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4" r:id="rId18"/>
    <p:sldId id="275" r:id="rId19"/>
    <p:sldId id="372" r:id="rId20"/>
    <p:sldId id="277" r:id="rId21"/>
    <p:sldId id="278" r:id="rId22"/>
    <p:sldId id="279" r:id="rId23"/>
    <p:sldId id="280" r:id="rId24"/>
    <p:sldId id="356" r:id="rId25"/>
    <p:sldId id="363" r:id="rId26"/>
    <p:sldId id="364" r:id="rId27"/>
    <p:sldId id="369" r:id="rId28"/>
    <p:sldId id="370" r:id="rId29"/>
    <p:sldId id="371" r:id="rId30"/>
    <p:sldId id="365" r:id="rId31"/>
    <p:sldId id="366" r:id="rId32"/>
    <p:sldId id="367" r:id="rId33"/>
    <p:sldId id="368"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Lst>
  <p:sldSz cx="9906000" cy="6858000" type="A4"/>
  <p:notesSz cx="7010400" cy="9296400"/>
  <p:embeddedFontLst>
    <p:embeddedFont>
      <p:font typeface="Arial Narrow" panose="020B0604020202020204" pitchFamily="34" charset="0"/>
      <p:regular r:id="rId60"/>
      <p:bold r:id="rId61"/>
      <p:italic r:id="rId62"/>
      <p:boldItalic r:id="rId63"/>
    </p:embeddedFont>
    <p:embeddedFont>
      <p:font typeface="Century Gothic" panose="020B0502020202020204" pitchFamily="34" charset="0"/>
      <p:regular r:id="rId64"/>
      <p:bold r:id="rId65"/>
      <p:italic r:id="rId66"/>
      <p:boldItalic r:id="rId67"/>
    </p:embeddedFont>
    <p:embeddedFont>
      <p:font typeface="Tahoma" panose="020B0604030504040204" pitchFamily="34" charset="0"/>
      <p:regular r:id="rId68"/>
      <p:bold r:id="rId69"/>
    </p:embeddedFont>
    <p:embeddedFont>
      <p:font typeface="Trebuchet MS" panose="020B0703020202090204" pitchFamily="34" charset="0"/>
      <p:regular r:id="rId70"/>
      <p:bold r:id="rId71"/>
      <p: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000000"/>
          </p15:clr>
        </p15:guide>
        <p15:guide id="2" pos="3120" userDrawn="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CE501C1-68F4-4E49-81C5-14E5EF570568}"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94692"/>
  </p:normalViewPr>
  <p:slideViewPr>
    <p:cSldViewPr snapToGrid="0" showGuides="1">
      <p:cViewPr varScale="1">
        <p:scale>
          <a:sx n="106" d="100"/>
          <a:sy n="106" d="100"/>
        </p:scale>
        <p:origin x="1552" y="176"/>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2" Type="http://schemas.openxmlformats.org/officeDocument/2006/relationships/font" Target="fonts/font13.fntdata"/><Relationship Id="rId71" Type="http://schemas.openxmlformats.org/officeDocument/2006/relationships/font" Target="fonts/font12.fntdata"/><Relationship Id="rId70" Type="http://schemas.openxmlformats.org/officeDocument/2006/relationships/font" Target="fonts/font11.fntdata"/><Relationship Id="rId7" Type="http://schemas.openxmlformats.org/officeDocument/2006/relationships/slide" Target="slides/slide4.xml"/><Relationship Id="rId69" Type="http://schemas.openxmlformats.org/officeDocument/2006/relationships/font" Target="fonts/font10.fntdata"/><Relationship Id="rId68" Type="http://schemas.openxmlformats.org/officeDocument/2006/relationships/font" Target="fonts/font9.fntdata"/><Relationship Id="rId67" Type="http://schemas.openxmlformats.org/officeDocument/2006/relationships/font" Target="fonts/font8.fntdata"/><Relationship Id="rId66" Type="http://schemas.openxmlformats.org/officeDocument/2006/relationships/font" Target="fonts/font7.fntdata"/><Relationship Id="rId65" Type="http://schemas.openxmlformats.org/officeDocument/2006/relationships/font" Target="fonts/font6.fntdata"/><Relationship Id="rId64" Type="http://schemas.openxmlformats.org/officeDocument/2006/relationships/font" Target="fonts/font5.fntdata"/><Relationship Id="rId63" Type="http://schemas.openxmlformats.org/officeDocument/2006/relationships/font" Target="fonts/font4.fntdata"/><Relationship Id="rId62" Type="http://schemas.openxmlformats.org/officeDocument/2006/relationships/font" Target="fonts/font3.fntdata"/><Relationship Id="rId61" Type="http://schemas.openxmlformats.org/officeDocument/2006/relationships/font" Target="fonts/font2.fntdata"/><Relationship Id="rId60" Type="http://schemas.openxmlformats.org/officeDocument/2006/relationships/font" Target="fonts/font1.fntdata"/><Relationship Id="rId6" Type="http://schemas.openxmlformats.org/officeDocument/2006/relationships/slide" Target="slides/slide3.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4" name="Google Shape;4;n"/>
          <p:cNvSpPr txBox="1">
            <a:spLocks noGrp="1"/>
          </p:cNvSpPr>
          <p:nvPr>
            <p:ph type="dt" idx="10"/>
          </p:nvPr>
        </p:nvSpPr>
        <p:spPr>
          <a:xfrm>
            <a:off x="3970337" y="0"/>
            <a:ext cx="3038475" cy="46513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5" name="Google Shape;5;n"/>
          <p:cNvSpPr>
            <a:spLocks noGrp="1" noRot="1" noChangeAspect="1"/>
          </p:cNvSpPr>
          <p:nvPr>
            <p:ph type="sldImg" idx="3"/>
          </p:nvPr>
        </p:nvSpPr>
        <p:spPr>
          <a:xfrm>
            <a:off x="987425" y="696912"/>
            <a:ext cx="503555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16425"/>
            <a:ext cx="5607050" cy="4183062"/>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p:txBody>
      </p:sp>
      <p:sp>
        <p:nvSpPr>
          <p:cNvPr id="7" name="Google Shape;7;n"/>
          <p:cNvSpPr txBox="1">
            <a:spLocks noGrp="1"/>
          </p:cNvSpPr>
          <p:nvPr>
            <p:ph type="ftr" idx="11"/>
          </p:nvPr>
        </p:nvSpPr>
        <p:spPr>
          <a:xfrm>
            <a:off x="0" y="8829675"/>
            <a:ext cx="3038475" cy="4651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2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 name="Google Shape;8;n"/>
          <p:cNvSpPr txBox="1">
            <a:spLocks noGrp="1"/>
          </p:cNvSpPr>
          <p:nvPr>
            <p:ph type="sldNum" idx="12"/>
          </p:nvPr>
        </p:nvSpPr>
        <p:spPr>
          <a:xfrm>
            <a:off x="3970337" y="8829675"/>
            <a:ext cx="3038475"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lang="en-US" sz="12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1" name="Google Shape;91;p1: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3"/>
        <p:cNvGrpSpPr/>
        <p:nvPr/>
      </p:nvGrpSpPr>
      <p:grpSpPr>
        <a:xfrm>
          <a:off x="0" y="0"/>
          <a:ext cx="0" cy="0"/>
          <a:chOff x="0" y="0"/>
          <a:chExt cx="0" cy="0"/>
        </a:xfrm>
      </p:grpSpPr>
      <p:sp>
        <p:nvSpPr>
          <p:cNvPr id="184" name="Google Shape;184;p10: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85" name="Google Shape;185;p10: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95" name="Google Shape;195;p11: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03" name="Google Shape;203;p12: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16" name="Google Shape;216;p13: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8"/>
        <p:cNvGrpSpPr/>
        <p:nvPr/>
      </p:nvGrpSpPr>
      <p:grpSpPr>
        <a:xfrm>
          <a:off x="0" y="0"/>
          <a:ext cx="0" cy="0"/>
          <a:chOff x="0" y="0"/>
          <a:chExt cx="0" cy="0"/>
        </a:xfrm>
      </p:grpSpPr>
      <p:sp>
        <p:nvSpPr>
          <p:cNvPr id="239" name="Google Shape;239;p14: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40" name="Google Shape;240;p14: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7"/>
        <p:cNvGrpSpPr/>
        <p:nvPr/>
      </p:nvGrpSpPr>
      <p:grpSpPr>
        <a:xfrm>
          <a:off x="0" y="0"/>
          <a:ext cx="0" cy="0"/>
          <a:chOff x="0" y="0"/>
          <a:chExt cx="0" cy="0"/>
        </a:xfrm>
      </p:grpSpPr>
      <p:sp>
        <p:nvSpPr>
          <p:cNvPr id="328" name="Google Shape;328;p19: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29" name="Google Shape;329;p19:notes"/>
          <p:cNvSpPr txBox="1">
            <a:spLocks noGrp="1"/>
          </p:cNvSpPr>
          <p:nvPr>
            <p:ph type="body" idx="1"/>
          </p:nvPr>
        </p:nvSpPr>
        <p:spPr>
          <a:xfrm>
            <a:off x="701675" y="4416425"/>
            <a:ext cx="5607050" cy="4183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30" name="Google Shape;330;p19:notes"/>
          <p:cNvSpPr txBox="1"/>
          <p:nvPr/>
        </p:nvSpPr>
        <p:spPr>
          <a:xfrm>
            <a:off x="3970337" y="8829675"/>
            <a:ext cx="3038475"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a:solidFill>
                  <a:srgbClr val="000000"/>
                </a:solidFill>
                <a:latin typeface="Arial" panose="020B0604020202020204"/>
                <a:ea typeface="Arial" panose="020B0604020202020204"/>
                <a:cs typeface="Arial" panose="020B0604020202020204"/>
                <a:sym typeface="Arial" panose="020B0604020202020204"/>
              </a:rPr>
            </a:fld>
            <a:endParaRPr lang="en-US" sz="1200" b="0" i="0" u="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50"/>
        <p:cNvGrpSpPr/>
        <p:nvPr/>
      </p:nvGrpSpPr>
      <p:grpSpPr>
        <a:xfrm>
          <a:off x="0" y="0"/>
          <a:ext cx="0" cy="0"/>
          <a:chOff x="0" y="0"/>
          <a:chExt cx="0" cy="0"/>
        </a:xfrm>
      </p:grpSpPr>
      <p:sp>
        <p:nvSpPr>
          <p:cNvPr id="351" name="Google Shape;351;p20: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52" name="Google Shape;352;p20:notes"/>
          <p:cNvSpPr txBox="1">
            <a:spLocks noGrp="1"/>
          </p:cNvSpPr>
          <p:nvPr>
            <p:ph type="body" idx="1"/>
          </p:nvPr>
        </p:nvSpPr>
        <p:spPr>
          <a:xfrm>
            <a:off x="701675" y="4416425"/>
            <a:ext cx="5607050" cy="4183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53" name="Google Shape;353;p20:notes"/>
          <p:cNvSpPr txBox="1"/>
          <p:nvPr/>
        </p:nvSpPr>
        <p:spPr>
          <a:xfrm>
            <a:off x="3970337" y="8829675"/>
            <a:ext cx="3038475"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a:solidFill>
                  <a:srgbClr val="000000"/>
                </a:solidFill>
                <a:latin typeface="Arial" panose="020B0604020202020204"/>
                <a:ea typeface="Arial" panose="020B0604020202020204"/>
                <a:cs typeface="Arial" panose="020B0604020202020204"/>
                <a:sym typeface="Arial" panose="020B0604020202020204"/>
              </a:rPr>
            </a:fld>
            <a:endParaRPr lang="en-US" sz="1200" b="0" i="0" u="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77"/>
        <p:cNvGrpSpPr/>
        <p:nvPr/>
      </p:nvGrpSpPr>
      <p:grpSpPr>
        <a:xfrm>
          <a:off x="0" y="0"/>
          <a:ext cx="0" cy="0"/>
          <a:chOff x="0" y="0"/>
          <a:chExt cx="0" cy="0"/>
        </a:xfrm>
      </p:grpSpPr>
      <p:sp>
        <p:nvSpPr>
          <p:cNvPr id="378" name="Google Shape;378;p22: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79" name="Google Shape;379;p22: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98"/>
        <p:cNvGrpSpPr/>
        <p:nvPr/>
      </p:nvGrpSpPr>
      <p:grpSpPr>
        <a:xfrm>
          <a:off x="0" y="0"/>
          <a:ext cx="0" cy="0"/>
          <a:chOff x="0" y="0"/>
          <a:chExt cx="0" cy="0"/>
        </a:xfrm>
      </p:grpSpPr>
      <p:sp>
        <p:nvSpPr>
          <p:cNvPr id="399" name="Google Shape;399;p23: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00" name="Google Shape;400;p23: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20"/>
        <p:cNvGrpSpPr/>
        <p:nvPr/>
      </p:nvGrpSpPr>
      <p:grpSpPr>
        <a:xfrm>
          <a:off x="0" y="0"/>
          <a:ext cx="0" cy="0"/>
          <a:chOff x="0" y="0"/>
          <a:chExt cx="0" cy="0"/>
        </a:xfrm>
      </p:grpSpPr>
      <p:sp>
        <p:nvSpPr>
          <p:cNvPr id="421" name="Google Shape;421;p24: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22" name="Google Shape;422;p24: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8" name="Google Shape;98;p2: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1"/>
        <p:cNvGrpSpPr/>
        <p:nvPr/>
      </p:nvGrpSpPr>
      <p:grpSpPr>
        <a:xfrm>
          <a:off x="0" y="0"/>
          <a:ext cx="0" cy="0"/>
          <a:chOff x="0" y="0"/>
          <a:chExt cx="0" cy="0"/>
        </a:xfrm>
      </p:grpSpPr>
      <p:sp>
        <p:nvSpPr>
          <p:cNvPr id="442" name="Google Shape;442;p25: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43" name="Google Shape;443;p25:notes"/>
          <p:cNvSpPr txBox="1">
            <a:spLocks noGrp="1"/>
          </p:cNvSpPr>
          <p:nvPr>
            <p:ph type="body" idx="1"/>
          </p:nvPr>
        </p:nvSpPr>
        <p:spPr>
          <a:xfrm>
            <a:off x="701675" y="4416425"/>
            <a:ext cx="5607050" cy="4183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44" name="Google Shape;444;p25:notes"/>
          <p:cNvSpPr txBox="1"/>
          <p:nvPr/>
        </p:nvSpPr>
        <p:spPr>
          <a:xfrm>
            <a:off x="3970337" y="8829675"/>
            <a:ext cx="3038475"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a:solidFill>
                  <a:srgbClr val="000000"/>
                </a:solidFill>
                <a:latin typeface="Arial" panose="020B0604020202020204"/>
                <a:ea typeface="Arial" panose="020B0604020202020204"/>
                <a:cs typeface="Arial" panose="020B0604020202020204"/>
                <a:sym typeface="Arial" panose="020B0604020202020204"/>
              </a:rPr>
            </a:fld>
            <a:endParaRPr lang="en-US" sz="1200" b="0" i="0" u="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5"/>
        <p:cNvGrpSpPr/>
        <p:nvPr/>
      </p:nvGrpSpPr>
      <p:grpSpPr>
        <a:xfrm>
          <a:off x="0" y="0"/>
          <a:ext cx="0" cy="0"/>
          <a:chOff x="0" y="0"/>
          <a:chExt cx="0" cy="0"/>
        </a:xfrm>
      </p:grpSpPr>
      <p:sp>
        <p:nvSpPr>
          <p:cNvPr id="506" name="Google Shape;506;p27: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07" name="Google Shape;507;p27: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14"/>
        <p:cNvGrpSpPr/>
        <p:nvPr/>
      </p:nvGrpSpPr>
      <p:grpSpPr>
        <a:xfrm>
          <a:off x="0" y="0"/>
          <a:ext cx="0" cy="0"/>
          <a:chOff x="0" y="0"/>
          <a:chExt cx="0" cy="0"/>
        </a:xfrm>
      </p:grpSpPr>
      <p:sp>
        <p:nvSpPr>
          <p:cNvPr id="515" name="Google Shape;515;p28: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16" name="Google Shape;516;p28:notes"/>
          <p:cNvSpPr txBox="1">
            <a:spLocks noGrp="1"/>
          </p:cNvSpPr>
          <p:nvPr>
            <p:ph type="body" idx="1"/>
          </p:nvPr>
        </p:nvSpPr>
        <p:spPr>
          <a:xfrm>
            <a:off x="701675" y="4416425"/>
            <a:ext cx="5607050" cy="4183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17" name="Google Shape;517;p28:notes"/>
          <p:cNvSpPr txBox="1"/>
          <p:nvPr/>
        </p:nvSpPr>
        <p:spPr>
          <a:xfrm>
            <a:off x="3970337" y="8829675"/>
            <a:ext cx="3038475"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a:solidFill>
                  <a:srgbClr val="000000"/>
                </a:solidFill>
                <a:latin typeface="Arial" panose="020B0604020202020204"/>
                <a:ea typeface="Arial" panose="020B0604020202020204"/>
                <a:cs typeface="Arial" panose="020B0604020202020204"/>
                <a:sym typeface="Arial" panose="020B0604020202020204"/>
              </a:rPr>
            </a:fld>
            <a:endParaRPr lang="en-US" sz="1200" b="0" i="0" u="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34"/>
        <p:cNvGrpSpPr/>
        <p:nvPr/>
      </p:nvGrpSpPr>
      <p:grpSpPr>
        <a:xfrm>
          <a:off x="0" y="0"/>
          <a:ext cx="0" cy="0"/>
          <a:chOff x="0" y="0"/>
          <a:chExt cx="0" cy="0"/>
        </a:xfrm>
      </p:grpSpPr>
      <p:sp>
        <p:nvSpPr>
          <p:cNvPr id="535" name="Google Shape;535;p29: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36" name="Google Shape;536;p29:notes"/>
          <p:cNvSpPr txBox="1">
            <a:spLocks noGrp="1"/>
          </p:cNvSpPr>
          <p:nvPr>
            <p:ph type="body" idx="1"/>
          </p:nvPr>
        </p:nvSpPr>
        <p:spPr>
          <a:xfrm>
            <a:off x="701675" y="4416425"/>
            <a:ext cx="5607050" cy="4183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37" name="Google Shape;537;p29:notes"/>
          <p:cNvSpPr txBox="1"/>
          <p:nvPr/>
        </p:nvSpPr>
        <p:spPr>
          <a:xfrm>
            <a:off x="3970337" y="8829675"/>
            <a:ext cx="3038475"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a:solidFill>
                  <a:srgbClr val="000000"/>
                </a:solidFill>
                <a:latin typeface="Arial" panose="020B0604020202020204"/>
                <a:ea typeface="Arial" panose="020B0604020202020204"/>
                <a:cs typeface="Arial" panose="020B0604020202020204"/>
                <a:sym typeface="Arial" panose="020B0604020202020204"/>
              </a:rPr>
            </a:fld>
            <a:endParaRPr lang="en-US" sz="1200" b="0" i="0" u="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7"/>
        <p:cNvGrpSpPr/>
        <p:nvPr/>
      </p:nvGrpSpPr>
      <p:grpSpPr>
        <a:xfrm>
          <a:off x="0" y="0"/>
          <a:ext cx="0" cy="0"/>
          <a:chOff x="0" y="0"/>
          <a:chExt cx="0" cy="0"/>
        </a:xfrm>
      </p:grpSpPr>
      <p:sp>
        <p:nvSpPr>
          <p:cNvPr id="548" name="Google Shape;548;p30: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49" name="Google Shape;549;p30: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57"/>
        <p:cNvGrpSpPr/>
        <p:nvPr/>
      </p:nvGrpSpPr>
      <p:grpSpPr>
        <a:xfrm>
          <a:off x="0" y="0"/>
          <a:ext cx="0" cy="0"/>
          <a:chOff x="0" y="0"/>
          <a:chExt cx="0" cy="0"/>
        </a:xfrm>
      </p:grpSpPr>
      <p:sp>
        <p:nvSpPr>
          <p:cNvPr id="558" name="Google Shape;558;p31: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59" name="Google Shape;559;p31: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75"/>
        <p:cNvGrpSpPr/>
        <p:nvPr/>
      </p:nvGrpSpPr>
      <p:grpSpPr>
        <a:xfrm>
          <a:off x="0" y="0"/>
          <a:ext cx="0" cy="0"/>
          <a:chOff x="0" y="0"/>
          <a:chExt cx="0" cy="0"/>
        </a:xfrm>
      </p:grpSpPr>
      <p:sp>
        <p:nvSpPr>
          <p:cNvPr id="576" name="Google Shape;576;p32: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77" name="Google Shape;577;p32: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84"/>
        <p:cNvGrpSpPr/>
        <p:nvPr/>
      </p:nvGrpSpPr>
      <p:grpSpPr>
        <a:xfrm>
          <a:off x="0" y="0"/>
          <a:ext cx="0" cy="0"/>
          <a:chOff x="0" y="0"/>
          <a:chExt cx="0" cy="0"/>
        </a:xfrm>
      </p:grpSpPr>
      <p:sp>
        <p:nvSpPr>
          <p:cNvPr id="585" name="Google Shape;585;p33: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86" name="Google Shape;586;p33: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5"/>
        <p:cNvGrpSpPr/>
        <p:nvPr/>
      </p:nvGrpSpPr>
      <p:grpSpPr>
        <a:xfrm>
          <a:off x="0" y="0"/>
          <a:ext cx="0" cy="0"/>
          <a:chOff x="0" y="0"/>
          <a:chExt cx="0" cy="0"/>
        </a:xfrm>
      </p:grpSpPr>
      <p:sp>
        <p:nvSpPr>
          <p:cNvPr id="596" name="Google Shape;596;p34: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97" name="Google Shape;597;p34:notes"/>
          <p:cNvSpPr txBox="1">
            <a:spLocks noGrp="1"/>
          </p:cNvSpPr>
          <p:nvPr>
            <p:ph type="body" idx="1"/>
          </p:nvPr>
        </p:nvSpPr>
        <p:spPr>
          <a:xfrm>
            <a:off x="701675" y="4416425"/>
            <a:ext cx="5607050" cy="4183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98" name="Google Shape;598;p34:notes"/>
          <p:cNvSpPr txBox="1"/>
          <p:nvPr/>
        </p:nvSpPr>
        <p:spPr>
          <a:xfrm>
            <a:off x="3970337" y="8829675"/>
            <a:ext cx="3038475"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a:solidFill>
                  <a:srgbClr val="000000"/>
                </a:solidFill>
                <a:latin typeface="Arial" panose="020B0604020202020204"/>
                <a:ea typeface="Arial" panose="020B0604020202020204"/>
                <a:cs typeface="Arial" panose="020B0604020202020204"/>
                <a:sym typeface="Arial" panose="020B0604020202020204"/>
              </a:rPr>
            </a:fld>
            <a:endParaRPr lang="en-US" sz="1200" b="0" i="0" u="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06"/>
        <p:cNvGrpSpPr/>
        <p:nvPr/>
      </p:nvGrpSpPr>
      <p:grpSpPr>
        <a:xfrm>
          <a:off x="0" y="0"/>
          <a:ext cx="0" cy="0"/>
          <a:chOff x="0" y="0"/>
          <a:chExt cx="0" cy="0"/>
        </a:xfrm>
      </p:grpSpPr>
      <p:sp>
        <p:nvSpPr>
          <p:cNvPr id="607" name="Google Shape;607;p35: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08" name="Google Shape;608;p35: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06" name="Google Shape;106;p3: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22"/>
        <p:cNvGrpSpPr/>
        <p:nvPr/>
      </p:nvGrpSpPr>
      <p:grpSpPr>
        <a:xfrm>
          <a:off x="0" y="0"/>
          <a:ext cx="0" cy="0"/>
          <a:chOff x="0" y="0"/>
          <a:chExt cx="0" cy="0"/>
        </a:xfrm>
      </p:grpSpPr>
      <p:sp>
        <p:nvSpPr>
          <p:cNvPr id="623" name="Google Shape;623;p36: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24" name="Google Shape;624;p36:notes"/>
          <p:cNvSpPr txBox="1">
            <a:spLocks noGrp="1"/>
          </p:cNvSpPr>
          <p:nvPr>
            <p:ph type="body" idx="1"/>
          </p:nvPr>
        </p:nvSpPr>
        <p:spPr>
          <a:xfrm>
            <a:off x="701675" y="4416425"/>
            <a:ext cx="5607050" cy="4183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25" name="Google Shape;625;p36:notes"/>
          <p:cNvSpPr txBox="1"/>
          <p:nvPr/>
        </p:nvSpPr>
        <p:spPr>
          <a:xfrm>
            <a:off x="3970337" y="8829675"/>
            <a:ext cx="3038475"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a:solidFill>
                  <a:srgbClr val="000000"/>
                </a:solidFill>
                <a:latin typeface="Arial" panose="020B0604020202020204"/>
                <a:ea typeface="Arial" panose="020B0604020202020204"/>
                <a:cs typeface="Arial" panose="020B0604020202020204"/>
                <a:sym typeface="Arial" panose="020B0604020202020204"/>
              </a:rPr>
            </a:fld>
            <a:endParaRPr lang="en-US" sz="1200" b="0" i="0" u="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39"/>
        <p:cNvGrpSpPr/>
        <p:nvPr/>
      </p:nvGrpSpPr>
      <p:grpSpPr>
        <a:xfrm>
          <a:off x="0" y="0"/>
          <a:ext cx="0" cy="0"/>
          <a:chOff x="0" y="0"/>
          <a:chExt cx="0" cy="0"/>
        </a:xfrm>
      </p:grpSpPr>
      <p:sp>
        <p:nvSpPr>
          <p:cNvPr id="640" name="Google Shape;640;p37: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41" name="Google Shape;641;p37: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45"/>
        <p:cNvGrpSpPr/>
        <p:nvPr/>
      </p:nvGrpSpPr>
      <p:grpSpPr>
        <a:xfrm>
          <a:off x="0" y="0"/>
          <a:ext cx="0" cy="0"/>
          <a:chOff x="0" y="0"/>
          <a:chExt cx="0" cy="0"/>
        </a:xfrm>
      </p:grpSpPr>
      <p:sp>
        <p:nvSpPr>
          <p:cNvPr id="646" name="Google Shape;646;p38: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47" name="Google Shape;647;p38: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51"/>
        <p:cNvGrpSpPr/>
        <p:nvPr/>
      </p:nvGrpSpPr>
      <p:grpSpPr>
        <a:xfrm>
          <a:off x="0" y="0"/>
          <a:ext cx="0" cy="0"/>
          <a:chOff x="0" y="0"/>
          <a:chExt cx="0" cy="0"/>
        </a:xfrm>
      </p:grpSpPr>
      <p:sp>
        <p:nvSpPr>
          <p:cNvPr id="652" name="Google Shape;652;p39: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53" name="Google Shape;653;p39: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57"/>
        <p:cNvGrpSpPr/>
        <p:nvPr/>
      </p:nvGrpSpPr>
      <p:grpSpPr>
        <a:xfrm>
          <a:off x="0" y="0"/>
          <a:ext cx="0" cy="0"/>
          <a:chOff x="0" y="0"/>
          <a:chExt cx="0" cy="0"/>
        </a:xfrm>
      </p:grpSpPr>
      <p:sp>
        <p:nvSpPr>
          <p:cNvPr id="658" name="Google Shape;658;p40: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59" name="Google Shape;659;p40: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63"/>
        <p:cNvGrpSpPr/>
        <p:nvPr/>
      </p:nvGrpSpPr>
      <p:grpSpPr>
        <a:xfrm>
          <a:off x="0" y="0"/>
          <a:ext cx="0" cy="0"/>
          <a:chOff x="0" y="0"/>
          <a:chExt cx="0" cy="0"/>
        </a:xfrm>
      </p:grpSpPr>
      <p:sp>
        <p:nvSpPr>
          <p:cNvPr id="664" name="Google Shape;664;p41: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65" name="Google Shape;665;p41:notes"/>
          <p:cNvSpPr txBox="1">
            <a:spLocks noGrp="1"/>
          </p:cNvSpPr>
          <p:nvPr>
            <p:ph type="body" idx="1"/>
          </p:nvPr>
        </p:nvSpPr>
        <p:spPr>
          <a:xfrm>
            <a:off x="701675" y="4416425"/>
            <a:ext cx="5607050" cy="4183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66" name="Google Shape;666;p41:notes"/>
          <p:cNvSpPr txBox="1"/>
          <p:nvPr/>
        </p:nvSpPr>
        <p:spPr>
          <a:xfrm>
            <a:off x="3970337" y="8829675"/>
            <a:ext cx="3038475"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a:solidFill>
                  <a:srgbClr val="000000"/>
                </a:solidFill>
                <a:latin typeface="Arial" panose="020B0604020202020204"/>
                <a:ea typeface="Arial" panose="020B0604020202020204"/>
                <a:cs typeface="Arial" panose="020B0604020202020204"/>
                <a:sym typeface="Arial" panose="020B0604020202020204"/>
              </a:rPr>
            </a:fld>
            <a:endParaRPr lang="en-US" sz="1200" b="0" i="0" u="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71"/>
        <p:cNvGrpSpPr/>
        <p:nvPr/>
      </p:nvGrpSpPr>
      <p:grpSpPr>
        <a:xfrm>
          <a:off x="0" y="0"/>
          <a:ext cx="0" cy="0"/>
          <a:chOff x="0" y="0"/>
          <a:chExt cx="0" cy="0"/>
        </a:xfrm>
      </p:grpSpPr>
      <p:sp>
        <p:nvSpPr>
          <p:cNvPr id="672" name="Google Shape;672;p42: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73" name="Google Shape;673;p42:notes"/>
          <p:cNvSpPr txBox="1">
            <a:spLocks noGrp="1"/>
          </p:cNvSpPr>
          <p:nvPr>
            <p:ph type="body" idx="1"/>
          </p:nvPr>
        </p:nvSpPr>
        <p:spPr>
          <a:xfrm>
            <a:off x="701675" y="4416425"/>
            <a:ext cx="5607050" cy="4183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74" name="Google Shape;674;p42:notes"/>
          <p:cNvSpPr txBox="1"/>
          <p:nvPr/>
        </p:nvSpPr>
        <p:spPr>
          <a:xfrm>
            <a:off x="3970337" y="8829675"/>
            <a:ext cx="3038475"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a:solidFill>
                  <a:srgbClr val="000000"/>
                </a:solidFill>
                <a:latin typeface="Arial" panose="020B0604020202020204"/>
                <a:ea typeface="Arial" panose="020B0604020202020204"/>
                <a:cs typeface="Arial" panose="020B0604020202020204"/>
                <a:sym typeface="Arial" panose="020B0604020202020204"/>
              </a:rPr>
            </a:fld>
            <a:endParaRPr lang="en-US" sz="1200" b="0" i="0" u="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78"/>
        <p:cNvGrpSpPr/>
        <p:nvPr/>
      </p:nvGrpSpPr>
      <p:grpSpPr>
        <a:xfrm>
          <a:off x="0" y="0"/>
          <a:ext cx="0" cy="0"/>
          <a:chOff x="0" y="0"/>
          <a:chExt cx="0" cy="0"/>
        </a:xfrm>
      </p:grpSpPr>
      <p:sp>
        <p:nvSpPr>
          <p:cNvPr id="679" name="Google Shape;679;p43: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80" name="Google Shape;680;p43: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84"/>
        <p:cNvGrpSpPr/>
        <p:nvPr/>
      </p:nvGrpSpPr>
      <p:grpSpPr>
        <a:xfrm>
          <a:off x="0" y="0"/>
          <a:ext cx="0" cy="0"/>
          <a:chOff x="0" y="0"/>
          <a:chExt cx="0" cy="0"/>
        </a:xfrm>
      </p:grpSpPr>
      <p:sp>
        <p:nvSpPr>
          <p:cNvPr id="685" name="Google Shape;685;p44: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86" name="Google Shape;686;p44:notes"/>
          <p:cNvSpPr txBox="1">
            <a:spLocks noGrp="1"/>
          </p:cNvSpPr>
          <p:nvPr>
            <p:ph type="body" idx="1"/>
          </p:nvPr>
        </p:nvSpPr>
        <p:spPr>
          <a:xfrm>
            <a:off x="701675" y="4416425"/>
            <a:ext cx="5607050" cy="4183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87" name="Google Shape;687;p44:notes"/>
          <p:cNvSpPr txBox="1"/>
          <p:nvPr/>
        </p:nvSpPr>
        <p:spPr>
          <a:xfrm>
            <a:off x="3970337" y="8829675"/>
            <a:ext cx="3038475"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a:solidFill>
                  <a:srgbClr val="000000"/>
                </a:solidFill>
                <a:latin typeface="Arial" panose="020B0604020202020204"/>
                <a:ea typeface="Arial" panose="020B0604020202020204"/>
                <a:cs typeface="Arial" panose="020B0604020202020204"/>
                <a:sym typeface="Arial" panose="020B0604020202020204"/>
              </a:rPr>
            </a:fld>
            <a:endParaRPr lang="en-US" sz="1200" b="0" i="0" u="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92"/>
        <p:cNvGrpSpPr/>
        <p:nvPr/>
      </p:nvGrpSpPr>
      <p:grpSpPr>
        <a:xfrm>
          <a:off x="0" y="0"/>
          <a:ext cx="0" cy="0"/>
          <a:chOff x="0" y="0"/>
          <a:chExt cx="0" cy="0"/>
        </a:xfrm>
      </p:grpSpPr>
      <p:sp>
        <p:nvSpPr>
          <p:cNvPr id="693" name="Google Shape;693;p45: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94" name="Google Shape;694;p45:notes"/>
          <p:cNvSpPr txBox="1">
            <a:spLocks noGrp="1"/>
          </p:cNvSpPr>
          <p:nvPr>
            <p:ph type="body" idx="1"/>
          </p:nvPr>
        </p:nvSpPr>
        <p:spPr>
          <a:xfrm>
            <a:off x="701675" y="4416425"/>
            <a:ext cx="5607050" cy="4183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695" name="Google Shape;695;p45:notes"/>
          <p:cNvSpPr txBox="1"/>
          <p:nvPr/>
        </p:nvSpPr>
        <p:spPr>
          <a:xfrm>
            <a:off x="3970337" y="8829675"/>
            <a:ext cx="3038475"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a:solidFill>
                  <a:srgbClr val="000000"/>
                </a:solidFill>
                <a:latin typeface="Arial" panose="020B0604020202020204"/>
                <a:ea typeface="Arial" panose="020B0604020202020204"/>
                <a:cs typeface="Arial" panose="020B0604020202020204"/>
                <a:sym typeface="Arial" panose="020B0604020202020204"/>
              </a:rPr>
            </a:fld>
            <a:endParaRPr lang="en-US" sz="1200" b="0" i="0" u="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24" name="Google Shape;124;p4: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01"/>
        <p:cNvGrpSpPr/>
        <p:nvPr/>
      </p:nvGrpSpPr>
      <p:grpSpPr>
        <a:xfrm>
          <a:off x="0" y="0"/>
          <a:ext cx="0" cy="0"/>
          <a:chOff x="0" y="0"/>
          <a:chExt cx="0" cy="0"/>
        </a:xfrm>
      </p:grpSpPr>
      <p:sp>
        <p:nvSpPr>
          <p:cNvPr id="702" name="Google Shape;702;p46: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703" name="Google Shape;703;p46:notes"/>
          <p:cNvSpPr txBox="1">
            <a:spLocks noGrp="1"/>
          </p:cNvSpPr>
          <p:nvPr>
            <p:ph type="body" idx="1"/>
          </p:nvPr>
        </p:nvSpPr>
        <p:spPr>
          <a:xfrm>
            <a:off x="701675" y="4416425"/>
            <a:ext cx="5607050" cy="4183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704" name="Google Shape;704;p46:notes"/>
          <p:cNvSpPr txBox="1"/>
          <p:nvPr/>
        </p:nvSpPr>
        <p:spPr>
          <a:xfrm>
            <a:off x="3970337" y="8829675"/>
            <a:ext cx="3038475"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a:solidFill>
                  <a:srgbClr val="000000"/>
                </a:solidFill>
                <a:latin typeface="Arial" panose="020B0604020202020204"/>
                <a:ea typeface="Arial" panose="020B0604020202020204"/>
                <a:cs typeface="Arial" panose="020B0604020202020204"/>
                <a:sym typeface="Arial" panose="020B0604020202020204"/>
              </a:rPr>
            </a:fld>
            <a:endParaRPr lang="en-US" sz="1200" b="0" i="0" u="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12"/>
        <p:cNvGrpSpPr/>
        <p:nvPr/>
      </p:nvGrpSpPr>
      <p:grpSpPr>
        <a:xfrm>
          <a:off x="0" y="0"/>
          <a:ext cx="0" cy="0"/>
          <a:chOff x="0" y="0"/>
          <a:chExt cx="0" cy="0"/>
        </a:xfrm>
      </p:grpSpPr>
      <p:sp>
        <p:nvSpPr>
          <p:cNvPr id="713" name="Google Shape;713;p47: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714" name="Google Shape;714;p47:notes"/>
          <p:cNvSpPr txBox="1">
            <a:spLocks noGrp="1"/>
          </p:cNvSpPr>
          <p:nvPr>
            <p:ph type="body" idx="1"/>
          </p:nvPr>
        </p:nvSpPr>
        <p:spPr>
          <a:xfrm>
            <a:off x="701675" y="4416425"/>
            <a:ext cx="5607050" cy="4183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715" name="Google Shape;715;p47:notes"/>
          <p:cNvSpPr txBox="1"/>
          <p:nvPr/>
        </p:nvSpPr>
        <p:spPr>
          <a:xfrm>
            <a:off x="3970337" y="8829675"/>
            <a:ext cx="3038475"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a:solidFill>
                  <a:srgbClr val="000000"/>
                </a:solidFill>
                <a:latin typeface="Arial" panose="020B0604020202020204"/>
                <a:ea typeface="Arial" panose="020B0604020202020204"/>
                <a:cs typeface="Arial" panose="020B0604020202020204"/>
                <a:sym typeface="Arial" panose="020B0604020202020204"/>
              </a:rPr>
            </a:fld>
            <a:endParaRPr lang="en-US" sz="1200" b="0" i="0" u="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20"/>
        <p:cNvGrpSpPr/>
        <p:nvPr/>
      </p:nvGrpSpPr>
      <p:grpSpPr>
        <a:xfrm>
          <a:off x="0" y="0"/>
          <a:ext cx="0" cy="0"/>
          <a:chOff x="0" y="0"/>
          <a:chExt cx="0" cy="0"/>
        </a:xfrm>
      </p:grpSpPr>
      <p:sp>
        <p:nvSpPr>
          <p:cNvPr id="721" name="Google Shape;721;p48: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722" name="Google Shape;722;p48: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37" name="Google Shape;137;p5: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44" name="Google Shape;144;p6: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51" name="Google Shape;151;p7: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58" name="Google Shape;158;p8: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701675" y="4416425"/>
            <a:ext cx="5607050" cy="41830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71" name="Google Shape;171;p9:notes"/>
          <p:cNvSpPr>
            <a:spLocks noGrp="1" noRot="1" noChangeAspect="1"/>
          </p:cNvSpPr>
          <p:nvPr>
            <p:ph type="sldImg" idx="2"/>
          </p:nvPr>
        </p:nvSpPr>
        <p:spPr>
          <a:xfrm>
            <a:off x="987425" y="696913"/>
            <a:ext cx="50355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50"/>
          <p:cNvSpPr txBox="1">
            <a:spLocks noGrp="1"/>
          </p:cNvSpPr>
          <p:nvPr>
            <p:ph type="dt" idx="10"/>
          </p:nvPr>
        </p:nvSpPr>
        <p:spPr>
          <a:xfrm>
            <a:off x="495300" y="6245225"/>
            <a:ext cx="2311400" cy="4746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0"/>
          <p:cNvSpPr txBox="1">
            <a:spLocks noGrp="1"/>
          </p:cNvSpPr>
          <p:nvPr>
            <p:ph type="ftr" idx="11"/>
          </p:nvPr>
        </p:nvSpPr>
        <p:spPr>
          <a:xfrm>
            <a:off x="3384550" y="6245225"/>
            <a:ext cx="3136900" cy="4746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50"/>
          <p:cNvSpPr txBox="1">
            <a:spLocks noGrp="1"/>
          </p:cNvSpPr>
          <p:nvPr>
            <p:ph type="sldNum" idx="12"/>
          </p:nvPr>
        </p:nvSpPr>
        <p:spPr>
          <a:xfrm>
            <a:off x="7099300" y="6245225"/>
            <a:ext cx="2311400" cy="47466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67"/>
        <p:cNvGrpSpPr/>
        <p:nvPr/>
      </p:nvGrpSpPr>
      <p:grpSpPr>
        <a:xfrm>
          <a:off x="0" y="0"/>
          <a:ext cx="0" cy="0"/>
          <a:chOff x="0" y="0"/>
          <a:chExt cx="0" cy="0"/>
        </a:xfrm>
      </p:grpSpPr>
      <p:sp>
        <p:nvSpPr>
          <p:cNvPr id="68" name="Google Shape;68;p59"/>
          <p:cNvSpPr txBox="1">
            <a:spLocks noGrp="1"/>
          </p:cNvSpPr>
          <p:nvPr>
            <p:ph type="title"/>
          </p:nvPr>
        </p:nvSpPr>
        <p:spPr>
          <a:xfrm>
            <a:off x="495300" y="274637"/>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9" name="Google Shape;69;p59"/>
          <p:cNvSpPr txBox="1">
            <a:spLocks noGrp="1"/>
          </p:cNvSpPr>
          <p:nvPr>
            <p:ph type="body" idx="1"/>
          </p:nvPr>
        </p:nvSpPr>
        <p:spPr>
          <a:xfrm>
            <a:off x="495300" y="1535358"/>
            <a:ext cx="4377444" cy="63964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panose="020B0604020202020204"/>
              <a:buNone/>
              <a:defRPr sz="2400" b="1"/>
            </a:lvl1pPr>
            <a:lvl2pPr marL="914400" lvl="1" indent="-228600" algn="l">
              <a:spcBef>
                <a:spcPts val="400"/>
              </a:spcBef>
              <a:spcAft>
                <a:spcPts val="0"/>
              </a:spcAft>
              <a:buClr>
                <a:schemeClr val="dk1"/>
              </a:buClr>
              <a:buSzPts val="2000"/>
              <a:buFont typeface="Arial" panose="020B0604020202020204"/>
              <a:buNone/>
              <a:defRPr sz="2000" b="1"/>
            </a:lvl2pPr>
            <a:lvl3pPr marL="1371600" lvl="2" indent="-228600" algn="l">
              <a:spcBef>
                <a:spcPts val="360"/>
              </a:spcBef>
              <a:spcAft>
                <a:spcPts val="0"/>
              </a:spcAft>
              <a:buClr>
                <a:schemeClr val="dk1"/>
              </a:buClr>
              <a:buSzPts val="1800"/>
              <a:buFont typeface="Arial" panose="020B0604020202020204"/>
              <a:buNone/>
              <a:defRPr sz="1800" b="1"/>
            </a:lvl3pPr>
            <a:lvl4pPr marL="1828800" lvl="3" indent="-228600" algn="l">
              <a:spcBef>
                <a:spcPts val="320"/>
              </a:spcBef>
              <a:spcAft>
                <a:spcPts val="0"/>
              </a:spcAft>
              <a:buClr>
                <a:schemeClr val="dk1"/>
              </a:buClr>
              <a:buSzPts val="1600"/>
              <a:buFont typeface="Arial" panose="020B0604020202020204"/>
              <a:buNone/>
              <a:defRPr sz="1600" b="1"/>
            </a:lvl4pPr>
            <a:lvl5pPr marL="2286000" lvl="4" indent="-228600" algn="l">
              <a:spcBef>
                <a:spcPts val="320"/>
              </a:spcBef>
              <a:spcAft>
                <a:spcPts val="0"/>
              </a:spcAft>
              <a:buClr>
                <a:schemeClr val="dk1"/>
              </a:buClr>
              <a:buSzPts val="1600"/>
              <a:buFont typeface="Arial" panose="020B0604020202020204"/>
              <a:buNone/>
              <a:defRPr sz="1600" b="1"/>
            </a:lvl5pPr>
            <a:lvl6pPr marL="2743200" lvl="5" indent="-228600" algn="l">
              <a:spcBef>
                <a:spcPts val="320"/>
              </a:spcBef>
              <a:spcAft>
                <a:spcPts val="0"/>
              </a:spcAft>
              <a:buClr>
                <a:schemeClr val="dk1"/>
              </a:buClr>
              <a:buSzPts val="1600"/>
              <a:buFont typeface="Arial" panose="020B0604020202020204"/>
              <a:buNone/>
              <a:defRPr sz="1600" b="1"/>
            </a:lvl6pPr>
            <a:lvl7pPr marL="3200400" lvl="6" indent="-228600" algn="l">
              <a:spcBef>
                <a:spcPts val="320"/>
              </a:spcBef>
              <a:spcAft>
                <a:spcPts val="0"/>
              </a:spcAft>
              <a:buClr>
                <a:schemeClr val="dk1"/>
              </a:buClr>
              <a:buSzPts val="1600"/>
              <a:buFont typeface="Arial" panose="020B0604020202020204"/>
              <a:buNone/>
              <a:defRPr sz="1600" b="1"/>
            </a:lvl7pPr>
            <a:lvl8pPr marL="3657600" lvl="7" indent="-228600" algn="l">
              <a:spcBef>
                <a:spcPts val="320"/>
              </a:spcBef>
              <a:spcAft>
                <a:spcPts val="0"/>
              </a:spcAft>
              <a:buClr>
                <a:schemeClr val="dk1"/>
              </a:buClr>
              <a:buSzPts val="1600"/>
              <a:buFont typeface="Arial" panose="020B0604020202020204"/>
              <a:buNone/>
              <a:defRPr sz="1600" b="1"/>
            </a:lvl8pPr>
            <a:lvl9pPr marL="4114800" lvl="8" indent="-228600" algn="l">
              <a:spcBef>
                <a:spcPts val="320"/>
              </a:spcBef>
              <a:spcAft>
                <a:spcPts val="0"/>
              </a:spcAft>
              <a:buClr>
                <a:schemeClr val="dk1"/>
              </a:buClr>
              <a:buSzPts val="1600"/>
              <a:buFont typeface="Arial" panose="020B0604020202020204"/>
              <a:buNone/>
              <a:defRPr sz="1600" b="1"/>
            </a:lvl9pPr>
          </a:lstStyle>
          <a:p/>
        </p:txBody>
      </p:sp>
      <p:sp>
        <p:nvSpPr>
          <p:cNvPr id="70" name="Google Shape;70;p59"/>
          <p:cNvSpPr txBox="1">
            <a:spLocks noGrp="1"/>
          </p:cNvSpPr>
          <p:nvPr>
            <p:ph type="body" idx="2"/>
          </p:nvPr>
        </p:nvSpPr>
        <p:spPr>
          <a:xfrm>
            <a:off x="495300" y="2174997"/>
            <a:ext cx="4377444" cy="395104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panose="020B0604020202020204"/>
              <a:buChar char="•"/>
              <a:defRPr sz="2400"/>
            </a:lvl1pPr>
            <a:lvl2pPr marL="914400" lvl="1" indent="-355600" algn="l">
              <a:spcBef>
                <a:spcPts val="400"/>
              </a:spcBef>
              <a:spcAft>
                <a:spcPts val="0"/>
              </a:spcAft>
              <a:buClr>
                <a:schemeClr val="dk1"/>
              </a:buClr>
              <a:buSzPts val="2000"/>
              <a:buFont typeface="Arial" panose="020B0604020202020204"/>
              <a:buChar char="–"/>
              <a:defRPr sz="2000"/>
            </a:lvl2pPr>
            <a:lvl3pPr marL="1371600" lvl="2" indent="-342900" algn="l">
              <a:spcBef>
                <a:spcPts val="360"/>
              </a:spcBef>
              <a:spcAft>
                <a:spcPts val="0"/>
              </a:spcAft>
              <a:buClr>
                <a:schemeClr val="dk1"/>
              </a:buClr>
              <a:buSzPts val="1800"/>
              <a:buFont typeface="Arial" panose="020B0604020202020204"/>
              <a:buChar char="•"/>
              <a:defRPr sz="1800"/>
            </a:lvl3pPr>
            <a:lvl4pPr marL="1828800" lvl="3" indent="-330200" algn="l">
              <a:spcBef>
                <a:spcPts val="320"/>
              </a:spcBef>
              <a:spcAft>
                <a:spcPts val="0"/>
              </a:spcAft>
              <a:buClr>
                <a:schemeClr val="dk1"/>
              </a:buClr>
              <a:buSzPts val="1600"/>
              <a:buFont typeface="Arial" panose="020B0604020202020204"/>
              <a:buChar char="–"/>
              <a:defRPr sz="1600"/>
            </a:lvl4pPr>
            <a:lvl5pPr marL="2286000" lvl="4" indent="-330200" algn="l">
              <a:spcBef>
                <a:spcPts val="320"/>
              </a:spcBef>
              <a:spcAft>
                <a:spcPts val="0"/>
              </a:spcAft>
              <a:buClr>
                <a:schemeClr val="dk1"/>
              </a:buClr>
              <a:buSzPts val="1600"/>
              <a:buFont typeface="Arial" panose="020B0604020202020204"/>
              <a:buChar char="»"/>
              <a:defRPr sz="1600"/>
            </a:lvl5pPr>
            <a:lvl6pPr marL="2743200" lvl="5" indent="-330200" algn="l">
              <a:spcBef>
                <a:spcPts val="320"/>
              </a:spcBef>
              <a:spcAft>
                <a:spcPts val="0"/>
              </a:spcAft>
              <a:buClr>
                <a:schemeClr val="dk1"/>
              </a:buClr>
              <a:buSzPts val="1600"/>
              <a:buFont typeface="Arial" panose="020B0604020202020204"/>
              <a:buChar char="»"/>
              <a:defRPr sz="1600"/>
            </a:lvl6pPr>
            <a:lvl7pPr marL="3200400" lvl="6" indent="-330200" algn="l">
              <a:spcBef>
                <a:spcPts val="320"/>
              </a:spcBef>
              <a:spcAft>
                <a:spcPts val="0"/>
              </a:spcAft>
              <a:buClr>
                <a:schemeClr val="dk1"/>
              </a:buClr>
              <a:buSzPts val="1600"/>
              <a:buFont typeface="Arial" panose="020B0604020202020204"/>
              <a:buChar char="»"/>
              <a:defRPr sz="1600"/>
            </a:lvl7pPr>
            <a:lvl8pPr marL="3657600" lvl="7" indent="-330200" algn="l">
              <a:spcBef>
                <a:spcPts val="320"/>
              </a:spcBef>
              <a:spcAft>
                <a:spcPts val="0"/>
              </a:spcAft>
              <a:buClr>
                <a:schemeClr val="dk1"/>
              </a:buClr>
              <a:buSzPts val="1600"/>
              <a:buFont typeface="Arial" panose="020B0604020202020204"/>
              <a:buChar char="»"/>
              <a:defRPr sz="1600"/>
            </a:lvl8pPr>
            <a:lvl9pPr marL="4114800" lvl="8" indent="-330200" algn="l">
              <a:spcBef>
                <a:spcPts val="320"/>
              </a:spcBef>
              <a:spcAft>
                <a:spcPts val="0"/>
              </a:spcAft>
              <a:buClr>
                <a:schemeClr val="dk1"/>
              </a:buClr>
              <a:buSzPts val="1600"/>
              <a:buFont typeface="Arial" panose="020B0604020202020204"/>
              <a:buChar char="»"/>
              <a:defRPr sz="1600"/>
            </a:lvl9pPr>
          </a:lstStyle>
          <a:p/>
        </p:txBody>
      </p:sp>
      <p:sp>
        <p:nvSpPr>
          <p:cNvPr id="71" name="Google Shape;71;p59"/>
          <p:cNvSpPr txBox="1">
            <a:spLocks noGrp="1"/>
          </p:cNvSpPr>
          <p:nvPr>
            <p:ph type="body" idx="3"/>
          </p:nvPr>
        </p:nvSpPr>
        <p:spPr>
          <a:xfrm>
            <a:off x="5033259" y="1535358"/>
            <a:ext cx="4377442" cy="63964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panose="020B0604020202020204"/>
              <a:buNone/>
              <a:defRPr sz="2400" b="1"/>
            </a:lvl1pPr>
            <a:lvl2pPr marL="914400" lvl="1" indent="-228600" algn="l">
              <a:spcBef>
                <a:spcPts val="400"/>
              </a:spcBef>
              <a:spcAft>
                <a:spcPts val="0"/>
              </a:spcAft>
              <a:buClr>
                <a:schemeClr val="dk1"/>
              </a:buClr>
              <a:buSzPts val="2000"/>
              <a:buFont typeface="Arial" panose="020B0604020202020204"/>
              <a:buNone/>
              <a:defRPr sz="2000" b="1"/>
            </a:lvl2pPr>
            <a:lvl3pPr marL="1371600" lvl="2" indent="-228600" algn="l">
              <a:spcBef>
                <a:spcPts val="360"/>
              </a:spcBef>
              <a:spcAft>
                <a:spcPts val="0"/>
              </a:spcAft>
              <a:buClr>
                <a:schemeClr val="dk1"/>
              </a:buClr>
              <a:buSzPts val="1800"/>
              <a:buFont typeface="Arial" panose="020B0604020202020204"/>
              <a:buNone/>
              <a:defRPr sz="1800" b="1"/>
            </a:lvl3pPr>
            <a:lvl4pPr marL="1828800" lvl="3" indent="-228600" algn="l">
              <a:spcBef>
                <a:spcPts val="320"/>
              </a:spcBef>
              <a:spcAft>
                <a:spcPts val="0"/>
              </a:spcAft>
              <a:buClr>
                <a:schemeClr val="dk1"/>
              </a:buClr>
              <a:buSzPts val="1600"/>
              <a:buFont typeface="Arial" panose="020B0604020202020204"/>
              <a:buNone/>
              <a:defRPr sz="1600" b="1"/>
            </a:lvl4pPr>
            <a:lvl5pPr marL="2286000" lvl="4" indent="-228600" algn="l">
              <a:spcBef>
                <a:spcPts val="320"/>
              </a:spcBef>
              <a:spcAft>
                <a:spcPts val="0"/>
              </a:spcAft>
              <a:buClr>
                <a:schemeClr val="dk1"/>
              </a:buClr>
              <a:buSzPts val="1600"/>
              <a:buFont typeface="Arial" panose="020B0604020202020204"/>
              <a:buNone/>
              <a:defRPr sz="1600" b="1"/>
            </a:lvl5pPr>
            <a:lvl6pPr marL="2743200" lvl="5" indent="-228600" algn="l">
              <a:spcBef>
                <a:spcPts val="320"/>
              </a:spcBef>
              <a:spcAft>
                <a:spcPts val="0"/>
              </a:spcAft>
              <a:buClr>
                <a:schemeClr val="dk1"/>
              </a:buClr>
              <a:buSzPts val="1600"/>
              <a:buFont typeface="Arial" panose="020B0604020202020204"/>
              <a:buNone/>
              <a:defRPr sz="1600" b="1"/>
            </a:lvl6pPr>
            <a:lvl7pPr marL="3200400" lvl="6" indent="-228600" algn="l">
              <a:spcBef>
                <a:spcPts val="320"/>
              </a:spcBef>
              <a:spcAft>
                <a:spcPts val="0"/>
              </a:spcAft>
              <a:buClr>
                <a:schemeClr val="dk1"/>
              </a:buClr>
              <a:buSzPts val="1600"/>
              <a:buFont typeface="Arial" panose="020B0604020202020204"/>
              <a:buNone/>
              <a:defRPr sz="1600" b="1"/>
            </a:lvl7pPr>
            <a:lvl8pPr marL="3657600" lvl="7" indent="-228600" algn="l">
              <a:spcBef>
                <a:spcPts val="320"/>
              </a:spcBef>
              <a:spcAft>
                <a:spcPts val="0"/>
              </a:spcAft>
              <a:buClr>
                <a:schemeClr val="dk1"/>
              </a:buClr>
              <a:buSzPts val="1600"/>
              <a:buFont typeface="Arial" panose="020B0604020202020204"/>
              <a:buNone/>
              <a:defRPr sz="1600" b="1"/>
            </a:lvl8pPr>
            <a:lvl9pPr marL="4114800" lvl="8" indent="-228600" algn="l">
              <a:spcBef>
                <a:spcPts val="320"/>
              </a:spcBef>
              <a:spcAft>
                <a:spcPts val="0"/>
              </a:spcAft>
              <a:buClr>
                <a:schemeClr val="dk1"/>
              </a:buClr>
              <a:buSzPts val="1600"/>
              <a:buFont typeface="Arial" panose="020B0604020202020204"/>
              <a:buNone/>
              <a:defRPr sz="1600" b="1"/>
            </a:lvl9pPr>
          </a:lstStyle>
          <a:p/>
        </p:txBody>
      </p:sp>
      <p:sp>
        <p:nvSpPr>
          <p:cNvPr id="72" name="Google Shape;72;p59"/>
          <p:cNvSpPr txBox="1">
            <a:spLocks noGrp="1"/>
          </p:cNvSpPr>
          <p:nvPr>
            <p:ph type="body" idx="4"/>
          </p:nvPr>
        </p:nvSpPr>
        <p:spPr>
          <a:xfrm>
            <a:off x="5033259" y="2174997"/>
            <a:ext cx="4377442" cy="395104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panose="020B0604020202020204"/>
              <a:buChar char="•"/>
              <a:defRPr sz="2400"/>
            </a:lvl1pPr>
            <a:lvl2pPr marL="914400" lvl="1" indent="-355600" algn="l">
              <a:spcBef>
                <a:spcPts val="400"/>
              </a:spcBef>
              <a:spcAft>
                <a:spcPts val="0"/>
              </a:spcAft>
              <a:buClr>
                <a:schemeClr val="dk1"/>
              </a:buClr>
              <a:buSzPts val="2000"/>
              <a:buFont typeface="Arial" panose="020B0604020202020204"/>
              <a:buChar char="–"/>
              <a:defRPr sz="2000"/>
            </a:lvl2pPr>
            <a:lvl3pPr marL="1371600" lvl="2" indent="-342900" algn="l">
              <a:spcBef>
                <a:spcPts val="360"/>
              </a:spcBef>
              <a:spcAft>
                <a:spcPts val="0"/>
              </a:spcAft>
              <a:buClr>
                <a:schemeClr val="dk1"/>
              </a:buClr>
              <a:buSzPts val="1800"/>
              <a:buFont typeface="Arial" panose="020B0604020202020204"/>
              <a:buChar char="•"/>
              <a:defRPr sz="1800"/>
            </a:lvl3pPr>
            <a:lvl4pPr marL="1828800" lvl="3" indent="-330200" algn="l">
              <a:spcBef>
                <a:spcPts val="320"/>
              </a:spcBef>
              <a:spcAft>
                <a:spcPts val="0"/>
              </a:spcAft>
              <a:buClr>
                <a:schemeClr val="dk1"/>
              </a:buClr>
              <a:buSzPts val="1600"/>
              <a:buFont typeface="Arial" panose="020B0604020202020204"/>
              <a:buChar char="–"/>
              <a:defRPr sz="1600"/>
            </a:lvl4pPr>
            <a:lvl5pPr marL="2286000" lvl="4" indent="-330200" algn="l">
              <a:spcBef>
                <a:spcPts val="320"/>
              </a:spcBef>
              <a:spcAft>
                <a:spcPts val="0"/>
              </a:spcAft>
              <a:buClr>
                <a:schemeClr val="dk1"/>
              </a:buClr>
              <a:buSzPts val="1600"/>
              <a:buFont typeface="Arial" panose="020B0604020202020204"/>
              <a:buChar char="»"/>
              <a:defRPr sz="1600"/>
            </a:lvl5pPr>
            <a:lvl6pPr marL="2743200" lvl="5" indent="-330200" algn="l">
              <a:spcBef>
                <a:spcPts val="320"/>
              </a:spcBef>
              <a:spcAft>
                <a:spcPts val="0"/>
              </a:spcAft>
              <a:buClr>
                <a:schemeClr val="dk1"/>
              </a:buClr>
              <a:buSzPts val="1600"/>
              <a:buFont typeface="Arial" panose="020B0604020202020204"/>
              <a:buChar char="»"/>
              <a:defRPr sz="1600"/>
            </a:lvl6pPr>
            <a:lvl7pPr marL="3200400" lvl="6" indent="-330200" algn="l">
              <a:spcBef>
                <a:spcPts val="320"/>
              </a:spcBef>
              <a:spcAft>
                <a:spcPts val="0"/>
              </a:spcAft>
              <a:buClr>
                <a:schemeClr val="dk1"/>
              </a:buClr>
              <a:buSzPts val="1600"/>
              <a:buFont typeface="Arial" panose="020B0604020202020204"/>
              <a:buChar char="»"/>
              <a:defRPr sz="1600"/>
            </a:lvl7pPr>
            <a:lvl8pPr marL="3657600" lvl="7" indent="-330200" algn="l">
              <a:spcBef>
                <a:spcPts val="320"/>
              </a:spcBef>
              <a:spcAft>
                <a:spcPts val="0"/>
              </a:spcAft>
              <a:buClr>
                <a:schemeClr val="dk1"/>
              </a:buClr>
              <a:buSzPts val="1600"/>
              <a:buFont typeface="Arial" panose="020B0604020202020204"/>
              <a:buChar char="»"/>
              <a:defRPr sz="1600"/>
            </a:lvl8pPr>
            <a:lvl9pPr marL="4114800" lvl="8" indent="-330200" algn="l">
              <a:spcBef>
                <a:spcPts val="320"/>
              </a:spcBef>
              <a:spcAft>
                <a:spcPts val="0"/>
              </a:spcAft>
              <a:buClr>
                <a:schemeClr val="dk1"/>
              </a:buClr>
              <a:buSzPts val="1600"/>
              <a:buFont typeface="Arial" panose="020B0604020202020204"/>
              <a:buChar char="»"/>
              <a:defRPr sz="1600"/>
            </a:lvl9pPr>
          </a:lstStyle>
          <a:p/>
        </p:txBody>
      </p:sp>
      <p:sp>
        <p:nvSpPr>
          <p:cNvPr id="73" name="Google Shape;73;p59"/>
          <p:cNvSpPr txBox="1">
            <a:spLocks noGrp="1"/>
          </p:cNvSpPr>
          <p:nvPr>
            <p:ph type="dt" idx="10"/>
          </p:nvPr>
        </p:nvSpPr>
        <p:spPr>
          <a:xfrm>
            <a:off x="495300" y="6245225"/>
            <a:ext cx="2311400" cy="4746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9"/>
          <p:cNvSpPr txBox="1">
            <a:spLocks noGrp="1"/>
          </p:cNvSpPr>
          <p:nvPr>
            <p:ph type="ftr" idx="11"/>
          </p:nvPr>
        </p:nvSpPr>
        <p:spPr>
          <a:xfrm>
            <a:off x="3384550" y="6245225"/>
            <a:ext cx="3136900" cy="4746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59"/>
          <p:cNvSpPr txBox="1">
            <a:spLocks noGrp="1"/>
          </p:cNvSpPr>
          <p:nvPr>
            <p:ph type="sldNum" idx="12"/>
          </p:nvPr>
        </p:nvSpPr>
        <p:spPr>
          <a:xfrm>
            <a:off x="7099300" y="6245225"/>
            <a:ext cx="2311400" cy="47466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76"/>
        <p:cNvGrpSpPr/>
        <p:nvPr/>
      </p:nvGrpSpPr>
      <p:grpSpPr>
        <a:xfrm>
          <a:off x="0" y="0"/>
          <a:ext cx="0" cy="0"/>
          <a:chOff x="0" y="0"/>
          <a:chExt cx="0" cy="0"/>
        </a:xfrm>
      </p:grpSpPr>
      <p:sp>
        <p:nvSpPr>
          <p:cNvPr id="77" name="Google Shape;77;p60"/>
          <p:cNvSpPr txBox="1">
            <a:spLocks noGrp="1"/>
          </p:cNvSpPr>
          <p:nvPr>
            <p:ph type="title"/>
          </p:nvPr>
        </p:nvSpPr>
        <p:spPr>
          <a:xfrm>
            <a:off x="495300" y="274637"/>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8" name="Google Shape;78;p60"/>
          <p:cNvSpPr txBox="1">
            <a:spLocks noGrp="1"/>
          </p:cNvSpPr>
          <p:nvPr>
            <p:ph type="body" idx="1"/>
          </p:nvPr>
        </p:nvSpPr>
        <p:spPr>
          <a:xfrm>
            <a:off x="495300" y="1600201"/>
            <a:ext cx="4347633" cy="452584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panose="020B0604020202020204"/>
              <a:buChar char="•"/>
              <a:defRPr sz="2800"/>
            </a:lvl1pPr>
            <a:lvl2pPr marL="914400" lvl="1" indent="-381000" algn="l">
              <a:spcBef>
                <a:spcPts val="480"/>
              </a:spcBef>
              <a:spcAft>
                <a:spcPts val="0"/>
              </a:spcAft>
              <a:buClr>
                <a:schemeClr val="dk1"/>
              </a:buClr>
              <a:buSzPts val="2400"/>
              <a:buFont typeface="Arial" panose="020B0604020202020204"/>
              <a:buChar char="–"/>
              <a:defRPr sz="2400"/>
            </a:lvl2pPr>
            <a:lvl3pPr marL="1371600" lvl="2" indent="-355600" algn="l">
              <a:spcBef>
                <a:spcPts val="400"/>
              </a:spcBef>
              <a:spcAft>
                <a:spcPts val="0"/>
              </a:spcAft>
              <a:buClr>
                <a:schemeClr val="dk1"/>
              </a:buClr>
              <a:buSzPts val="2000"/>
              <a:buFont typeface="Arial" panose="020B0604020202020204"/>
              <a:buChar char="•"/>
              <a:defRPr sz="2000"/>
            </a:lvl3pPr>
            <a:lvl4pPr marL="1828800" lvl="3" indent="-342900" algn="l">
              <a:spcBef>
                <a:spcPts val="360"/>
              </a:spcBef>
              <a:spcAft>
                <a:spcPts val="0"/>
              </a:spcAft>
              <a:buClr>
                <a:schemeClr val="dk1"/>
              </a:buClr>
              <a:buSzPts val="1800"/>
              <a:buFont typeface="Arial" panose="020B0604020202020204"/>
              <a:buChar char="–"/>
              <a:defRPr sz="1800"/>
            </a:lvl4pPr>
            <a:lvl5pPr marL="2286000" lvl="4" indent="-342900" algn="l">
              <a:spcBef>
                <a:spcPts val="360"/>
              </a:spcBef>
              <a:spcAft>
                <a:spcPts val="0"/>
              </a:spcAft>
              <a:buClr>
                <a:schemeClr val="dk1"/>
              </a:buClr>
              <a:buSzPts val="1800"/>
              <a:buFont typeface="Arial" panose="020B0604020202020204"/>
              <a:buChar char="»"/>
              <a:defRPr sz="1800"/>
            </a:lvl5pPr>
            <a:lvl6pPr marL="2743200" lvl="5" indent="-342900" algn="l">
              <a:spcBef>
                <a:spcPts val="360"/>
              </a:spcBef>
              <a:spcAft>
                <a:spcPts val="0"/>
              </a:spcAft>
              <a:buClr>
                <a:schemeClr val="dk1"/>
              </a:buClr>
              <a:buSzPts val="1800"/>
              <a:buFont typeface="Arial" panose="020B0604020202020204"/>
              <a:buChar char="»"/>
              <a:defRPr sz="1800"/>
            </a:lvl6pPr>
            <a:lvl7pPr marL="3200400" lvl="6" indent="-342900" algn="l">
              <a:spcBef>
                <a:spcPts val="360"/>
              </a:spcBef>
              <a:spcAft>
                <a:spcPts val="0"/>
              </a:spcAft>
              <a:buClr>
                <a:schemeClr val="dk1"/>
              </a:buClr>
              <a:buSzPts val="1800"/>
              <a:buFont typeface="Arial" panose="020B0604020202020204"/>
              <a:buChar char="»"/>
              <a:defRPr sz="1800"/>
            </a:lvl7pPr>
            <a:lvl8pPr marL="3657600" lvl="7" indent="-342900" algn="l">
              <a:spcBef>
                <a:spcPts val="360"/>
              </a:spcBef>
              <a:spcAft>
                <a:spcPts val="0"/>
              </a:spcAft>
              <a:buClr>
                <a:schemeClr val="dk1"/>
              </a:buClr>
              <a:buSzPts val="1800"/>
              <a:buFont typeface="Arial" panose="020B0604020202020204"/>
              <a:buChar char="»"/>
              <a:defRPr sz="1800"/>
            </a:lvl8pPr>
            <a:lvl9pPr marL="4114800" lvl="8" indent="-342900" algn="l">
              <a:spcBef>
                <a:spcPts val="360"/>
              </a:spcBef>
              <a:spcAft>
                <a:spcPts val="0"/>
              </a:spcAft>
              <a:buClr>
                <a:schemeClr val="dk1"/>
              </a:buClr>
              <a:buSzPts val="1800"/>
              <a:buFont typeface="Arial" panose="020B0604020202020204"/>
              <a:buChar char="»"/>
              <a:defRPr sz="1800"/>
            </a:lvl9pPr>
          </a:lstStyle>
          <a:p/>
        </p:txBody>
      </p:sp>
      <p:sp>
        <p:nvSpPr>
          <p:cNvPr id="79" name="Google Shape;79;p60"/>
          <p:cNvSpPr txBox="1">
            <a:spLocks noGrp="1"/>
          </p:cNvSpPr>
          <p:nvPr>
            <p:ph type="body" idx="2"/>
          </p:nvPr>
        </p:nvSpPr>
        <p:spPr>
          <a:xfrm>
            <a:off x="5063067" y="1600201"/>
            <a:ext cx="4347633" cy="452584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panose="020B0604020202020204"/>
              <a:buChar char="•"/>
              <a:defRPr sz="2800"/>
            </a:lvl1pPr>
            <a:lvl2pPr marL="914400" lvl="1" indent="-381000" algn="l">
              <a:spcBef>
                <a:spcPts val="480"/>
              </a:spcBef>
              <a:spcAft>
                <a:spcPts val="0"/>
              </a:spcAft>
              <a:buClr>
                <a:schemeClr val="dk1"/>
              </a:buClr>
              <a:buSzPts val="2400"/>
              <a:buFont typeface="Arial" panose="020B0604020202020204"/>
              <a:buChar char="–"/>
              <a:defRPr sz="2400"/>
            </a:lvl2pPr>
            <a:lvl3pPr marL="1371600" lvl="2" indent="-355600" algn="l">
              <a:spcBef>
                <a:spcPts val="400"/>
              </a:spcBef>
              <a:spcAft>
                <a:spcPts val="0"/>
              </a:spcAft>
              <a:buClr>
                <a:schemeClr val="dk1"/>
              </a:buClr>
              <a:buSzPts val="2000"/>
              <a:buFont typeface="Arial" panose="020B0604020202020204"/>
              <a:buChar char="•"/>
              <a:defRPr sz="2000"/>
            </a:lvl3pPr>
            <a:lvl4pPr marL="1828800" lvl="3" indent="-342900" algn="l">
              <a:spcBef>
                <a:spcPts val="360"/>
              </a:spcBef>
              <a:spcAft>
                <a:spcPts val="0"/>
              </a:spcAft>
              <a:buClr>
                <a:schemeClr val="dk1"/>
              </a:buClr>
              <a:buSzPts val="1800"/>
              <a:buFont typeface="Arial" panose="020B0604020202020204"/>
              <a:buChar char="–"/>
              <a:defRPr sz="1800"/>
            </a:lvl4pPr>
            <a:lvl5pPr marL="2286000" lvl="4" indent="-342900" algn="l">
              <a:spcBef>
                <a:spcPts val="360"/>
              </a:spcBef>
              <a:spcAft>
                <a:spcPts val="0"/>
              </a:spcAft>
              <a:buClr>
                <a:schemeClr val="dk1"/>
              </a:buClr>
              <a:buSzPts val="1800"/>
              <a:buFont typeface="Arial" panose="020B0604020202020204"/>
              <a:buChar char="»"/>
              <a:defRPr sz="1800"/>
            </a:lvl5pPr>
            <a:lvl6pPr marL="2743200" lvl="5" indent="-342900" algn="l">
              <a:spcBef>
                <a:spcPts val="360"/>
              </a:spcBef>
              <a:spcAft>
                <a:spcPts val="0"/>
              </a:spcAft>
              <a:buClr>
                <a:schemeClr val="dk1"/>
              </a:buClr>
              <a:buSzPts val="1800"/>
              <a:buFont typeface="Arial" panose="020B0604020202020204"/>
              <a:buChar char="»"/>
              <a:defRPr sz="1800"/>
            </a:lvl6pPr>
            <a:lvl7pPr marL="3200400" lvl="6" indent="-342900" algn="l">
              <a:spcBef>
                <a:spcPts val="360"/>
              </a:spcBef>
              <a:spcAft>
                <a:spcPts val="0"/>
              </a:spcAft>
              <a:buClr>
                <a:schemeClr val="dk1"/>
              </a:buClr>
              <a:buSzPts val="1800"/>
              <a:buFont typeface="Arial" panose="020B0604020202020204"/>
              <a:buChar char="»"/>
              <a:defRPr sz="1800"/>
            </a:lvl7pPr>
            <a:lvl8pPr marL="3657600" lvl="7" indent="-342900" algn="l">
              <a:spcBef>
                <a:spcPts val="360"/>
              </a:spcBef>
              <a:spcAft>
                <a:spcPts val="0"/>
              </a:spcAft>
              <a:buClr>
                <a:schemeClr val="dk1"/>
              </a:buClr>
              <a:buSzPts val="1800"/>
              <a:buFont typeface="Arial" panose="020B0604020202020204"/>
              <a:buChar char="»"/>
              <a:defRPr sz="1800"/>
            </a:lvl8pPr>
            <a:lvl9pPr marL="4114800" lvl="8" indent="-342900" algn="l">
              <a:spcBef>
                <a:spcPts val="360"/>
              </a:spcBef>
              <a:spcAft>
                <a:spcPts val="0"/>
              </a:spcAft>
              <a:buClr>
                <a:schemeClr val="dk1"/>
              </a:buClr>
              <a:buSzPts val="1800"/>
              <a:buFont typeface="Arial" panose="020B0604020202020204"/>
              <a:buChar char="»"/>
              <a:defRPr sz="1800"/>
            </a:lvl9pPr>
          </a:lstStyle>
          <a:p/>
        </p:txBody>
      </p:sp>
      <p:sp>
        <p:nvSpPr>
          <p:cNvPr id="80" name="Google Shape;80;p60"/>
          <p:cNvSpPr txBox="1">
            <a:spLocks noGrp="1"/>
          </p:cNvSpPr>
          <p:nvPr>
            <p:ph type="dt" idx="10"/>
          </p:nvPr>
        </p:nvSpPr>
        <p:spPr>
          <a:xfrm>
            <a:off x="495300" y="6245225"/>
            <a:ext cx="2311400" cy="4746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60"/>
          <p:cNvSpPr txBox="1">
            <a:spLocks noGrp="1"/>
          </p:cNvSpPr>
          <p:nvPr>
            <p:ph type="ftr" idx="11"/>
          </p:nvPr>
        </p:nvSpPr>
        <p:spPr>
          <a:xfrm>
            <a:off x="3384550" y="6245225"/>
            <a:ext cx="3136900" cy="4746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60"/>
          <p:cNvSpPr txBox="1">
            <a:spLocks noGrp="1"/>
          </p:cNvSpPr>
          <p:nvPr>
            <p:ph type="sldNum" idx="12"/>
          </p:nvPr>
        </p:nvSpPr>
        <p:spPr>
          <a:xfrm>
            <a:off x="7099300" y="6245225"/>
            <a:ext cx="2311400" cy="47466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83"/>
        <p:cNvGrpSpPr/>
        <p:nvPr/>
      </p:nvGrpSpPr>
      <p:grpSpPr>
        <a:xfrm>
          <a:off x="0" y="0"/>
          <a:ext cx="0" cy="0"/>
          <a:chOff x="0" y="0"/>
          <a:chExt cx="0" cy="0"/>
        </a:xfrm>
      </p:grpSpPr>
      <p:sp>
        <p:nvSpPr>
          <p:cNvPr id="84" name="Google Shape;84;p61"/>
          <p:cNvSpPr txBox="1">
            <a:spLocks noGrp="1"/>
          </p:cNvSpPr>
          <p:nvPr>
            <p:ph type="title"/>
          </p:nvPr>
        </p:nvSpPr>
        <p:spPr>
          <a:xfrm>
            <a:off x="781933" y="4407145"/>
            <a:ext cx="8420100" cy="136170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5" name="Google Shape;85;p61"/>
          <p:cNvSpPr txBox="1">
            <a:spLocks noGrp="1"/>
          </p:cNvSpPr>
          <p:nvPr>
            <p:ph type="body" idx="1"/>
          </p:nvPr>
        </p:nvSpPr>
        <p:spPr>
          <a:xfrm>
            <a:off x="781933" y="2906958"/>
            <a:ext cx="84201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panose="020B0604020202020204"/>
              <a:buNone/>
              <a:defRPr sz="2000"/>
            </a:lvl1pPr>
            <a:lvl2pPr marL="914400" lvl="1" indent="-228600" algn="l">
              <a:spcBef>
                <a:spcPts val="360"/>
              </a:spcBef>
              <a:spcAft>
                <a:spcPts val="0"/>
              </a:spcAft>
              <a:buClr>
                <a:schemeClr val="dk1"/>
              </a:buClr>
              <a:buSzPts val="1800"/>
              <a:buFont typeface="Arial" panose="020B0604020202020204"/>
              <a:buNone/>
              <a:defRPr sz="1800"/>
            </a:lvl2pPr>
            <a:lvl3pPr marL="1371600" lvl="2" indent="-228600" algn="l">
              <a:spcBef>
                <a:spcPts val="320"/>
              </a:spcBef>
              <a:spcAft>
                <a:spcPts val="0"/>
              </a:spcAft>
              <a:buClr>
                <a:schemeClr val="dk1"/>
              </a:buClr>
              <a:buSzPts val="1600"/>
              <a:buFont typeface="Arial" panose="020B0604020202020204"/>
              <a:buNone/>
              <a:defRPr sz="1600"/>
            </a:lvl3pPr>
            <a:lvl4pPr marL="1828800" lvl="3" indent="-228600" algn="l">
              <a:spcBef>
                <a:spcPts val="280"/>
              </a:spcBef>
              <a:spcAft>
                <a:spcPts val="0"/>
              </a:spcAft>
              <a:buClr>
                <a:schemeClr val="dk1"/>
              </a:buClr>
              <a:buSzPts val="1400"/>
              <a:buFont typeface="Arial" panose="020B0604020202020204"/>
              <a:buNone/>
              <a:defRPr sz="1400"/>
            </a:lvl4pPr>
            <a:lvl5pPr marL="2286000" lvl="4" indent="-228600" algn="l">
              <a:spcBef>
                <a:spcPts val="280"/>
              </a:spcBef>
              <a:spcAft>
                <a:spcPts val="0"/>
              </a:spcAft>
              <a:buClr>
                <a:schemeClr val="dk1"/>
              </a:buClr>
              <a:buSzPts val="1400"/>
              <a:buFont typeface="Arial" panose="020B0604020202020204"/>
              <a:buNone/>
              <a:defRPr sz="1400"/>
            </a:lvl5pPr>
            <a:lvl6pPr marL="2743200" lvl="5" indent="-228600" algn="l">
              <a:spcBef>
                <a:spcPts val="280"/>
              </a:spcBef>
              <a:spcAft>
                <a:spcPts val="0"/>
              </a:spcAft>
              <a:buClr>
                <a:schemeClr val="dk1"/>
              </a:buClr>
              <a:buSzPts val="1400"/>
              <a:buFont typeface="Arial" panose="020B0604020202020204"/>
              <a:buNone/>
              <a:defRPr sz="1400"/>
            </a:lvl6pPr>
            <a:lvl7pPr marL="3200400" lvl="6" indent="-228600" algn="l">
              <a:spcBef>
                <a:spcPts val="280"/>
              </a:spcBef>
              <a:spcAft>
                <a:spcPts val="0"/>
              </a:spcAft>
              <a:buClr>
                <a:schemeClr val="dk1"/>
              </a:buClr>
              <a:buSzPts val="1400"/>
              <a:buFont typeface="Arial" panose="020B0604020202020204"/>
              <a:buNone/>
              <a:defRPr sz="1400"/>
            </a:lvl7pPr>
            <a:lvl8pPr marL="3657600" lvl="7" indent="-228600" algn="l">
              <a:spcBef>
                <a:spcPts val="280"/>
              </a:spcBef>
              <a:spcAft>
                <a:spcPts val="0"/>
              </a:spcAft>
              <a:buClr>
                <a:schemeClr val="dk1"/>
              </a:buClr>
              <a:buSzPts val="1400"/>
              <a:buFont typeface="Arial" panose="020B0604020202020204"/>
              <a:buNone/>
              <a:defRPr sz="1400"/>
            </a:lvl8pPr>
            <a:lvl9pPr marL="4114800" lvl="8" indent="-228600" algn="l">
              <a:spcBef>
                <a:spcPts val="280"/>
              </a:spcBef>
              <a:spcAft>
                <a:spcPts val="0"/>
              </a:spcAft>
              <a:buClr>
                <a:schemeClr val="dk1"/>
              </a:buClr>
              <a:buSzPts val="1400"/>
              <a:buFont typeface="Arial" panose="020B0604020202020204"/>
              <a:buNone/>
              <a:defRPr sz="1400"/>
            </a:lvl9pPr>
          </a:lstStyle>
          <a:p/>
        </p:txBody>
      </p:sp>
      <p:sp>
        <p:nvSpPr>
          <p:cNvPr id="86" name="Google Shape;86;p61"/>
          <p:cNvSpPr txBox="1">
            <a:spLocks noGrp="1"/>
          </p:cNvSpPr>
          <p:nvPr>
            <p:ph type="dt" idx="10"/>
          </p:nvPr>
        </p:nvSpPr>
        <p:spPr>
          <a:xfrm>
            <a:off x="495300" y="6245225"/>
            <a:ext cx="2311400" cy="4746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61"/>
          <p:cNvSpPr txBox="1">
            <a:spLocks noGrp="1"/>
          </p:cNvSpPr>
          <p:nvPr>
            <p:ph type="ftr" idx="11"/>
          </p:nvPr>
        </p:nvSpPr>
        <p:spPr>
          <a:xfrm>
            <a:off x="3384550" y="6245225"/>
            <a:ext cx="3136900" cy="4746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61"/>
          <p:cNvSpPr txBox="1">
            <a:spLocks noGrp="1"/>
          </p:cNvSpPr>
          <p:nvPr>
            <p:ph type="sldNum" idx="12"/>
          </p:nvPr>
        </p:nvSpPr>
        <p:spPr>
          <a:xfrm>
            <a:off x="7099300" y="6245225"/>
            <a:ext cx="2311400" cy="47466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defRPr sz="1095" b="1" i="0">
                <a:solidFill>
                  <a:schemeClr val="tx1"/>
                </a:solidFill>
                <a:latin typeface="Trebuchet MS" panose="020B0603020202020204"/>
                <a:cs typeface="Trebuchet MS" panose="020B0603020202020204"/>
              </a:defRPr>
            </a:lvl1pPr>
          </a:lstStyle>
          <a:p>
            <a:pPr marL="226695">
              <a:lnSpc>
                <a:spcPts val="1560"/>
              </a:lnSpc>
            </a:pPr>
            <a:r>
              <a:rPr lang="en-ID" sz="1300">
                <a:solidFill>
                  <a:srgbClr val="001F5F"/>
                </a:solidFill>
              </a:rPr>
              <a:t>Pasal</a:t>
            </a:r>
            <a:r>
              <a:rPr lang="en-ID" sz="1300" spc="-20">
                <a:solidFill>
                  <a:srgbClr val="001F5F"/>
                </a:solidFill>
              </a:rPr>
              <a:t> </a:t>
            </a:r>
            <a:fld id="{81D60167-4931-47E6-BA6A-407CBD079E47}" type="slidenum">
              <a:rPr sz="1300" smtClean="0">
                <a:solidFill>
                  <a:srgbClr val="001F5F"/>
                </a:solidFill>
              </a:rPr>
            </a:fld>
            <a:r>
              <a:rPr sz="1300" spc="-20">
                <a:solidFill>
                  <a:srgbClr val="001F5F"/>
                </a:solidFill>
              </a:rPr>
              <a:t> </a:t>
            </a:r>
            <a:r>
              <a:rPr sz="1300">
                <a:solidFill>
                  <a:srgbClr val="001F5F"/>
                </a:solidFill>
              </a:rPr>
              <a:t>PMK</a:t>
            </a:r>
            <a:r>
              <a:rPr sz="1300" spc="-20">
                <a:solidFill>
                  <a:srgbClr val="001F5F"/>
                </a:solidFill>
              </a:rPr>
              <a:t> </a:t>
            </a:r>
            <a:r>
              <a:rPr sz="1300" spc="-8">
                <a:solidFill>
                  <a:srgbClr val="001F5F"/>
                </a:solidFill>
              </a:rPr>
              <a:t>80/2023</a:t>
            </a:r>
            <a:endParaRPr sz="13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50" b="1" i="0">
                <a:solidFill>
                  <a:schemeClr val="tx1"/>
                </a:solidFill>
                <a:latin typeface="Arial" panose="020B0604020202020204"/>
                <a:cs typeface="Arial" panose="020B0604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9"/>
        <p:cNvGrpSpPr/>
        <p:nvPr/>
      </p:nvGrpSpPr>
      <p:grpSpPr>
        <a:xfrm>
          <a:off x="0" y="0"/>
          <a:ext cx="0" cy="0"/>
          <a:chOff x="0" y="0"/>
          <a:chExt cx="0" cy="0"/>
        </a:xfrm>
      </p:grpSpPr>
      <p:sp>
        <p:nvSpPr>
          <p:cNvPr id="20" name="Google Shape;20;p51"/>
          <p:cNvSpPr txBox="1">
            <a:spLocks noGrp="1"/>
          </p:cNvSpPr>
          <p:nvPr>
            <p:ph type="title"/>
          </p:nvPr>
        </p:nvSpPr>
        <p:spPr>
          <a:xfrm>
            <a:off x="495300" y="274637"/>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51"/>
          <p:cNvSpPr txBox="1">
            <a:spLocks noGrp="1"/>
          </p:cNvSpPr>
          <p:nvPr>
            <p:ph type="body" idx="1"/>
          </p:nvPr>
        </p:nvSpPr>
        <p:spPr>
          <a:xfrm>
            <a:off x="495300" y="1600200"/>
            <a:ext cx="89154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22" name="Google Shape;22;p51"/>
          <p:cNvSpPr txBox="1">
            <a:spLocks noGrp="1"/>
          </p:cNvSpPr>
          <p:nvPr>
            <p:ph type="dt" idx="10"/>
          </p:nvPr>
        </p:nvSpPr>
        <p:spPr>
          <a:xfrm>
            <a:off x="495300" y="6245225"/>
            <a:ext cx="2311400" cy="4746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1"/>
          <p:cNvSpPr txBox="1">
            <a:spLocks noGrp="1"/>
          </p:cNvSpPr>
          <p:nvPr>
            <p:ph type="ftr" idx="11"/>
          </p:nvPr>
        </p:nvSpPr>
        <p:spPr>
          <a:xfrm>
            <a:off x="3384550" y="6245225"/>
            <a:ext cx="3136900" cy="4746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1"/>
          <p:cNvSpPr txBox="1">
            <a:spLocks noGrp="1"/>
          </p:cNvSpPr>
          <p:nvPr>
            <p:ph type="sldNum" idx="12"/>
          </p:nvPr>
        </p:nvSpPr>
        <p:spPr>
          <a:xfrm>
            <a:off x="7099300" y="6245225"/>
            <a:ext cx="2311400" cy="47466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25"/>
        <p:cNvGrpSpPr/>
        <p:nvPr/>
      </p:nvGrpSpPr>
      <p:grpSpPr>
        <a:xfrm>
          <a:off x="0" y="0"/>
          <a:ext cx="0" cy="0"/>
          <a:chOff x="0" y="0"/>
          <a:chExt cx="0" cy="0"/>
        </a:xfrm>
      </p:grpSpPr>
      <p:sp>
        <p:nvSpPr>
          <p:cNvPr id="26" name="Google Shape;26;p52"/>
          <p:cNvSpPr txBox="1">
            <a:spLocks noGrp="1"/>
          </p:cNvSpPr>
          <p:nvPr>
            <p:ph type="title"/>
          </p:nvPr>
        </p:nvSpPr>
        <p:spPr>
          <a:xfrm>
            <a:off x="495300" y="274637"/>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52"/>
          <p:cNvSpPr txBox="1">
            <a:spLocks noGrp="1"/>
          </p:cNvSpPr>
          <p:nvPr>
            <p:ph type="dt" idx="10"/>
          </p:nvPr>
        </p:nvSpPr>
        <p:spPr>
          <a:xfrm>
            <a:off x="495300" y="6245225"/>
            <a:ext cx="2311400" cy="4746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2"/>
          <p:cNvSpPr txBox="1">
            <a:spLocks noGrp="1"/>
          </p:cNvSpPr>
          <p:nvPr>
            <p:ph type="ftr" idx="11"/>
          </p:nvPr>
        </p:nvSpPr>
        <p:spPr>
          <a:xfrm>
            <a:off x="3384550" y="6245225"/>
            <a:ext cx="3136900" cy="4746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2"/>
          <p:cNvSpPr txBox="1">
            <a:spLocks noGrp="1"/>
          </p:cNvSpPr>
          <p:nvPr>
            <p:ph type="sldNum" idx="12"/>
          </p:nvPr>
        </p:nvSpPr>
        <p:spPr>
          <a:xfrm>
            <a:off x="7099300" y="6245225"/>
            <a:ext cx="2311400" cy="47466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matchingName="Title and Table">
  <p:cSld name="TABLE">
    <p:spTree>
      <p:nvGrpSpPr>
        <p:cNvPr id="1" name="Shape 30"/>
        <p:cNvGrpSpPr/>
        <p:nvPr/>
      </p:nvGrpSpPr>
      <p:grpSpPr>
        <a:xfrm>
          <a:off x="0" y="0"/>
          <a:ext cx="0" cy="0"/>
          <a:chOff x="0" y="0"/>
          <a:chExt cx="0" cy="0"/>
        </a:xfrm>
      </p:grpSpPr>
      <p:sp>
        <p:nvSpPr>
          <p:cNvPr id="31" name="Google Shape;31;p53"/>
          <p:cNvSpPr txBox="1">
            <a:spLocks noGrp="1"/>
          </p:cNvSpPr>
          <p:nvPr>
            <p:ph type="title"/>
          </p:nvPr>
        </p:nvSpPr>
        <p:spPr>
          <a:xfrm>
            <a:off x="495300" y="274760"/>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 name="Google Shape;32;p53"/>
          <p:cNvSpPr txBox="1">
            <a:spLocks noGrp="1"/>
          </p:cNvSpPr>
          <p:nvPr>
            <p:ph type="dt" idx="10"/>
          </p:nvPr>
        </p:nvSpPr>
        <p:spPr>
          <a:xfrm>
            <a:off x="495300" y="6245225"/>
            <a:ext cx="2311400" cy="4746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3"/>
          <p:cNvSpPr txBox="1">
            <a:spLocks noGrp="1"/>
          </p:cNvSpPr>
          <p:nvPr>
            <p:ph type="ftr" idx="11"/>
          </p:nvPr>
        </p:nvSpPr>
        <p:spPr>
          <a:xfrm>
            <a:off x="3384550" y="6245225"/>
            <a:ext cx="3136900" cy="4746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3"/>
          <p:cNvSpPr txBox="1">
            <a:spLocks noGrp="1"/>
          </p:cNvSpPr>
          <p:nvPr>
            <p:ph type="sldNum" idx="12"/>
          </p:nvPr>
        </p:nvSpPr>
        <p:spPr>
          <a:xfrm>
            <a:off x="7099300" y="6245225"/>
            <a:ext cx="2311400" cy="47466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35"/>
        <p:cNvGrpSpPr/>
        <p:nvPr/>
      </p:nvGrpSpPr>
      <p:grpSpPr>
        <a:xfrm>
          <a:off x="0" y="0"/>
          <a:ext cx="0" cy="0"/>
          <a:chOff x="0" y="0"/>
          <a:chExt cx="0" cy="0"/>
        </a:xfrm>
      </p:grpSpPr>
      <p:sp>
        <p:nvSpPr>
          <p:cNvPr id="36" name="Google Shape;36;p54"/>
          <p:cNvSpPr txBox="1">
            <a:spLocks noGrp="1"/>
          </p:cNvSpPr>
          <p:nvPr>
            <p:ph type="ctrTitle"/>
          </p:nvPr>
        </p:nvSpPr>
        <p:spPr>
          <a:xfrm>
            <a:off x="742950" y="2129937"/>
            <a:ext cx="8420100" cy="147051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 name="Google Shape;37;p54"/>
          <p:cNvSpPr txBox="1">
            <a:spLocks noGrp="1"/>
          </p:cNvSpPr>
          <p:nvPr>
            <p:ph type="subTitle" idx="1"/>
          </p:nvPr>
        </p:nvSpPr>
        <p:spPr>
          <a:xfrm>
            <a:off x="1485900" y="3886200"/>
            <a:ext cx="6934200" cy="1752967"/>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panose="020B0604020202020204"/>
              <a:buNone/>
              <a:defRPr/>
            </a:lvl1pPr>
            <a:lvl2pPr lvl="1" algn="ctr">
              <a:spcBef>
                <a:spcPts val="560"/>
              </a:spcBef>
              <a:spcAft>
                <a:spcPts val="0"/>
              </a:spcAft>
              <a:buClr>
                <a:schemeClr val="dk1"/>
              </a:buClr>
              <a:buSzPts val="2800"/>
              <a:buFont typeface="Arial" panose="020B0604020202020204"/>
              <a:buNone/>
              <a:defRPr/>
            </a:lvl2pPr>
            <a:lvl3pPr lvl="2" algn="ctr">
              <a:spcBef>
                <a:spcPts val="480"/>
              </a:spcBef>
              <a:spcAft>
                <a:spcPts val="0"/>
              </a:spcAft>
              <a:buClr>
                <a:schemeClr val="dk1"/>
              </a:buClr>
              <a:buSzPts val="2400"/>
              <a:buFont typeface="Arial" panose="020B0604020202020204"/>
              <a:buNone/>
              <a:defRPr/>
            </a:lvl3pPr>
            <a:lvl4pPr lvl="3" algn="ctr">
              <a:spcBef>
                <a:spcPts val="400"/>
              </a:spcBef>
              <a:spcAft>
                <a:spcPts val="0"/>
              </a:spcAft>
              <a:buClr>
                <a:schemeClr val="dk1"/>
              </a:buClr>
              <a:buSzPts val="2000"/>
              <a:buFont typeface="Arial" panose="020B0604020202020204"/>
              <a:buNone/>
              <a:defRPr/>
            </a:lvl4pPr>
            <a:lvl5pPr lvl="4" algn="ctr">
              <a:spcBef>
                <a:spcPts val="400"/>
              </a:spcBef>
              <a:spcAft>
                <a:spcPts val="0"/>
              </a:spcAft>
              <a:buClr>
                <a:schemeClr val="dk1"/>
              </a:buClr>
              <a:buSzPts val="2000"/>
              <a:buFont typeface="Arial" panose="020B0604020202020204"/>
              <a:buNone/>
              <a:defRPr/>
            </a:lvl5pPr>
            <a:lvl6pPr lvl="5" algn="ctr">
              <a:spcBef>
                <a:spcPts val="400"/>
              </a:spcBef>
              <a:spcAft>
                <a:spcPts val="0"/>
              </a:spcAft>
              <a:buClr>
                <a:schemeClr val="dk1"/>
              </a:buClr>
              <a:buSzPts val="2000"/>
              <a:buFont typeface="Arial" panose="020B0604020202020204"/>
              <a:buNone/>
              <a:defRPr/>
            </a:lvl6pPr>
            <a:lvl7pPr lvl="6" algn="ctr">
              <a:spcBef>
                <a:spcPts val="400"/>
              </a:spcBef>
              <a:spcAft>
                <a:spcPts val="0"/>
              </a:spcAft>
              <a:buClr>
                <a:schemeClr val="dk1"/>
              </a:buClr>
              <a:buSzPts val="2000"/>
              <a:buFont typeface="Arial" panose="020B0604020202020204"/>
              <a:buNone/>
              <a:defRPr/>
            </a:lvl7pPr>
            <a:lvl8pPr lvl="7" algn="ctr">
              <a:spcBef>
                <a:spcPts val="400"/>
              </a:spcBef>
              <a:spcAft>
                <a:spcPts val="0"/>
              </a:spcAft>
              <a:buClr>
                <a:schemeClr val="dk1"/>
              </a:buClr>
              <a:buSzPts val="2000"/>
              <a:buFont typeface="Arial" panose="020B0604020202020204"/>
              <a:buNone/>
              <a:defRPr/>
            </a:lvl8pPr>
            <a:lvl9pPr lvl="8" algn="ctr">
              <a:spcBef>
                <a:spcPts val="400"/>
              </a:spcBef>
              <a:spcAft>
                <a:spcPts val="0"/>
              </a:spcAft>
              <a:buClr>
                <a:schemeClr val="dk1"/>
              </a:buClr>
              <a:buSzPts val="2000"/>
              <a:buFont typeface="Arial" panose="020B0604020202020204"/>
              <a:buNone/>
              <a:defRPr/>
            </a:lvl9pPr>
          </a:lstStyle>
          <a:p/>
        </p:txBody>
      </p:sp>
      <p:sp>
        <p:nvSpPr>
          <p:cNvPr id="38" name="Google Shape;38;p54"/>
          <p:cNvSpPr txBox="1">
            <a:spLocks noGrp="1"/>
          </p:cNvSpPr>
          <p:nvPr>
            <p:ph type="dt" idx="10"/>
          </p:nvPr>
        </p:nvSpPr>
        <p:spPr>
          <a:xfrm>
            <a:off x="495300" y="6245225"/>
            <a:ext cx="2311400" cy="4746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4"/>
          <p:cNvSpPr txBox="1">
            <a:spLocks noGrp="1"/>
          </p:cNvSpPr>
          <p:nvPr>
            <p:ph type="ftr" idx="11"/>
          </p:nvPr>
        </p:nvSpPr>
        <p:spPr>
          <a:xfrm>
            <a:off x="3384550" y="6245225"/>
            <a:ext cx="3136900" cy="4746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4"/>
          <p:cNvSpPr txBox="1">
            <a:spLocks noGrp="1"/>
          </p:cNvSpPr>
          <p:nvPr>
            <p:ph type="sldNum" idx="12"/>
          </p:nvPr>
        </p:nvSpPr>
        <p:spPr>
          <a:xfrm>
            <a:off x="7099300" y="6245225"/>
            <a:ext cx="2311400" cy="47466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41"/>
        <p:cNvGrpSpPr/>
        <p:nvPr/>
      </p:nvGrpSpPr>
      <p:grpSpPr>
        <a:xfrm>
          <a:off x="0" y="0"/>
          <a:ext cx="0" cy="0"/>
          <a:chOff x="0" y="0"/>
          <a:chExt cx="0" cy="0"/>
        </a:xfrm>
      </p:grpSpPr>
      <p:sp>
        <p:nvSpPr>
          <p:cNvPr id="42" name="Google Shape;42;p55"/>
          <p:cNvSpPr txBox="1">
            <a:spLocks noGrp="1"/>
          </p:cNvSpPr>
          <p:nvPr>
            <p:ph type="title"/>
          </p:nvPr>
        </p:nvSpPr>
        <p:spPr>
          <a:xfrm rot="5400000">
            <a:off x="5370634" y="2085976"/>
            <a:ext cx="5851281" cy="22288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 name="Google Shape;43;p55"/>
          <p:cNvSpPr txBox="1">
            <a:spLocks noGrp="1"/>
          </p:cNvSpPr>
          <p:nvPr>
            <p:ph type="body" idx="1"/>
          </p:nvPr>
        </p:nvSpPr>
        <p:spPr>
          <a:xfrm rot="5400000">
            <a:off x="802868" y="-32808"/>
            <a:ext cx="5851281" cy="646641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44" name="Google Shape;44;p55"/>
          <p:cNvSpPr txBox="1">
            <a:spLocks noGrp="1"/>
          </p:cNvSpPr>
          <p:nvPr>
            <p:ph type="dt" idx="10"/>
          </p:nvPr>
        </p:nvSpPr>
        <p:spPr>
          <a:xfrm>
            <a:off x="495300" y="6245225"/>
            <a:ext cx="2311400" cy="4746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5"/>
          <p:cNvSpPr txBox="1">
            <a:spLocks noGrp="1"/>
          </p:cNvSpPr>
          <p:nvPr>
            <p:ph type="ftr" idx="11"/>
          </p:nvPr>
        </p:nvSpPr>
        <p:spPr>
          <a:xfrm>
            <a:off x="3384550" y="6245225"/>
            <a:ext cx="3136900" cy="4746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55"/>
          <p:cNvSpPr txBox="1">
            <a:spLocks noGrp="1"/>
          </p:cNvSpPr>
          <p:nvPr>
            <p:ph type="sldNum" idx="12"/>
          </p:nvPr>
        </p:nvSpPr>
        <p:spPr>
          <a:xfrm>
            <a:off x="7099300" y="6245225"/>
            <a:ext cx="2311400" cy="47466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47"/>
        <p:cNvGrpSpPr/>
        <p:nvPr/>
      </p:nvGrpSpPr>
      <p:grpSpPr>
        <a:xfrm>
          <a:off x="0" y="0"/>
          <a:ext cx="0" cy="0"/>
          <a:chOff x="0" y="0"/>
          <a:chExt cx="0" cy="0"/>
        </a:xfrm>
      </p:grpSpPr>
      <p:sp>
        <p:nvSpPr>
          <p:cNvPr id="48" name="Google Shape;48;p56"/>
          <p:cNvSpPr txBox="1">
            <a:spLocks noGrp="1"/>
          </p:cNvSpPr>
          <p:nvPr>
            <p:ph type="title"/>
          </p:nvPr>
        </p:nvSpPr>
        <p:spPr>
          <a:xfrm>
            <a:off x="495300" y="274637"/>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9" name="Google Shape;49;p56"/>
          <p:cNvSpPr txBox="1">
            <a:spLocks noGrp="1"/>
          </p:cNvSpPr>
          <p:nvPr>
            <p:ph type="body" idx="1"/>
          </p:nvPr>
        </p:nvSpPr>
        <p:spPr>
          <a:xfrm rot="5400000">
            <a:off x="2690019" y="-594519"/>
            <a:ext cx="4525962" cy="8915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50" name="Google Shape;50;p56"/>
          <p:cNvSpPr txBox="1">
            <a:spLocks noGrp="1"/>
          </p:cNvSpPr>
          <p:nvPr>
            <p:ph type="dt" idx="10"/>
          </p:nvPr>
        </p:nvSpPr>
        <p:spPr>
          <a:xfrm>
            <a:off x="495300" y="6245225"/>
            <a:ext cx="2311400" cy="4746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6"/>
          <p:cNvSpPr txBox="1">
            <a:spLocks noGrp="1"/>
          </p:cNvSpPr>
          <p:nvPr>
            <p:ph type="ftr" idx="11"/>
          </p:nvPr>
        </p:nvSpPr>
        <p:spPr>
          <a:xfrm>
            <a:off x="3384550" y="6245225"/>
            <a:ext cx="3136900" cy="4746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56"/>
          <p:cNvSpPr txBox="1">
            <a:spLocks noGrp="1"/>
          </p:cNvSpPr>
          <p:nvPr>
            <p:ph type="sldNum" idx="12"/>
          </p:nvPr>
        </p:nvSpPr>
        <p:spPr>
          <a:xfrm>
            <a:off x="7099300" y="6245225"/>
            <a:ext cx="2311400" cy="47466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53"/>
        <p:cNvGrpSpPr/>
        <p:nvPr/>
      </p:nvGrpSpPr>
      <p:grpSpPr>
        <a:xfrm>
          <a:off x="0" y="0"/>
          <a:ext cx="0" cy="0"/>
          <a:chOff x="0" y="0"/>
          <a:chExt cx="0" cy="0"/>
        </a:xfrm>
      </p:grpSpPr>
      <p:sp>
        <p:nvSpPr>
          <p:cNvPr id="54" name="Google Shape;54;p57"/>
          <p:cNvSpPr txBox="1">
            <a:spLocks noGrp="1"/>
          </p:cNvSpPr>
          <p:nvPr>
            <p:ph type="title"/>
          </p:nvPr>
        </p:nvSpPr>
        <p:spPr>
          <a:xfrm>
            <a:off x="1942219" y="4800600"/>
            <a:ext cx="5943600" cy="56710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57"/>
          <p:cNvSpPr>
            <a:spLocks noGrp="1"/>
          </p:cNvSpPr>
          <p:nvPr>
            <p:ph type="pic" idx="2"/>
          </p:nvPr>
        </p:nvSpPr>
        <p:spPr>
          <a:xfrm>
            <a:off x="1942219" y="613263"/>
            <a:ext cx="59436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panose="020B0604020202020204"/>
              <a:buNone/>
              <a:defRPr sz="3200">
                <a:solidFill>
                  <a:schemeClr val="dk1"/>
                </a:solidFill>
                <a:latin typeface="Arial" panose="020B0604020202020204"/>
                <a:ea typeface="Arial" panose="020B0604020202020204"/>
                <a:cs typeface="Arial" panose="020B0604020202020204"/>
                <a:sym typeface="Arial" panose="020B0604020202020204"/>
              </a:defRPr>
            </a:lvl1pPr>
            <a:lvl2pPr marR="0" lvl="1" algn="l" rtl="0">
              <a:spcBef>
                <a:spcPts val="56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480"/>
              </a:spcBef>
              <a:spcAft>
                <a:spcPts val="0"/>
              </a:spcAft>
              <a:buClr>
                <a:schemeClr val="dk1"/>
              </a:buClr>
              <a:buSzPts val="2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56" name="Google Shape;56;p57"/>
          <p:cNvSpPr txBox="1">
            <a:spLocks noGrp="1"/>
          </p:cNvSpPr>
          <p:nvPr>
            <p:ph type="body" idx="1"/>
          </p:nvPr>
        </p:nvSpPr>
        <p:spPr>
          <a:xfrm>
            <a:off x="1942219" y="5367704"/>
            <a:ext cx="5943600" cy="80449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panose="020B0604020202020204"/>
              <a:buNone/>
              <a:defRPr sz="1400"/>
            </a:lvl1pPr>
            <a:lvl2pPr marL="914400" lvl="1" indent="-228600" algn="l">
              <a:spcBef>
                <a:spcPts val="240"/>
              </a:spcBef>
              <a:spcAft>
                <a:spcPts val="0"/>
              </a:spcAft>
              <a:buClr>
                <a:schemeClr val="dk1"/>
              </a:buClr>
              <a:buSzPts val="1200"/>
              <a:buFont typeface="Arial" panose="020B0604020202020204"/>
              <a:buNone/>
              <a:defRPr sz="1200"/>
            </a:lvl2pPr>
            <a:lvl3pPr marL="1371600" lvl="2" indent="-228600" algn="l">
              <a:spcBef>
                <a:spcPts val="200"/>
              </a:spcBef>
              <a:spcAft>
                <a:spcPts val="0"/>
              </a:spcAft>
              <a:buClr>
                <a:schemeClr val="dk1"/>
              </a:buClr>
              <a:buSzPts val="1000"/>
              <a:buFont typeface="Arial" panose="020B0604020202020204"/>
              <a:buNone/>
              <a:defRPr sz="1000"/>
            </a:lvl3pPr>
            <a:lvl4pPr marL="1828800" lvl="3" indent="-228600" algn="l">
              <a:spcBef>
                <a:spcPts val="180"/>
              </a:spcBef>
              <a:spcAft>
                <a:spcPts val="0"/>
              </a:spcAft>
              <a:buClr>
                <a:schemeClr val="dk1"/>
              </a:buClr>
              <a:buSzPts val="900"/>
              <a:buFont typeface="Arial" panose="020B0604020202020204"/>
              <a:buNone/>
              <a:defRPr sz="900"/>
            </a:lvl4pPr>
            <a:lvl5pPr marL="2286000" lvl="4" indent="-228600" algn="l">
              <a:spcBef>
                <a:spcPts val="180"/>
              </a:spcBef>
              <a:spcAft>
                <a:spcPts val="0"/>
              </a:spcAft>
              <a:buClr>
                <a:schemeClr val="dk1"/>
              </a:buClr>
              <a:buSzPts val="900"/>
              <a:buFont typeface="Arial" panose="020B0604020202020204"/>
              <a:buNone/>
              <a:defRPr sz="900"/>
            </a:lvl5pPr>
            <a:lvl6pPr marL="2743200" lvl="5" indent="-228600" algn="l">
              <a:spcBef>
                <a:spcPts val="180"/>
              </a:spcBef>
              <a:spcAft>
                <a:spcPts val="0"/>
              </a:spcAft>
              <a:buClr>
                <a:schemeClr val="dk1"/>
              </a:buClr>
              <a:buSzPts val="900"/>
              <a:buFont typeface="Arial" panose="020B0604020202020204"/>
              <a:buNone/>
              <a:defRPr sz="900"/>
            </a:lvl6pPr>
            <a:lvl7pPr marL="3200400" lvl="6" indent="-228600" algn="l">
              <a:spcBef>
                <a:spcPts val="180"/>
              </a:spcBef>
              <a:spcAft>
                <a:spcPts val="0"/>
              </a:spcAft>
              <a:buClr>
                <a:schemeClr val="dk1"/>
              </a:buClr>
              <a:buSzPts val="900"/>
              <a:buFont typeface="Arial" panose="020B0604020202020204"/>
              <a:buNone/>
              <a:defRPr sz="900"/>
            </a:lvl7pPr>
            <a:lvl8pPr marL="3657600" lvl="7" indent="-228600" algn="l">
              <a:spcBef>
                <a:spcPts val="180"/>
              </a:spcBef>
              <a:spcAft>
                <a:spcPts val="0"/>
              </a:spcAft>
              <a:buClr>
                <a:schemeClr val="dk1"/>
              </a:buClr>
              <a:buSzPts val="900"/>
              <a:buFont typeface="Arial" panose="020B0604020202020204"/>
              <a:buNone/>
              <a:defRPr sz="900"/>
            </a:lvl8pPr>
            <a:lvl9pPr marL="4114800" lvl="8" indent="-228600" algn="l">
              <a:spcBef>
                <a:spcPts val="180"/>
              </a:spcBef>
              <a:spcAft>
                <a:spcPts val="0"/>
              </a:spcAft>
              <a:buClr>
                <a:schemeClr val="dk1"/>
              </a:buClr>
              <a:buSzPts val="900"/>
              <a:buFont typeface="Arial" panose="020B0604020202020204"/>
              <a:buNone/>
              <a:defRPr sz="900"/>
            </a:lvl9pPr>
          </a:lstStyle>
          <a:p/>
        </p:txBody>
      </p:sp>
      <p:sp>
        <p:nvSpPr>
          <p:cNvPr id="57" name="Google Shape;57;p57"/>
          <p:cNvSpPr txBox="1">
            <a:spLocks noGrp="1"/>
          </p:cNvSpPr>
          <p:nvPr>
            <p:ph type="dt" idx="10"/>
          </p:nvPr>
        </p:nvSpPr>
        <p:spPr>
          <a:xfrm>
            <a:off x="495300" y="6245225"/>
            <a:ext cx="2311400" cy="4746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7"/>
          <p:cNvSpPr txBox="1">
            <a:spLocks noGrp="1"/>
          </p:cNvSpPr>
          <p:nvPr>
            <p:ph type="ftr" idx="11"/>
          </p:nvPr>
        </p:nvSpPr>
        <p:spPr>
          <a:xfrm>
            <a:off x="3384550" y="6245225"/>
            <a:ext cx="3136900" cy="4746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7"/>
          <p:cNvSpPr txBox="1">
            <a:spLocks noGrp="1"/>
          </p:cNvSpPr>
          <p:nvPr>
            <p:ph type="sldNum" idx="12"/>
          </p:nvPr>
        </p:nvSpPr>
        <p:spPr>
          <a:xfrm>
            <a:off x="7099300" y="6245225"/>
            <a:ext cx="2311400" cy="47466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60"/>
        <p:cNvGrpSpPr/>
        <p:nvPr/>
      </p:nvGrpSpPr>
      <p:grpSpPr>
        <a:xfrm>
          <a:off x="0" y="0"/>
          <a:ext cx="0" cy="0"/>
          <a:chOff x="0" y="0"/>
          <a:chExt cx="0" cy="0"/>
        </a:xfrm>
      </p:grpSpPr>
      <p:sp>
        <p:nvSpPr>
          <p:cNvPr id="61" name="Google Shape;61;p58"/>
          <p:cNvSpPr txBox="1">
            <a:spLocks noGrp="1"/>
          </p:cNvSpPr>
          <p:nvPr>
            <p:ph type="title"/>
          </p:nvPr>
        </p:nvSpPr>
        <p:spPr>
          <a:xfrm>
            <a:off x="495300" y="272562"/>
            <a:ext cx="3258433" cy="116278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2" name="Google Shape;62;p58"/>
          <p:cNvSpPr txBox="1">
            <a:spLocks noGrp="1"/>
          </p:cNvSpPr>
          <p:nvPr>
            <p:ph type="body" idx="1"/>
          </p:nvPr>
        </p:nvSpPr>
        <p:spPr>
          <a:xfrm>
            <a:off x="3872972" y="272562"/>
            <a:ext cx="5537728" cy="5853479"/>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panose="020B0604020202020204"/>
              <a:buChar char="•"/>
              <a:defRPr sz="3200"/>
            </a:lvl1pPr>
            <a:lvl2pPr marL="914400" lvl="1" indent="-406400" algn="l">
              <a:spcBef>
                <a:spcPts val="560"/>
              </a:spcBef>
              <a:spcAft>
                <a:spcPts val="0"/>
              </a:spcAft>
              <a:buClr>
                <a:schemeClr val="dk1"/>
              </a:buClr>
              <a:buSzPts val="2800"/>
              <a:buFont typeface="Arial" panose="020B0604020202020204"/>
              <a:buChar char="–"/>
              <a:defRPr sz="2800"/>
            </a:lvl2pPr>
            <a:lvl3pPr marL="1371600" lvl="2" indent="-381000" algn="l">
              <a:spcBef>
                <a:spcPts val="480"/>
              </a:spcBef>
              <a:spcAft>
                <a:spcPts val="0"/>
              </a:spcAft>
              <a:buClr>
                <a:schemeClr val="dk1"/>
              </a:buClr>
              <a:buSzPts val="2400"/>
              <a:buFont typeface="Arial" panose="020B0604020202020204"/>
              <a:buChar char="•"/>
              <a:defRPr sz="2400"/>
            </a:lvl3pPr>
            <a:lvl4pPr marL="1828800" lvl="3" indent="-355600" algn="l">
              <a:spcBef>
                <a:spcPts val="400"/>
              </a:spcBef>
              <a:spcAft>
                <a:spcPts val="0"/>
              </a:spcAft>
              <a:buClr>
                <a:schemeClr val="dk1"/>
              </a:buClr>
              <a:buSzPts val="2000"/>
              <a:buFont typeface="Arial" panose="020B0604020202020204"/>
              <a:buChar char="–"/>
              <a:defRPr sz="2000"/>
            </a:lvl4pPr>
            <a:lvl5pPr marL="2286000" lvl="4" indent="-355600" algn="l">
              <a:spcBef>
                <a:spcPts val="400"/>
              </a:spcBef>
              <a:spcAft>
                <a:spcPts val="0"/>
              </a:spcAft>
              <a:buClr>
                <a:schemeClr val="dk1"/>
              </a:buClr>
              <a:buSzPts val="2000"/>
              <a:buFont typeface="Arial" panose="020B0604020202020204"/>
              <a:buChar char="»"/>
              <a:defRPr sz="2000"/>
            </a:lvl5pPr>
            <a:lvl6pPr marL="2743200" lvl="5" indent="-355600" algn="l">
              <a:spcBef>
                <a:spcPts val="400"/>
              </a:spcBef>
              <a:spcAft>
                <a:spcPts val="0"/>
              </a:spcAft>
              <a:buClr>
                <a:schemeClr val="dk1"/>
              </a:buClr>
              <a:buSzPts val="2000"/>
              <a:buFont typeface="Arial" panose="020B0604020202020204"/>
              <a:buChar char="»"/>
              <a:defRPr sz="2000"/>
            </a:lvl6pPr>
            <a:lvl7pPr marL="3200400" lvl="6" indent="-355600" algn="l">
              <a:spcBef>
                <a:spcPts val="400"/>
              </a:spcBef>
              <a:spcAft>
                <a:spcPts val="0"/>
              </a:spcAft>
              <a:buClr>
                <a:schemeClr val="dk1"/>
              </a:buClr>
              <a:buSzPts val="2000"/>
              <a:buFont typeface="Arial" panose="020B0604020202020204"/>
              <a:buChar char="»"/>
              <a:defRPr sz="2000"/>
            </a:lvl7pPr>
            <a:lvl8pPr marL="3657600" lvl="7" indent="-355600" algn="l">
              <a:spcBef>
                <a:spcPts val="400"/>
              </a:spcBef>
              <a:spcAft>
                <a:spcPts val="0"/>
              </a:spcAft>
              <a:buClr>
                <a:schemeClr val="dk1"/>
              </a:buClr>
              <a:buSzPts val="2000"/>
              <a:buFont typeface="Arial" panose="020B0604020202020204"/>
              <a:buChar char="»"/>
              <a:defRPr sz="2000"/>
            </a:lvl8pPr>
            <a:lvl9pPr marL="4114800" lvl="8" indent="-355600" algn="l">
              <a:spcBef>
                <a:spcPts val="400"/>
              </a:spcBef>
              <a:spcAft>
                <a:spcPts val="0"/>
              </a:spcAft>
              <a:buClr>
                <a:schemeClr val="dk1"/>
              </a:buClr>
              <a:buSzPts val="2000"/>
              <a:buFont typeface="Arial" panose="020B0604020202020204"/>
              <a:buChar char="»"/>
              <a:defRPr sz="2000"/>
            </a:lvl9pPr>
          </a:lstStyle>
          <a:p/>
        </p:txBody>
      </p:sp>
      <p:sp>
        <p:nvSpPr>
          <p:cNvPr id="63" name="Google Shape;63;p58"/>
          <p:cNvSpPr txBox="1">
            <a:spLocks noGrp="1"/>
          </p:cNvSpPr>
          <p:nvPr>
            <p:ph type="body" idx="2"/>
          </p:nvPr>
        </p:nvSpPr>
        <p:spPr>
          <a:xfrm>
            <a:off x="495300" y="1435344"/>
            <a:ext cx="3258433" cy="469069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panose="020B0604020202020204"/>
              <a:buNone/>
              <a:defRPr sz="1400"/>
            </a:lvl1pPr>
            <a:lvl2pPr marL="914400" lvl="1" indent="-228600" algn="l">
              <a:spcBef>
                <a:spcPts val="240"/>
              </a:spcBef>
              <a:spcAft>
                <a:spcPts val="0"/>
              </a:spcAft>
              <a:buClr>
                <a:schemeClr val="dk1"/>
              </a:buClr>
              <a:buSzPts val="1200"/>
              <a:buFont typeface="Arial" panose="020B0604020202020204"/>
              <a:buNone/>
              <a:defRPr sz="1200"/>
            </a:lvl2pPr>
            <a:lvl3pPr marL="1371600" lvl="2" indent="-228600" algn="l">
              <a:spcBef>
                <a:spcPts val="200"/>
              </a:spcBef>
              <a:spcAft>
                <a:spcPts val="0"/>
              </a:spcAft>
              <a:buClr>
                <a:schemeClr val="dk1"/>
              </a:buClr>
              <a:buSzPts val="1000"/>
              <a:buFont typeface="Arial" panose="020B0604020202020204"/>
              <a:buNone/>
              <a:defRPr sz="1000"/>
            </a:lvl3pPr>
            <a:lvl4pPr marL="1828800" lvl="3" indent="-228600" algn="l">
              <a:spcBef>
                <a:spcPts val="180"/>
              </a:spcBef>
              <a:spcAft>
                <a:spcPts val="0"/>
              </a:spcAft>
              <a:buClr>
                <a:schemeClr val="dk1"/>
              </a:buClr>
              <a:buSzPts val="900"/>
              <a:buFont typeface="Arial" panose="020B0604020202020204"/>
              <a:buNone/>
              <a:defRPr sz="900"/>
            </a:lvl4pPr>
            <a:lvl5pPr marL="2286000" lvl="4" indent="-228600" algn="l">
              <a:spcBef>
                <a:spcPts val="180"/>
              </a:spcBef>
              <a:spcAft>
                <a:spcPts val="0"/>
              </a:spcAft>
              <a:buClr>
                <a:schemeClr val="dk1"/>
              </a:buClr>
              <a:buSzPts val="900"/>
              <a:buFont typeface="Arial" panose="020B0604020202020204"/>
              <a:buNone/>
              <a:defRPr sz="900"/>
            </a:lvl5pPr>
            <a:lvl6pPr marL="2743200" lvl="5" indent="-228600" algn="l">
              <a:spcBef>
                <a:spcPts val="180"/>
              </a:spcBef>
              <a:spcAft>
                <a:spcPts val="0"/>
              </a:spcAft>
              <a:buClr>
                <a:schemeClr val="dk1"/>
              </a:buClr>
              <a:buSzPts val="900"/>
              <a:buFont typeface="Arial" panose="020B0604020202020204"/>
              <a:buNone/>
              <a:defRPr sz="900"/>
            </a:lvl6pPr>
            <a:lvl7pPr marL="3200400" lvl="6" indent="-228600" algn="l">
              <a:spcBef>
                <a:spcPts val="180"/>
              </a:spcBef>
              <a:spcAft>
                <a:spcPts val="0"/>
              </a:spcAft>
              <a:buClr>
                <a:schemeClr val="dk1"/>
              </a:buClr>
              <a:buSzPts val="900"/>
              <a:buFont typeface="Arial" panose="020B0604020202020204"/>
              <a:buNone/>
              <a:defRPr sz="900"/>
            </a:lvl7pPr>
            <a:lvl8pPr marL="3657600" lvl="7" indent="-228600" algn="l">
              <a:spcBef>
                <a:spcPts val="180"/>
              </a:spcBef>
              <a:spcAft>
                <a:spcPts val="0"/>
              </a:spcAft>
              <a:buClr>
                <a:schemeClr val="dk1"/>
              </a:buClr>
              <a:buSzPts val="900"/>
              <a:buFont typeface="Arial" panose="020B0604020202020204"/>
              <a:buNone/>
              <a:defRPr sz="900"/>
            </a:lvl8pPr>
            <a:lvl9pPr marL="4114800" lvl="8" indent="-228600" algn="l">
              <a:spcBef>
                <a:spcPts val="180"/>
              </a:spcBef>
              <a:spcAft>
                <a:spcPts val="0"/>
              </a:spcAft>
              <a:buClr>
                <a:schemeClr val="dk1"/>
              </a:buClr>
              <a:buSzPts val="900"/>
              <a:buFont typeface="Arial" panose="020B0604020202020204"/>
              <a:buNone/>
              <a:defRPr sz="900"/>
            </a:lvl9pPr>
          </a:lstStyle>
          <a:p/>
        </p:txBody>
      </p:sp>
      <p:sp>
        <p:nvSpPr>
          <p:cNvPr id="64" name="Google Shape;64;p58"/>
          <p:cNvSpPr txBox="1">
            <a:spLocks noGrp="1"/>
          </p:cNvSpPr>
          <p:nvPr>
            <p:ph type="dt" idx="10"/>
          </p:nvPr>
        </p:nvSpPr>
        <p:spPr>
          <a:xfrm>
            <a:off x="495300" y="6245225"/>
            <a:ext cx="2311400" cy="4746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58"/>
          <p:cNvSpPr txBox="1">
            <a:spLocks noGrp="1"/>
          </p:cNvSpPr>
          <p:nvPr>
            <p:ph type="ftr" idx="11"/>
          </p:nvPr>
        </p:nvSpPr>
        <p:spPr>
          <a:xfrm>
            <a:off x="3384550" y="6245225"/>
            <a:ext cx="3136900" cy="4746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58"/>
          <p:cNvSpPr txBox="1">
            <a:spLocks noGrp="1"/>
          </p:cNvSpPr>
          <p:nvPr>
            <p:ph type="sldNum" idx="12"/>
          </p:nvPr>
        </p:nvSpPr>
        <p:spPr>
          <a:xfrm>
            <a:off x="7099300" y="6245225"/>
            <a:ext cx="2311400" cy="47466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chemeClr val="dk1"/>
              </a:buClr>
              <a:buSzPts val="1400"/>
              <a:buFont typeface="Arial" panose="020B0604020202020204"/>
              <a:buNone/>
              <a:defRPr sz="1400" b="0" i="0" u="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495300" y="274637"/>
            <a:ext cx="8915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R="0" lvl="1"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R="0" lvl="2"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R="0" lvl="3"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R="0" lvl="4"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R="0" lvl="5"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ctr" rtl="0">
              <a:spcBef>
                <a:spcPts val="0"/>
              </a:spcBef>
              <a:spcAft>
                <a:spcPts val="0"/>
              </a:spcAft>
              <a:buSzPts val="1400"/>
              <a:buNone/>
              <a:defRPr sz="4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49"/>
          <p:cNvSpPr txBox="1">
            <a:spLocks noGrp="1"/>
          </p:cNvSpPr>
          <p:nvPr>
            <p:ph type="body" idx="1"/>
          </p:nvPr>
        </p:nvSpPr>
        <p:spPr>
          <a:xfrm>
            <a:off x="495300" y="1600200"/>
            <a:ext cx="89154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2" name="Google Shape;12;p49"/>
          <p:cNvSpPr txBox="1">
            <a:spLocks noGrp="1"/>
          </p:cNvSpPr>
          <p:nvPr>
            <p:ph type="dt" idx="10"/>
          </p:nvPr>
        </p:nvSpPr>
        <p:spPr>
          <a:xfrm>
            <a:off x="495300" y="6245225"/>
            <a:ext cx="2311400" cy="47466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3" name="Google Shape;13;p49"/>
          <p:cNvSpPr txBox="1">
            <a:spLocks noGrp="1"/>
          </p:cNvSpPr>
          <p:nvPr>
            <p:ph type="ftr" idx="11"/>
          </p:nvPr>
        </p:nvSpPr>
        <p:spPr>
          <a:xfrm>
            <a:off x="3384550" y="6245225"/>
            <a:ext cx="3136900" cy="47466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4" name="Google Shape;14;p49"/>
          <p:cNvSpPr txBox="1">
            <a:spLocks noGrp="1"/>
          </p:cNvSpPr>
          <p:nvPr>
            <p:ph type="sldNum" idx="12"/>
          </p:nvPr>
        </p:nvSpPr>
        <p:spPr>
          <a:xfrm>
            <a:off x="7099300" y="6245225"/>
            <a:ext cx="2311400" cy="474662"/>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0" Type="http://schemas.openxmlformats.org/officeDocument/2006/relationships/slideLayout" Target="../slideLayouts/slideLayout14.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jpeg"/><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31.png"/><Relationship Id="rId7" Type="http://schemas.openxmlformats.org/officeDocument/2006/relationships/image" Target="../media/image30.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5" Type="http://schemas.openxmlformats.org/officeDocument/2006/relationships/slideLayout" Target="../slideLayouts/slideLayout2.xml"/><Relationship Id="rId24" Type="http://schemas.openxmlformats.org/officeDocument/2006/relationships/image" Target="../media/image47.png"/><Relationship Id="rId23" Type="http://schemas.openxmlformats.org/officeDocument/2006/relationships/image" Target="../media/image46.png"/><Relationship Id="rId22" Type="http://schemas.openxmlformats.org/officeDocument/2006/relationships/image" Target="../media/image45.png"/><Relationship Id="rId21" Type="http://schemas.openxmlformats.org/officeDocument/2006/relationships/image" Target="../media/image44.png"/><Relationship Id="rId20" Type="http://schemas.openxmlformats.org/officeDocument/2006/relationships/image" Target="../media/image43.png"/><Relationship Id="rId2" Type="http://schemas.openxmlformats.org/officeDocument/2006/relationships/image" Target="../media/image25.png"/><Relationship Id="rId19" Type="http://schemas.openxmlformats.org/officeDocument/2006/relationships/image" Target="../media/image42.png"/><Relationship Id="rId18" Type="http://schemas.openxmlformats.org/officeDocument/2006/relationships/image" Target="../media/image41.png"/><Relationship Id="rId17" Type="http://schemas.openxmlformats.org/officeDocument/2006/relationships/image" Target="../media/image40.png"/><Relationship Id="rId16" Type="http://schemas.openxmlformats.org/officeDocument/2006/relationships/image" Target="../media/image39.png"/><Relationship Id="rId15" Type="http://schemas.openxmlformats.org/officeDocument/2006/relationships/image" Target="../media/image38.png"/><Relationship Id="rId14" Type="http://schemas.openxmlformats.org/officeDocument/2006/relationships/image" Target="../media/image37.png"/><Relationship Id="rId13" Type="http://schemas.openxmlformats.org/officeDocument/2006/relationships/image" Target="../media/image36.png"/><Relationship Id="rId12" Type="http://schemas.openxmlformats.org/officeDocument/2006/relationships/image" Target="../media/image35.png"/><Relationship Id="rId11" Type="http://schemas.openxmlformats.org/officeDocument/2006/relationships/image" Target="../media/image34.png"/><Relationship Id="rId10" Type="http://schemas.openxmlformats.org/officeDocument/2006/relationships/image" Target="../media/image33.png"/><Relationship Id="rId1" Type="http://schemas.openxmlformats.org/officeDocument/2006/relationships/image" Target="../media/image24.png"/></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54.png"/><Relationship Id="rId7" Type="http://schemas.openxmlformats.org/officeDocument/2006/relationships/image" Target="../media/image53.png"/><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55.png"/><Relationship Id="rId1"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vmlDrawing" Target="../drawings/vmlDrawing2.vml"/><Relationship Id="rId3" Type="http://schemas.openxmlformats.org/officeDocument/2006/relationships/slideLayout" Target="../slideLayouts/slideLayout1.xml"/><Relationship Id="rId2" Type="http://schemas.openxmlformats.org/officeDocument/2006/relationships/image" Target="../media/image56.png"/><Relationship Id="rId1" Type="http://schemas.openxmlformats.org/officeDocument/2006/relationships/oleObject" Target="../embeddings/oleObject2.bin"/></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vmlDrawing" Target="../drawings/vmlDrawing3.vml"/><Relationship Id="rId3" Type="http://schemas.openxmlformats.org/officeDocument/2006/relationships/slideLayout" Target="../slideLayouts/slideLayout1.xml"/><Relationship Id="rId2" Type="http://schemas.openxmlformats.org/officeDocument/2006/relationships/image" Target="../media/image57.png"/><Relationship Id="rId1"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vmlDrawing" Target="../drawings/vmlDrawing4.vml"/><Relationship Id="rId3" Type="http://schemas.openxmlformats.org/officeDocument/2006/relationships/slideLayout" Target="../slideLayouts/slideLayout1.xml"/><Relationship Id="rId2" Type="http://schemas.openxmlformats.org/officeDocument/2006/relationships/image" Target="../media/image58.png"/><Relationship Id="rId1" Type="http://schemas.openxmlformats.org/officeDocument/2006/relationships/oleObject" Target="../embeddings/oleObject4.bin"/></Relationships>
</file>

<file path=ppt/slides/_rels/slide51.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vmlDrawing" Target="../drawings/vmlDrawing5.vml"/><Relationship Id="rId3" Type="http://schemas.openxmlformats.org/officeDocument/2006/relationships/slideLayout" Target="../slideLayouts/slideLayout1.xml"/><Relationship Id="rId2" Type="http://schemas.openxmlformats.org/officeDocument/2006/relationships/image" Target="../media/image59.png"/><Relationship Id="rId1" Type="http://schemas.openxmlformats.org/officeDocument/2006/relationships/oleObject" Target="../embeddings/oleObject5.bin"/></Relationships>
</file>

<file path=ppt/slides/_rels/slide52.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vmlDrawing" Target="../drawings/vmlDrawing6.vml"/><Relationship Id="rId3" Type="http://schemas.openxmlformats.org/officeDocument/2006/relationships/slideLayout" Target="../slideLayouts/slideLayout1.xml"/><Relationship Id="rId2" Type="http://schemas.openxmlformats.org/officeDocument/2006/relationships/image" Target="../media/image60.png"/><Relationship Id="rId1" Type="http://schemas.openxmlformats.org/officeDocument/2006/relationships/oleObject" Target="../embeddings/oleObject6.bin"/></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vmlDrawing" Target="../drawings/vmlDrawing7.vml"/><Relationship Id="rId3" Type="http://schemas.openxmlformats.org/officeDocument/2006/relationships/slideLayout" Target="../slideLayouts/slideLayout1.xml"/><Relationship Id="rId2" Type="http://schemas.openxmlformats.org/officeDocument/2006/relationships/image" Target="../media/image61.png"/><Relationship Id="rId1"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Tree>
  </p:cSld>
  <p:clrMapOvr>
    <a:masterClrMapping/>
  </p:clrMapOvr>
  <p:transition spd="slow" advClick="0" advTm="75000">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0"/>
          <p:cNvSpPr>
            <a:spLocks noGrp="1"/>
          </p:cNvSpPr>
          <p:nvPr>
            <p:ph type="title"/>
          </p:nvPr>
        </p:nvSpPr>
        <p:spPr>
          <a:xfrm>
            <a:off x="523875" y="187325"/>
            <a:ext cx="8358187" cy="749300"/>
          </a:xfrm>
          <a:prstGeom prst="roundRect">
            <a:avLst>
              <a:gd name="adj" fmla="val 3600"/>
            </a:avLst>
          </a:prstGeom>
          <a:solidFill>
            <a:srgbClr val="00FF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800"/>
              <a:buFont typeface="Tahoma" panose="020B0604030504040204"/>
              <a:buNone/>
            </a:pPr>
            <a:r>
              <a:rPr lang="en-US" sz="2800" b="0" i="0" u="none">
                <a:solidFill>
                  <a:schemeClr val="dk2"/>
                </a:solidFill>
                <a:latin typeface="Tahoma" panose="020B0604030504040204"/>
                <a:ea typeface="Tahoma" panose="020B0604030504040204"/>
                <a:cs typeface="Tahoma" panose="020B0604030504040204"/>
                <a:sym typeface="Tahoma" panose="020B0604030504040204"/>
              </a:rPr>
              <a:t>Penghasilan Yang Dipotong PPh Pasal 21/26</a:t>
            </a:r>
            <a:endParaRPr lang="en-US" sz="2800" b="0" i="0" u="none">
              <a:solidFill>
                <a:schemeClr val="dk2"/>
              </a:solidFill>
              <a:latin typeface="Tahoma" panose="020B0604030504040204"/>
              <a:ea typeface="Tahoma" panose="020B0604030504040204"/>
              <a:cs typeface="Tahoma" panose="020B0604030504040204"/>
              <a:sym typeface="Tahoma" panose="020B0604030504040204"/>
            </a:endParaRPr>
          </a:p>
        </p:txBody>
      </p:sp>
      <p:sp>
        <p:nvSpPr>
          <p:cNvPr id="188" name="Google Shape;188;p10"/>
          <p:cNvSpPr>
            <a:spLocks noGrp="1"/>
          </p:cNvSpPr>
          <p:nvPr>
            <p:ph type="body" idx="1"/>
          </p:nvPr>
        </p:nvSpPr>
        <p:spPr>
          <a:xfrm>
            <a:off x="309562" y="1500187"/>
            <a:ext cx="9144000" cy="3041650"/>
          </a:xfrm>
          <a:prstGeom prst="roundRect">
            <a:avLst>
              <a:gd name="adj" fmla="val 3600"/>
            </a:avLst>
          </a:prstGeom>
          <a:solidFill>
            <a:srgbClr val="CCFF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lvl="0" indent="-342900" algn="just" rtl="0">
              <a:lnSpc>
                <a:spcPct val="80000"/>
              </a:lnSpc>
              <a:spcBef>
                <a:spcPts val="0"/>
              </a:spcBef>
              <a:spcAft>
                <a:spcPts val="0"/>
              </a:spcAft>
              <a:buClr>
                <a:schemeClr val="dk1"/>
              </a:buClr>
              <a:buSzPts val="2400"/>
              <a:buFont typeface="Tahoma" panose="020B0604030504040204"/>
              <a:buChar char="•"/>
            </a:pPr>
            <a:r>
              <a:rPr lang="en-US" sz="2400" b="0" i="0" u="none">
                <a:solidFill>
                  <a:schemeClr val="dk1"/>
                </a:solidFill>
                <a:latin typeface="Tahoma" panose="020B0604030504040204"/>
                <a:ea typeface="Tahoma" panose="020B0604030504040204"/>
                <a:cs typeface="Tahoma" panose="020B0604030504040204"/>
                <a:sym typeface="Tahoma" panose="020B0604030504040204"/>
              </a:rPr>
              <a:t>Penghasilan </a:t>
            </a:r>
            <a:r>
              <a:rPr lang="en-US" sz="2400" b="0" i="0" u="none">
                <a:solidFill>
                  <a:srgbClr val="CC3300"/>
                </a:solidFill>
                <a:latin typeface="Tahoma" panose="020B0604030504040204"/>
                <a:ea typeface="Tahoma" panose="020B0604030504040204"/>
                <a:cs typeface="Tahoma" panose="020B0604030504040204"/>
                <a:sym typeface="Tahoma" panose="020B0604030504040204"/>
              </a:rPr>
              <a:t>Pegawai Tetap</a:t>
            </a:r>
            <a:r>
              <a:rPr lang="en-US" sz="2400" b="0" i="0" u="none">
                <a:solidFill>
                  <a:schemeClr val="dk1"/>
                </a:solidFill>
                <a:latin typeface="Tahoma" panose="020B0604030504040204"/>
                <a:ea typeface="Tahoma" panose="020B0604030504040204"/>
                <a:cs typeface="Tahoma" panose="020B0604030504040204"/>
                <a:sym typeface="Tahoma" panose="020B0604030504040204"/>
              </a:rPr>
              <a:t> baik teratur maupun tidak teratur</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a:p>
            <a:pPr marL="342900" lvl="0" indent="-342900" algn="just" rtl="0">
              <a:lnSpc>
                <a:spcPct val="80000"/>
              </a:lnSpc>
              <a:spcBef>
                <a:spcPts val="480"/>
              </a:spcBef>
              <a:spcAft>
                <a:spcPts val="0"/>
              </a:spcAft>
              <a:buClr>
                <a:schemeClr val="dk1"/>
              </a:buClr>
              <a:buSzPts val="2400"/>
              <a:buFont typeface="Tahoma" panose="020B0604030504040204"/>
              <a:buChar char="•"/>
            </a:pPr>
            <a:r>
              <a:rPr lang="en-US" sz="2400" b="0" i="0" u="none">
                <a:solidFill>
                  <a:schemeClr val="dk1"/>
                </a:solidFill>
                <a:latin typeface="Tahoma" panose="020B0604030504040204"/>
                <a:ea typeface="Tahoma" panose="020B0604030504040204"/>
                <a:cs typeface="Tahoma" panose="020B0604030504040204"/>
                <a:sym typeface="Tahoma" panose="020B0604030504040204"/>
              </a:rPr>
              <a:t>Penghasilan </a:t>
            </a:r>
            <a:r>
              <a:rPr lang="en-US" sz="2400" b="0" i="0" u="none">
                <a:solidFill>
                  <a:srgbClr val="CC3300"/>
                </a:solidFill>
                <a:latin typeface="Tahoma" panose="020B0604030504040204"/>
                <a:ea typeface="Tahoma" panose="020B0604030504040204"/>
                <a:cs typeface="Tahoma" panose="020B0604030504040204"/>
                <a:sym typeface="Tahoma" panose="020B0604030504040204"/>
              </a:rPr>
              <a:t>Penerima Pensiun</a:t>
            </a:r>
            <a:r>
              <a:rPr lang="en-US" sz="2400" b="0" i="0" u="none">
                <a:solidFill>
                  <a:schemeClr val="dk1"/>
                </a:solidFill>
                <a:latin typeface="Tahoma" panose="020B0604030504040204"/>
                <a:ea typeface="Tahoma" panose="020B0604030504040204"/>
                <a:cs typeface="Tahoma" panose="020B0604030504040204"/>
                <a:sym typeface="Tahoma" panose="020B0604030504040204"/>
              </a:rPr>
              <a:t> secara teratur</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a:p>
            <a:pPr marL="342900" lvl="0" indent="-342900" algn="just" rtl="0">
              <a:lnSpc>
                <a:spcPct val="80000"/>
              </a:lnSpc>
              <a:spcBef>
                <a:spcPts val="480"/>
              </a:spcBef>
              <a:spcAft>
                <a:spcPts val="0"/>
              </a:spcAft>
              <a:buClr>
                <a:schemeClr val="dk1"/>
              </a:buClr>
              <a:buSzPts val="2400"/>
              <a:buFont typeface="Tahoma" panose="020B0604030504040204"/>
              <a:buChar char="•"/>
            </a:pPr>
            <a:r>
              <a:rPr lang="en-US" sz="2400" b="0" i="0" u="none">
                <a:solidFill>
                  <a:schemeClr val="dk1"/>
                </a:solidFill>
                <a:latin typeface="Tahoma" panose="020B0604030504040204"/>
                <a:ea typeface="Tahoma" panose="020B0604030504040204"/>
                <a:cs typeface="Tahoma" panose="020B0604030504040204"/>
                <a:sym typeface="Tahoma" panose="020B0604030504040204"/>
              </a:rPr>
              <a:t>Penghasilan sehubungan dengan </a:t>
            </a:r>
            <a:r>
              <a:rPr lang="en-US" sz="2400" b="0" i="0" u="none">
                <a:solidFill>
                  <a:srgbClr val="CC3300"/>
                </a:solidFill>
                <a:latin typeface="Tahoma" panose="020B0604030504040204"/>
                <a:ea typeface="Tahoma" panose="020B0604030504040204"/>
                <a:cs typeface="Tahoma" panose="020B0604030504040204"/>
                <a:sym typeface="Tahoma" panose="020B0604030504040204"/>
              </a:rPr>
              <a:t>pemutusan hubungan kerja dan sehubungan pensiun</a:t>
            </a:r>
            <a:r>
              <a:rPr lang="en-US" sz="2400" b="0" i="0" u="none">
                <a:solidFill>
                  <a:schemeClr val="dk1"/>
                </a:solidFill>
                <a:latin typeface="Tahoma" panose="020B0604030504040204"/>
                <a:ea typeface="Tahoma" panose="020B0604030504040204"/>
                <a:cs typeface="Tahoma" panose="020B0604030504040204"/>
                <a:sym typeface="Tahoma" panose="020B0604030504040204"/>
              </a:rPr>
              <a:t> yang diterima sekaligus</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a:p>
            <a:pPr marL="342900" lvl="0" indent="-342900" algn="just" rtl="0">
              <a:lnSpc>
                <a:spcPct val="80000"/>
              </a:lnSpc>
              <a:spcBef>
                <a:spcPts val="480"/>
              </a:spcBef>
              <a:spcAft>
                <a:spcPts val="0"/>
              </a:spcAft>
              <a:buClr>
                <a:schemeClr val="dk1"/>
              </a:buClr>
              <a:buSzPts val="2400"/>
              <a:buFont typeface="Tahoma" panose="020B0604030504040204"/>
              <a:buChar char="•"/>
            </a:pPr>
            <a:r>
              <a:rPr lang="en-US" sz="2400" b="0" i="0" u="none">
                <a:solidFill>
                  <a:schemeClr val="dk1"/>
                </a:solidFill>
                <a:latin typeface="Tahoma" panose="020B0604030504040204"/>
                <a:ea typeface="Tahoma" panose="020B0604030504040204"/>
                <a:cs typeface="Tahoma" panose="020B0604030504040204"/>
                <a:sym typeface="Tahoma" panose="020B0604030504040204"/>
              </a:rPr>
              <a:t>Penghasilan </a:t>
            </a:r>
            <a:r>
              <a:rPr lang="en-US" sz="2400" b="0" i="0" u="none">
                <a:solidFill>
                  <a:srgbClr val="CC3300"/>
                </a:solidFill>
                <a:latin typeface="Tahoma" panose="020B0604030504040204"/>
                <a:ea typeface="Tahoma" panose="020B0604030504040204"/>
                <a:cs typeface="Tahoma" panose="020B0604030504040204"/>
                <a:sym typeface="Tahoma" panose="020B0604030504040204"/>
              </a:rPr>
              <a:t>pegawai tidak tetap atau tenaga kerja lepas yang dibayarkan secara bulanan</a:t>
            </a:r>
            <a:endParaRPr lang="en-US" sz="2400" b="0" i="0" u="none">
              <a:solidFill>
                <a:srgbClr val="CC3300"/>
              </a:solidFill>
              <a:latin typeface="Tahoma" panose="020B0604030504040204"/>
              <a:ea typeface="Tahoma" panose="020B0604030504040204"/>
              <a:cs typeface="Tahoma" panose="020B0604030504040204"/>
              <a:sym typeface="Tahoma" panose="020B0604030504040204"/>
            </a:endParaRPr>
          </a:p>
          <a:p>
            <a:pPr marL="342900" lvl="0" indent="-342900" algn="just" rtl="0">
              <a:lnSpc>
                <a:spcPct val="80000"/>
              </a:lnSpc>
              <a:spcBef>
                <a:spcPts val="480"/>
              </a:spcBef>
              <a:spcAft>
                <a:spcPts val="0"/>
              </a:spcAft>
              <a:buClr>
                <a:schemeClr val="dk1"/>
              </a:buClr>
              <a:buSzPts val="2400"/>
              <a:buFont typeface="Tahoma" panose="020B0604030504040204"/>
              <a:buChar char="•"/>
            </a:pPr>
            <a:r>
              <a:rPr lang="en-US" sz="2400" b="0" i="0" u="none">
                <a:solidFill>
                  <a:schemeClr val="dk1"/>
                </a:solidFill>
                <a:latin typeface="Tahoma" panose="020B0604030504040204"/>
                <a:ea typeface="Tahoma" panose="020B0604030504040204"/>
                <a:cs typeface="Tahoma" panose="020B0604030504040204"/>
                <a:sym typeface="Tahoma" panose="020B0604030504040204"/>
              </a:rPr>
              <a:t>Imbalan kepada </a:t>
            </a:r>
            <a:r>
              <a:rPr lang="en-US" sz="2400" b="0" i="0" u="none">
                <a:solidFill>
                  <a:srgbClr val="CC3300"/>
                </a:solidFill>
                <a:latin typeface="Tahoma" panose="020B0604030504040204"/>
                <a:ea typeface="Tahoma" panose="020B0604030504040204"/>
                <a:cs typeface="Tahoma" panose="020B0604030504040204"/>
                <a:sym typeface="Tahoma" panose="020B0604030504040204"/>
              </a:rPr>
              <a:t>bukan pegawai</a:t>
            </a:r>
            <a:endParaRPr lang="en-US" sz="2400" b="0" i="0" u="none">
              <a:solidFill>
                <a:srgbClr val="CC3300"/>
              </a:solidFill>
              <a:latin typeface="Tahoma" panose="020B0604030504040204"/>
              <a:ea typeface="Tahoma" panose="020B0604030504040204"/>
              <a:cs typeface="Tahoma" panose="020B0604030504040204"/>
              <a:sym typeface="Tahoma" panose="020B0604030504040204"/>
            </a:endParaRPr>
          </a:p>
          <a:p>
            <a:pPr marL="342900" lvl="0" indent="-342900" algn="just" rtl="0">
              <a:lnSpc>
                <a:spcPct val="80000"/>
              </a:lnSpc>
              <a:spcBef>
                <a:spcPts val="480"/>
              </a:spcBef>
              <a:spcAft>
                <a:spcPts val="0"/>
              </a:spcAft>
              <a:buClr>
                <a:schemeClr val="dk1"/>
              </a:buClr>
              <a:buSzPts val="2400"/>
              <a:buFont typeface="Tahoma" panose="020B0604030504040204"/>
              <a:buChar char="•"/>
            </a:pPr>
            <a:r>
              <a:rPr lang="en-US" sz="2400" b="0" i="0" u="none">
                <a:solidFill>
                  <a:schemeClr val="dk1"/>
                </a:solidFill>
                <a:latin typeface="Tahoma" panose="020B0604030504040204"/>
                <a:ea typeface="Tahoma" panose="020B0604030504040204"/>
                <a:cs typeface="Tahoma" panose="020B0604030504040204"/>
                <a:sym typeface="Tahoma" panose="020B0604030504040204"/>
              </a:rPr>
              <a:t>Imbalan kepada </a:t>
            </a:r>
            <a:r>
              <a:rPr lang="en-US" sz="2400" b="0" i="0" u="none">
                <a:solidFill>
                  <a:srgbClr val="CC3300"/>
                </a:solidFill>
                <a:latin typeface="Tahoma" panose="020B0604030504040204"/>
                <a:ea typeface="Tahoma" panose="020B0604030504040204"/>
                <a:cs typeface="Tahoma" panose="020B0604030504040204"/>
                <a:sym typeface="Tahoma" panose="020B0604030504040204"/>
              </a:rPr>
              <a:t>peserta kegiatan</a:t>
            </a:r>
            <a:endParaRPr lang="en-US" sz="2400" b="0" i="0" u="none">
              <a:solidFill>
                <a:srgbClr val="CC3300"/>
              </a:solidFill>
              <a:latin typeface="Tahoma" panose="020B0604030504040204"/>
              <a:ea typeface="Tahoma" panose="020B0604030504040204"/>
              <a:cs typeface="Tahoma" panose="020B0604030504040204"/>
              <a:sym typeface="Tahoma" panose="020B0604030504040204"/>
            </a:endParaRPr>
          </a:p>
        </p:txBody>
      </p:sp>
      <p:sp>
        <p:nvSpPr>
          <p:cNvPr id="189" name="Google Shape;189;p10"/>
          <p:cNvSpPr/>
          <p:nvPr/>
        </p:nvSpPr>
        <p:spPr>
          <a:xfrm>
            <a:off x="4121150" y="1000125"/>
            <a:ext cx="1352550" cy="398462"/>
          </a:xfrm>
          <a:prstGeom prst="downArrow">
            <a:avLst>
              <a:gd name="adj1" fmla="val 50000"/>
              <a:gd name="adj2" fmla="val 50000"/>
            </a:avLst>
          </a:prstGeom>
          <a:gradFill>
            <a:gsLst>
              <a:gs pos="0">
                <a:schemeClr val="accent1"/>
              </a:gs>
              <a:gs pos="50000">
                <a:schemeClr val="folHlink"/>
              </a:gs>
              <a:gs pos="100000">
                <a:schemeClr val="accent1"/>
              </a:gs>
            </a:gsLst>
            <a:lin ang="108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190" name="Google Shape;190;p10"/>
          <p:cNvSpPr/>
          <p:nvPr/>
        </p:nvSpPr>
        <p:spPr>
          <a:xfrm>
            <a:off x="481012" y="4500562"/>
            <a:ext cx="8737600" cy="1138237"/>
          </a:xfrm>
          <a:prstGeom prst="downArrow">
            <a:avLst>
              <a:gd name="adj1" fmla="val 5485"/>
              <a:gd name="adj2" fmla="val 5646"/>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TERMASUK</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a:p>
            <a:pPr marL="0" marR="0" lvl="0" indent="0" algn="ctr" rtl="0">
              <a:lnSpc>
                <a:spcPct val="100000"/>
              </a:lnSpc>
              <a:spcBef>
                <a:spcPts val="800"/>
              </a:spcBef>
              <a:spcAft>
                <a:spcPts val="0"/>
              </a:spcAft>
              <a:buClr>
                <a:schemeClr val="dk1"/>
              </a:buClr>
              <a:buSzPts val="1600"/>
              <a:buFont typeface="Tahoma" panose="020B0604030504040204"/>
              <a:buNone/>
            </a:pPr>
            <a:r>
              <a:rPr lang="en-US" sz="1600" b="0" i="0" u="none">
                <a:solidFill>
                  <a:schemeClr val="dk1"/>
                </a:solidFill>
                <a:latin typeface="Tahoma" panose="020B0604030504040204"/>
                <a:ea typeface="Tahoma" panose="020B0604030504040204"/>
                <a:cs typeface="Tahoma" panose="020B0604030504040204"/>
                <a:sym typeface="Tahoma" panose="020B0604030504040204"/>
              </a:rPr>
              <a:t>Natura/Kenikmatan dari :</a:t>
            </a:r>
            <a:endParaRPr lang="en-US" sz="16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191" name="Google Shape;191;p10"/>
          <p:cNvSpPr/>
          <p:nvPr/>
        </p:nvSpPr>
        <p:spPr>
          <a:xfrm>
            <a:off x="381000" y="5672137"/>
            <a:ext cx="8929687" cy="971550"/>
          </a:xfrm>
          <a:prstGeom prst="roundRect">
            <a:avLst>
              <a:gd name="adj" fmla="val 16667"/>
            </a:avLst>
          </a:prstGeom>
          <a:solidFill>
            <a:srgbClr val="CCFF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800"/>
              <a:buFont typeface="Tahoma" panose="020B0604030504040204"/>
              <a:buChar char="•"/>
            </a:pPr>
            <a:r>
              <a:rPr lang="en-US" sz="1800" b="1" i="0" u="none">
                <a:solidFill>
                  <a:schemeClr val="dk1"/>
                </a:solidFill>
                <a:latin typeface="Tahoma" panose="020B0604030504040204"/>
                <a:ea typeface="Tahoma" panose="020B0604030504040204"/>
                <a:cs typeface="Tahoma" panose="020B0604030504040204"/>
                <a:sym typeface="Tahoma" panose="020B0604030504040204"/>
              </a:rPr>
              <a:t>Bukan Wajib Pajak</a:t>
            </a:r>
            <a:endParaRPr lang="en-US" sz="1800" b="1" i="0" u="none">
              <a:solidFill>
                <a:schemeClr val="dk1"/>
              </a:solidFill>
              <a:latin typeface="Tahoma" panose="020B0604030504040204"/>
              <a:ea typeface="Tahoma" panose="020B0604030504040204"/>
              <a:cs typeface="Tahoma" panose="020B0604030504040204"/>
              <a:sym typeface="Tahoma" panose="020B0604030504040204"/>
            </a:endParaRPr>
          </a:p>
          <a:p>
            <a:pPr marL="342900" marR="0" lvl="0" indent="-342900" algn="l" rtl="0">
              <a:lnSpc>
                <a:spcPct val="80000"/>
              </a:lnSpc>
              <a:spcBef>
                <a:spcPts val="360"/>
              </a:spcBef>
              <a:spcAft>
                <a:spcPts val="0"/>
              </a:spcAft>
              <a:buClr>
                <a:schemeClr val="dk1"/>
              </a:buClr>
              <a:buSzPts val="1800"/>
              <a:buFont typeface="Tahoma" panose="020B0604030504040204"/>
              <a:buChar char="•"/>
            </a:pPr>
            <a:r>
              <a:rPr lang="en-US" sz="1800" b="1" i="0" u="none">
                <a:solidFill>
                  <a:schemeClr val="dk1"/>
                </a:solidFill>
                <a:latin typeface="Tahoma" panose="020B0604030504040204"/>
                <a:ea typeface="Tahoma" panose="020B0604030504040204"/>
                <a:cs typeface="Tahoma" panose="020B0604030504040204"/>
                <a:sym typeface="Tahoma" panose="020B0604030504040204"/>
              </a:rPr>
              <a:t>Wajib Pajak PPh Final</a:t>
            </a:r>
            <a:endParaRPr lang="en-US" sz="1800" b="1" i="0" u="none">
              <a:solidFill>
                <a:schemeClr val="dk1"/>
              </a:solidFill>
              <a:latin typeface="Tahoma" panose="020B0604030504040204"/>
              <a:ea typeface="Tahoma" panose="020B0604030504040204"/>
              <a:cs typeface="Tahoma" panose="020B0604030504040204"/>
              <a:sym typeface="Tahoma" panose="020B0604030504040204"/>
            </a:endParaRPr>
          </a:p>
          <a:p>
            <a:pPr marL="342900" marR="0" lvl="0" indent="-342900" algn="l" rtl="0">
              <a:lnSpc>
                <a:spcPct val="80000"/>
              </a:lnSpc>
              <a:spcBef>
                <a:spcPts val="360"/>
              </a:spcBef>
              <a:spcAft>
                <a:spcPts val="0"/>
              </a:spcAft>
              <a:buClr>
                <a:schemeClr val="dk1"/>
              </a:buClr>
              <a:buSzPts val="1800"/>
              <a:buFont typeface="Tahoma" panose="020B0604030504040204"/>
              <a:buChar char="•"/>
            </a:pPr>
            <a:r>
              <a:rPr lang="en-US" sz="1800" b="1" i="0" u="none">
                <a:solidFill>
                  <a:schemeClr val="dk1"/>
                </a:solidFill>
                <a:latin typeface="Tahoma" panose="020B0604030504040204"/>
                <a:ea typeface="Tahoma" panose="020B0604030504040204"/>
                <a:cs typeface="Tahoma" panose="020B0604030504040204"/>
                <a:sym typeface="Tahoma" panose="020B0604030504040204"/>
              </a:rPr>
              <a:t>Wajib Pajak Norma Penghitungan Khusus</a:t>
            </a:r>
            <a:endParaRPr lang="en-US" sz="1800" b="1"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192" name="Google Shape;192;p10"/>
          <p:cNvSpPr txBox="1"/>
          <p:nvPr/>
        </p:nvSpPr>
        <p:spPr>
          <a:xfrm>
            <a:off x="584200" y="6572250"/>
            <a:ext cx="644525" cy="24606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000"/>
              <a:buFont typeface="Arial" panose="020B0604020202020204"/>
              <a:buNone/>
            </a:pPr>
            <a:r>
              <a:rPr lang="en-US" sz="1000" b="0" i="0" u="none">
                <a:solidFill>
                  <a:schemeClr val="dk1"/>
                </a:solidFill>
                <a:latin typeface="Arial" panose="020B0604020202020204"/>
                <a:ea typeface="Arial" panose="020B0604020202020204"/>
                <a:cs typeface="Arial" panose="020B0604020202020204"/>
                <a:sym typeface="Arial" panose="020B0604020202020204"/>
              </a:rPr>
              <a:t>Pasal 5 </a:t>
            </a:r>
            <a:endParaRPr lang="en-US" sz="1000" b="0"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check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1"/>
          <p:cNvSpPr>
            <a:spLocks noGrp="1"/>
          </p:cNvSpPr>
          <p:nvPr>
            <p:ph type="title"/>
          </p:nvPr>
        </p:nvSpPr>
        <p:spPr>
          <a:xfrm>
            <a:off x="523875" y="187325"/>
            <a:ext cx="8174037" cy="700087"/>
          </a:xfrm>
          <a:prstGeom prst="roundRect">
            <a:avLst>
              <a:gd name="adj" fmla="val 3600"/>
            </a:avLst>
          </a:prstGeom>
          <a:solidFill>
            <a:srgbClr val="C0C0C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800"/>
              <a:buFont typeface="Tahoma" panose="020B0604030504040204"/>
              <a:buNone/>
            </a:pPr>
            <a:r>
              <a:rPr lang="en-US" sz="2800" b="0" i="0" u="none">
                <a:solidFill>
                  <a:schemeClr val="dk2"/>
                </a:solidFill>
                <a:latin typeface="Tahoma" panose="020B0604030504040204"/>
                <a:ea typeface="Tahoma" panose="020B0604030504040204"/>
                <a:cs typeface="Tahoma" panose="020B0604030504040204"/>
                <a:sym typeface="Tahoma" panose="020B0604030504040204"/>
              </a:rPr>
              <a:t>Penghasilan Yang Tidak Dipotong PPh Pasal 21</a:t>
            </a:r>
            <a:endParaRPr lang="en-US" sz="2800" b="0" i="0" u="none">
              <a:solidFill>
                <a:schemeClr val="dk2"/>
              </a:solidFill>
              <a:latin typeface="Tahoma" panose="020B0604030504040204"/>
              <a:ea typeface="Tahoma" panose="020B0604030504040204"/>
              <a:cs typeface="Tahoma" panose="020B0604030504040204"/>
              <a:sym typeface="Tahoma" panose="020B0604030504040204"/>
            </a:endParaRPr>
          </a:p>
        </p:txBody>
      </p:sp>
      <p:sp>
        <p:nvSpPr>
          <p:cNvPr id="198" name="Google Shape;198;p11"/>
          <p:cNvSpPr>
            <a:spLocks noGrp="1"/>
          </p:cNvSpPr>
          <p:nvPr>
            <p:ph type="body" idx="1"/>
          </p:nvPr>
        </p:nvSpPr>
        <p:spPr>
          <a:xfrm>
            <a:off x="381000" y="1571625"/>
            <a:ext cx="8632825" cy="3838575"/>
          </a:xfrm>
          <a:prstGeom prst="roundRect">
            <a:avLst>
              <a:gd name="adj" fmla="val 3600"/>
            </a:avLst>
          </a:prstGeom>
          <a:solidFill>
            <a:srgbClr val="CCFF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lvl="0" indent="-342900" algn="just" rtl="0">
              <a:lnSpc>
                <a:spcPct val="80000"/>
              </a:lnSpc>
              <a:spcBef>
                <a:spcPts val="0"/>
              </a:spcBef>
              <a:spcAft>
                <a:spcPts val="0"/>
              </a:spcAft>
              <a:buClr>
                <a:schemeClr val="dk1"/>
              </a:buClr>
              <a:buSzPts val="2400"/>
              <a:buFont typeface="Tahoma" panose="020B0604030504040204"/>
              <a:buChar char="•"/>
            </a:pPr>
            <a:r>
              <a:rPr lang="en-US" sz="2400" b="0" i="0" u="none">
                <a:solidFill>
                  <a:schemeClr val="dk1"/>
                </a:solidFill>
                <a:latin typeface="Tahoma" panose="020B0604030504040204"/>
                <a:ea typeface="Tahoma" panose="020B0604030504040204"/>
                <a:cs typeface="Tahoma" panose="020B0604030504040204"/>
                <a:sym typeface="Tahoma" panose="020B0604030504040204"/>
              </a:rPr>
              <a:t>Pembayaran manfaat atau santunan </a:t>
            </a:r>
            <a:r>
              <a:rPr lang="en-US" sz="2400" b="0" i="0" u="none">
                <a:solidFill>
                  <a:srgbClr val="CC3300"/>
                </a:solidFill>
                <a:latin typeface="Tahoma" panose="020B0604030504040204"/>
                <a:ea typeface="Tahoma" panose="020B0604030504040204"/>
                <a:cs typeface="Tahoma" panose="020B0604030504040204"/>
                <a:sym typeface="Tahoma" panose="020B0604030504040204"/>
              </a:rPr>
              <a:t>asuransi</a:t>
            </a:r>
            <a:r>
              <a:rPr lang="en-US" sz="2400" b="0" i="0" u="none">
                <a:solidFill>
                  <a:schemeClr val="dk1"/>
                </a:solidFill>
                <a:latin typeface="Tahoma" panose="020B0604030504040204"/>
                <a:ea typeface="Tahoma" panose="020B0604030504040204"/>
                <a:cs typeface="Tahoma" panose="020B0604030504040204"/>
                <a:sym typeface="Tahoma" panose="020B0604030504040204"/>
              </a:rPr>
              <a:t> kesehatan, kecelakaan, jiwa, dwiguna dan bea siswa</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a:p>
            <a:pPr marL="342900" lvl="0" indent="-342900" algn="just" rtl="0">
              <a:lnSpc>
                <a:spcPct val="80000"/>
              </a:lnSpc>
              <a:spcBef>
                <a:spcPts val="480"/>
              </a:spcBef>
              <a:spcAft>
                <a:spcPts val="0"/>
              </a:spcAft>
              <a:buClr>
                <a:srgbClr val="CC3300"/>
              </a:buClr>
              <a:buSzPts val="2400"/>
              <a:buFont typeface="Tahoma" panose="020B0604030504040204"/>
              <a:buChar char="•"/>
            </a:pPr>
            <a:r>
              <a:rPr lang="en-US" sz="2400" b="0" i="0" u="none">
                <a:solidFill>
                  <a:srgbClr val="CC3300"/>
                </a:solidFill>
                <a:latin typeface="Tahoma" panose="020B0604030504040204"/>
                <a:ea typeface="Tahoma" panose="020B0604030504040204"/>
                <a:cs typeface="Tahoma" panose="020B0604030504040204"/>
                <a:sym typeface="Tahoma" panose="020B0604030504040204"/>
              </a:rPr>
              <a:t>Natura/kenikmatan</a:t>
            </a:r>
            <a:r>
              <a:rPr lang="en-US" sz="2400" b="0" i="0" u="none">
                <a:solidFill>
                  <a:schemeClr val="dk1"/>
                </a:solidFill>
                <a:latin typeface="Tahoma" panose="020B0604030504040204"/>
                <a:ea typeface="Tahoma" panose="020B0604030504040204"/>
                <a:cs typeface="Tahoma" panose="020B0604030504040204"/>
                <a:sym typeface="Tahoma" panose="020B0604030504040204"/>
              </a:rPr>
              <a:t> dari Wajib Pajak atau Pemerintah</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a:p>
            <a:pPr marL="342900" lvl="0" indent="-342900" algn="just" rtl="0">
              <a:lnSpc>
                <a:spcPct val="80000"/>
              </a:lnSpc>
              <a:spcBef>
                <a:spcPts val="480"/>
              </a:spcBef>
              <a:spcAft>
                <a:spcPts val="0"/>
              </a:spcAft>
              <a:buClr>
                <a:srgbClr val="CC3300"/>
              </a:buClr>
              <a:buSzPts val="2400"/>
              <a:buFont typeface="Tahoma" panose="020B0604030504040204"/>
              <a:buChar char="•"/>
            </a:pPr>
            <a:r>
              <a:rPr lang="en-US" sz="2400" b="0" i="0" u="none">
                <a:solidFill>
                  <a:srgbClr val="CC3300"/>
                </a:solidFill>
                <a:latin typeface="Tahoma" panose="020B0604030504040204"/>
                <a:ea typeface="Tahoma" panose="020B0604030504040204"/>
                <a:cs typeface="Tahoma" panose="020B0604030504040204"/>
                <a:sym typeface="Tahoma" panose="020B0604030504040204"/>
              </a:rPr>
              <a:t>Iuran pensiun</a:t>
            </a:r>
            <a:r>
              <a:rPr lang="en-US" sz="2400" b="0" i="0" u="none">
                <a:solidFill>
                  <a:schemeClr val="dk1"/>
                </a:solidFill>
                <a:latin typeface="Tahoma" panose="020B0604030504040204"/>
                <a:ea typeface="Tahoma" panose="020B0604030504040204"/>
                <a:cs typeface="Tahoma" panose="020B0604030504040204"/>
                <a:sym typeface="Tahoma" panose="020B0604030504040204"/>
              </a:rPr>
              <a:t> kepada dana pensiun yang telah disahkan Menkeu, iuran THT/JHT yang dibayar pemberi kerja</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a:p>
            <a:pPr marL="342900" lvl="0" indent="-342900" algn="just" rtl="0">
              <a:lnSpc>
                <a:spcPct val="80000"/>
              </a:lnSpc>
              <a:spcBef>
                <a:spcPts val="480"/>
              </a:spcBef>
              <a:spcAft>
                <a:spcPts val="0"/>
              </a:spcAft>
              <a:buClr>
                <a:srgbClr val="CC3300"/>
              </a:buClr>
              <a:buSzPts val="2400"/>
              <a:buFont typeface="Tahoma" panose="020B0604030504040204"/>
              <a:buChar char="•"/>
            </a:pPr>
            <a:r>
              <a:rPr lang="en-US" sz="2400" b="0" i="0" u="none">
                <a:solidFill>
                  <a:srgbClr val="CC3300"/>
                </a:solidFill>
                <a:latin typeface="Tahoma" panose="020B0604030504040204"/>
                <a:ea typeface="Tahoma" panose="020B0604030504040204"/>
                <a:cs typeface="Tahoma" panose="020B0604030504040204"/>
                <a:sym typeface="Tahoma" panose="020B0604030504040204"/>
              </a:rPr>
              <a:t>Zakat/sumbangan wajib keagamaan</a:t>
            </a:r>
            <a:r>
              <a:rPr lang="en-US" sz="2400" b="0" i="0" u="none">
                <a:solidFill>
                  <a:schemeClr val="dk1"/>
                </a:solidFill>
                <a:latin typeface="Tahoma" panose="020B0604030504040204"/>
                <a:ea typeface="Tahoma" panose="020B0604030504040204"/>
                <a:cs typeface="Tahoma" panose="020B0604030504040204"/>
                <a:sym typeface="Tahoma" panose="020B0604030504040204"/>
              </a:rPr>
              <a:t> dari badan/lembaga yang dibentuk/disahkan pemerintah</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a:p>
            <a:pPr marL="342900" lvl="0" indent="-342900" algn="just" rtl="0">
              <a:lnSpc>
                <a:spcPct val="80000"/>
              </a:lnSpc>
              <a:spcBef>
                <a:spcPts val="480"/>
              </a:spcBef>
              <a:spcAft>
                <a:spcPts val="0"/>
              </a:spcAft>
              <a:buClr>
                <a:srgbClr val="CC3300"/>
              </a:buClr>
              <a:buSzPts val="2400"/>
              <a:buFont typeface="Tahoma" panose="020B0604030504040204"/>
              <a:buChar char="•"/>
            </a:pPr>
            <a:r>
              <a:rPr lang="en-US" sz="2400" b="0" i="0" u="none">
                <a:solidFill>
                  <a:srgbClr val="CC3300"/>
                </a:solidFill>
                <a:latin typeface="Tahoma" panose="020B0604030504040204"/>
                <a:ea typeface="Tahoma" panose="020B0604030504040204"/>
                <a:cs typeface="Tahoma" panose="020B0604030504040204"/>
                <a:sym typeface="Tahoma" panose="020B0604030504040204"/>
              </a:rPr>
              <a:t>Bea siswa</a:t>
            </a:r>
            <a:r>
              <a:rPr lang="en-US" sz="2400" b="0" i="0" u="none">
                <a:solidFill>
                  <a:schemeClr val="dk1"/>
                </a:solidFill>
                <a:latin typeface="Tahoma" panose="020B0604030504040204"/>
                <a:ea typeface="Tahoma" panose="020B0604030504040204"/>
                <a:cs typeface="Tahoma" panose="020B0604030504040204"/>
                <a:sym typeface="Tahoma" panose="020B0604030504040204"/>
              </a:rPr>
              <a:t> sebagaimana dimaksud dalam Pasal 4 ayat (3) huruf l UU PPh</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199" name="Google Shape;199;p11"/>
          <p:cNvSpPr/>
          <p:nvPr/>
        </p:nvSpPr>
        <p:spPr>
          <a:xfrm>
            <a:off x="3810000" y="1000125"/>
            <a:ext cx="1352550" cy="398462"/>
          </a:xfrm>
          <a:prstGeom prst="downArrow">
            <a:avLst>
              <a:gd name="adj1" fmla="val 50000"/>
              <a:gd name="adj2" fmla="val 50000"/>
            </a:avLst>
          </a:prstGeom>
          <a:gradFill>
            <a:gsLst>
              <a:gs pos="0">
                <a:schemeClr val="accent1"/>
              </a:gs>
              <a:gs pos="50000">
                <a:schemeClr val="folHlink"/>
              </a:gs>
              <a:gs pos="100000">
                <a:schemeClr val="accent1"/>
              </a:gs>
            </a:gsLst>
            <a:lin ang="108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200" name="Google Shape;200;p11"/>
          <p:cNvSpPr txBox="1"/>
          <p:nvPr/>
        </p:nvSpPr>
        <p:spPr>
          <a:xfrm>
            <a:off x="584200" y="6572250"/>
            <a:ext cx="1077912" cy="24606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000"/>
              <a:buFont typeface="Arial" panose="020B0604020202020204"/>
              <a:buNone/>
            </a:pPr>
            <a:r>
              <a:rPr lang="en-US" sz="1000" b="0" i="0" u="none">
                <a:solidFill>
                  <a:schemeClr val="dk1"/>
                </a:solidFill>
                <a:latin typeface="Arial" panose="020B0604020202020204"/>
                <a:ea typeface="Arial" panose="020B0604020202020204"/>
                <a:cs typeface="Arial" panose="020B0604020202020204"/>
                <a:sym typeface="Arial" panose="020B0604020202020204"/>
              </a:rPr>
              <a:t>Pasal 8 ayat (1)</a:t>
            </a:r>
            <a:endParaRPr lang="en-US" sz="1000" b="0"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2"/>
          <p:cNvSpPr txBox="1">
            <a:spLocks noGrp="1"/>
          </p:cNvSpPr>
          <p:nvPr>
            <p:ph type="body" idx="1"/>
          </p:nvPr>
        </p:nvSpPr>
        <p:spPr>
          <a:xfrm>
            <a:off x="742950" y="152400"/>
            <a:ext cx="8667750" cy="1066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2"/>
              </a:buClr>
              <a:buSzPts val="3200"/>
              <a:buFont typeface="Arial" panose="020B0604020202020204"/>
              <a:buNone/>
            </a:pPr>
            <a:r>
              <a:rPr lang="en-US" sz="3200" b="1" i="0" u="none">
                <a:solidFill>
                  <a:schemeClr val="dk2"/>
                </a:solidFill>
                <a:latin typeface="Arial" panose="020B0604020202020204"/>
                <a:ea typeface="Arial" panose="020B0604020202020204"/>
                <a:cs typeface="Arial" panose="020B0604020202020204"/>
                <a:sym typeface="Arial" panose="020B0604020202020204"/>
              </a:rPr>
              <a:t>Faktor – Faktor yang Relevan Untuk Diperhatikan</a:t>
            </a:r>
            <a:endParaRPr lang="en-US" sz="3200" b="1" i="0" u="none">
              <a:solidFill>
                <a:schemeClr val="dk2"/>
              </a:solidFill>
              <a:latin typeface="Arial" panose="020B0604020202020204"/>
              <a:ea typeface="Arial" panose="020B0604020202020204"/>
              <a:cs typeface="Arial" panose="020B0604020202020204"/>
              <a:sym typeface="Arial" panose="020B0604020202020204"/>
            </a:endParaRPr>
          </a:p>
        </p:txBody>
      </p:sp>
      <p:sp>
        <p:nvSpPr>
          <p:cNvPr id="206" name="Google Shape;206;p12"/>
          <p:cNvSpPr txBox="1"/>
          <p:nvPr/>
        </p:nvSpPr>
        <p:spPr>
          <a:xfrm>
            <a:off x="193675" y="4191000"/>
            <a:ext cx="4222750" cy="654050"/>
          </a:xfrm>
          <a:prstGeom prst="rect">
            <a:avLst/>
          </a:prstGeom>
          <a:solidFill>
            <a:schemeClr val="dk1"/>
          </a:solidFill>
          <a:ln w="12700" cap="sq"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228600" algn="ctr" rtl="0">
              <a:lnSpc>
                <a:spcPct val="100000"/>
              </a:lnSpc>
              <a:spcBef>
                <a:spcPts val="0"/>
              </a:spcBef>
              <a:spcAft>
                <a:spcPts val="0"/>
              </a:spcAft>
              <a:buClr>
                <a:srgbClr val="FFFF00"/>
              </a:buClr>
              <a:buSzPts val="3600"/>
              <a:buFont typeface="Arial Narrow" panose="020B0606020202030204"/>
              <a:buChar char="•"/>
            </a:pPr>
            <a:r>
              <a:rPr lang="en-US" sz="3600" b="1" i="0" u="none">
                <a:solidFill>
                  <a:srgbClr val="FFFF00"/>
                </a:solidFill>
                <a:latin typeface="Arial Narrow" panose="020B0606020202030204"/>
                <a:ea typeface="Arial Narrow" panose="020B0606020202030204"/>
                <a:cs typeface="Arial Narrow" panose="020B0606020202030204"/>
                <a:sym typeface="Arial Narrow" panose="020B0606020202030204"/>
              </a:rPr>
              <a:t> Tarif Pajak</a:t>
            </a:r>
            <a:endParaRPr lang="en-US" sz="3600" b="1" i="0" u="none">
              <a:solidFill>
                <a:srgbClr val="FFFF00"/>
              </a:solidFill>
              <a:latin typeface="Arial Narrow" panose="020B0606020202030204"/>
              <a:ea typeface="Arial Narrow" panose="020B0606020202030204"/>
              <a:cs typeface="Arial Narrow" panose="020B0606020202030204"/>
              <a:sym typeface="Arial Narrow" panose="020B0606020202030204"/>
            </a:endParaRPr>
          </a:p>
        </p:txBody>
      </p:sp>
      <p:sp>
        <p:nvSpPr>
          <p:cNvPr id="207" name="Google Shape;207;p12"/>
          <p:cNvSpPr txBox="1"/>
          <p:nvPr/>
        </p:nvSpPr>
        <p:spPr>
          <a:xfrm>
            <a:off x="5500687" y="4191000"/>
            <a:ext cx="3897312" cy="654050"/>
          </a:xfrm>
          <a:prstGeom prst="rect">
            <a:avLst/>
          </a:prstGeom>
          <a:gradFill>
            <a:gsLst>
              <a:gs pos="0">
                <a:schemeClr val="lt1"/>
              </a:gs>
              <a:gs pos="50000">
                <a:srgbClr val="99FF99"/>
              </a:gs>
              <a:gs pos="100000">
                <a:schemeClr val="lt1"/>
              </a:gs>
            </a:gsLst>
            <a:lin ang="5400000" scaled="0"/>
          </a:gradFill>
          <a:ln w="12700" cap="sq"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228600" algn="ctr" rtl="0">
              <a:lnSpc>
                <a:spcPct val="100000"/>
              </a:lnSpc>
              <a:spcBef>
                <a:spcPts val="0"/>
              </a:spcBef>
              <a:spcAft>
                <a:spcPts val="0"/>
              </a:spcAft>
              <a:buClr>
                <a:srgbClr val="FF0000"/>
              </a:buClr>
              <a:buSzPts val="3600"/>
              <a:buFont typeface="Arial Narrow" panose="020B0606020202030204"/>
              <a:buChar char="•"/>
            </a:pPr>
            <a:r>
              <a:rPr lang="en-US" sz="3600" b="1" i="0" u="none">
                <a:solidFill>
                  <a:srgbClr val="FF0000"/>
                </a:solidFill>
                <a:latin typeface="Arial Narrow" panose="020B0606020202030204"/>
                <a:ea typeface="Arial Narrow" panose="020B0606020202030204"/>
                <a:cs typeface="Arial Narrow" panose="020B0606020202030204"/>
                <a:sym typeface="Arial Narrow" panose="020B0606020202030204"/>
              </a:rPr>
              <a:t> Cara Pelunasan</a:t>
            </a:r>
            <a:endParaRPr lang="en-US" sz="3600" b="1" i="0" u="none">
              <a:solidFill>
                <a:srgbClr val="FF0000"/>
              </a:solidFill>
              <a:latin typeface="Arial Narrow" panose="020B0606020202030204"/>
              <a:ea typeface="Arial Narrow" panose="020B0606020202030204"/>
              <a:cs typeface="Arial Narrow" panose="020B0606020202030204"/>
              <a:sym typeface="Arial Narrow" panose="020B0606020202030204"/>
            </a:endParaRPr>
          </a:p>
        </p:txBody>
      </p:sp>
      <p:pic>
        <p:nvPicPr>
          <p:cNvPr id="208" name="Google Shape;208;p12" descr="image11"/>
          <p:cNvPicPr preferRelativeResize="0"/>
          <p:nvPr/>
        </p:nvPicPr>
        <p:blipFill rotWithShape="1">
          <a:blip r:embed="rId1"/>
          <a:srcRect/>
          <a:stretch>
            <a:fillRect/>
          </a:stretch>
        </p:blipFill>
        <p:spPr>
          <a:xfrm>
            <a:off x="193675" y="2362200"/>
            <a:ext cx="4214812" cy="1701800"/>
          </a:xfrm>
          <a:prstGeom prst="rect">
            <a:avLst/>
          </a:prstGeom>
          <a:noFill/>
          <a:ln>
            <a:noFill/>
          </a:ln>
        </p:spPr>
      </p:pic>
      <p:pic>
        <p:nvPicPr>
          <p:cNvPr id="209" name="Google Shape;209;p12" descr="mfi_045-5"/>
          <p:cNvPicPr preferRelativeResize="0"/>
          <p:nvPr/>
        </p:nvPicPr>
        <p:blipFill rotWithShape="1">
          <a:blip r:embed="rId2"/>
          <a:srcRect/>
          <a:stretch>
            <a:fillRect/>
          </a:stretch>
        </p:blipFill>
        <p:spPr>
          <a:xfrm>
            <a:off x="5497512" y="2362200"/>
            <a:ext cx="3900487" cy="1725612"/>
          </a:xfrm>
          <a:prstGeom prst="rect">
            <a:avLst/>
          </a:prstGeom>
          <a:noFill/>
          <a:ln>
            <a:noFill/>
          </a:ln>
        </p:spPr>
      </p:pic>
      <p:pic>
        <p:nvPicPr>
          <p:cNvPr id="210" name="Google Shape;210;p12" descr="PH01649J"/>
          <p:cNvPicPr preferRelativeResize="0"/>
          <p:nvPr/>
        </p:nvPicPr>
        <p:blipFill rotWithShape="1">
          <a:blip r:embed="rId3"/>
          <a:srcRect/>
          <a:stretch>
            <a:fillRect/>
          </a:stretch>
        </p:blipFill>
        <p:spPr>
          <a:xfrm>
            <a:off x="193675" y="4953000"/>
            <a:ext cx="4213225" cy="1671637"/>
          </a:xfrm>
          <a:prstGeom prst="rect">
            <a:avLst/>
          </a:prstGeom>
          <a:noFill/>
          <a:ln>
            <a:noFill/>
          </a:ln>
        </p:spPr>
      </p:pic>
      <p:pic>
        <p:nvPicPr>
          <p:cNvPr id="211" name="Google Shape;211;p12" descr="100302aPerbangkan"/>
          <p:cNvPicPr preferRelativeResize="0"/>
          <p:nvPr/>
        </p:nvPicPr>
        <p:blipFill rotWithShape="1">
          <a:blip r:embed="rId4"/>
          <a:srcRect/>
          <a:stretch>
            <a:fillRect/>
          </a:stretch>
        </p:blipFill>
        <p:spPr>
          <a:xfrm>
            <a:off x="5500687" y="4953000"/>
            <a:ext cx="3897312" cy="1679575"/>
          </a:xfrm>
          <a:prstGeom prst="rect">
            <a:avLst/>
          </a:prstGeom>
          <a:noFill/>
          <a:ln>
            <a:noFill/>
          </a:ln>
        </p:spPr>
      </p:pic>
      <p:sp>
        <p:nvSpPr>
          <p:cNvPr id="212" name="Google Shape;212;p12"/>
          <p:cNvSpPr txBox="1"/>
          <p:nvPr/>
        </p:nvSpPr>
        <p:spPr>
          <a:xfrm>
            <a:off x="193675" y="1555750"/>
            <a:ext cx="4181475" cy="654050"/>
          </a:xfrm>
          <a:prstGeom prst="rect">
            <a:avLst/>
          </a:prstGeom>
          <a:gradFill>
            <a:gsLst>
              <a:gs pos="0">
                <a:schemeClr val="lt1"/>
              </a:gs>
              <a:gs pos="50000">
                <a:schemeClr val="accent1"/>
              </a:gs>
              <a:gs pos="100000">
                <a:schemeClr val="lt1"/>
              </a:gs>
            </a:gsLst>
            <a:lin ang="5400000" scaled="0"/>
          </a:gradFill>
          <a:ln w="12700" cap="sq"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228600" algn="ctr" rtl="0">
              <a:lnSpc>
                <a:spcPct val="100000"/>
              </a:lnSpc>
              <a:spcBef>
                <a:spcPts val="0"/>
              </a:spcBef>
              <a:spcAft>
                <a:spcPts val="0"/>
              </a:spcAft>
              <a:buClr>
                <a:schemeClr val="dk1"/>
              </a:buClr>
              <a:buSzPts val="3600"/>
              <a:buFont typeface="Arial Narrow" panose="020B0606020202030204"/>
              <a:buChar char="•"/>
            </a:pPr>
            <a:r>
              <a:rPr lang="en-US" sz="3600" b="1" i="0" u="none">
                <a:solidFill>
                  <a:schemeClr val="dk1"/>
                </a:solidFill>
                <a:latin typeface="Arial Narrow" panose="020B0606020202030204"/>
                <a:ea typeface="Arial Narrow" panose="020B0606020202030204"/>
                <a:cs typeface="Arial Narrow" panose="020B0606020202030204"/>
                <a:sym typeface="Arial Narrow" panose="020B0606020202030204"/>
              </a:rPr>
              <a:t>Subyek Pajak</a:t>
            </a:r>
            <a:endParaRPr lang="en-US" sz="3600" b="1" i="0" u="none">
              <a:solidFill>
                <a:schemeClr val="dk1"/>
              </a:solidFill>
              <a:latin typeface="Arial Narrow" panose="020B0606020202030204"/>
              <a:ea typeface="Arial Narrow" panose="020B0606020202030204"/>
              <a:cs typeface="Arial Narrow" panose="020B0606020202030204"/>
              <a:sym typeface="Arial Narrow" panose="020B0606020202030204"/>
            </a:endParaRPr>
          </a:p>
        </p:txBody>
      </p:sp>
      <p:sp>
        <p:nvSpPr>
          <p:cNvPr id="213" name="Google Shape;213;p12"/>
          <p:cNvSpPr txBox="1"/>
          <p:nvPr/>
        </p:nvSpPr>
        <p:spPr>
          <a:xfrm>
            <a:off x="5489575" y="1555750"/>
            <a:ext cx="3908425" cy="654050"/>
          </a:xfrm>
          <a:prstGeom prst="rect">
            <a:avLst/>
          </a:prstGeom>
          <a:gradFill>
            <a:gsLst>
              <a:gs pos="0">
                <a:schemeClr val="accent1"/>
              </a:gs>
              <a:gs pos="50000">
                <a:srgbClr val="FFFF00"/>
              </a:gs>
              <a:gs pos="100000">
                <a:schemeClr val="accent1"/>
              </a:gs>
            </a:gsLst>
            <a:lin ang="5400000" scaled="0"/>
          </a:gradFill>
          <a:ln w="12700" cap="sq"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228600" algn="ctr" rtl="0">
              <a:lnSpc>
                <a:spcPct val="100000"/>
              </a:lnSpc>
              <a:spcBef>
                <a:spcPts val="0"/>
              </a:spcBef>
              <a:spcAft>
                <a:spcPts val="0"/>
              </a:spcAft>
              <a:buClr>
                <a:srgbClr val="0000CC"/>
              </a:buClr>
              <a:buSzPts val="3600"/>
              <a:buFont typeface="Arial Narrow" panose="020B0606020202030204"/>
              <a:buChar char="•"/>
            </a:pPr>
            <a:r>
              <a:rPr lang="en-US" sz="3600" b="1" i="0" u="none">
                <a:solidFill>
                  <a:srgbClr val="0000CC"/>
                </a:solidFill>
                <a:latin typeface="Arial Narrow" panose="020B0606020202030204"/>
                <a:ea typeface="Arial Narrow" panose="020B0606020202030204"/>
                <a:cs typeface="Arial Narrow" panose="020B0606020202030204"/>
                <a:sym typeface="Arial Narrow" panose="020B0606020202030204"/>
              </a:rPr>
              <a:t>Obyek Pajak</a:t>
            </a:r>
            <a:endParaRPr lang="en-US" sz="3600" b="1" i="0" u="none">
              <a:solidFill>
                <a:srgbClr val="0000CC"/>
              </a:solidFill>
              <a:latin typeface="Arial Narrow" panose="020B0606020202030204"/>
              <a:ea typeface="Arial Narrow" panose="020B0606020202030204"/>
              <a:cs typeface="Arial Narrow" panose="020B0606020202030204"/>
              <a:sym typeface="Arial Narrow" panose="020B0606020202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animEffect transition="in" filter="fade">
                                      <p:cBhvr>
                                        <p:cTn id="7" dur="2000"/>
                                        <p:tgtEl>
                                          <p:spTgt spid="205">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2"/>
                                        </p:tgtEl>
                                        <p:attrNameLst>
                                          <p:attrName>style.visibility</p:attrName>
                                        </p:attrNameLst>
                                      </p:cBhvr>
                                      <p:to>
                                        <p:strVal val="visible"/>
                                      </p:to>
                                    </p:set>
                                    <p:animEffect transition="in" filter="fade">
                                      <p:cBhvr>
                                        <p:cTn id="11" dur="3000"/>
                                        <p:tgtEl>
                                          <p:spTgt spid="212"/>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208"/>
                                        </p:tgtEl>
                                        <p:attrNameLst>
                                          <p:attrName>style.visibility</p:attrName>
                                        </p:attrNameLst>
                                      </p:cBhvr>
                                      <p:to>
                                        <p:strVal val="visible"/>
                                      </p:to>
                                    </p:set>
                                    <p:animEffect transition="in" filter="fade">
                                      <p:cBhvr>
                                        <p:cTn id="15" dur="3000"/>
                                        <p:tgtEl>
                                          <p:spTgt spid="208"/>
                                        </p:tgtEl>
                                      </p:cBhvr>
                                    </p:animEffect>
                                  </p:childTnLst>
                                </p:cTn>
                              </p:par>
                            </p:childTnLst>
                          </p:cTn>
                        </p:par>
                        <p:par>
                          <p:cTn id="16" fill="hold">
                            <p:stCondLst>
                              <p:cond delay="8000"/>
                            </p:stCondLst>
                            <p:childTnLst>
                              <p:par>
                                <p:cTn id="17" presetID="10" presetClass="entr" presetSubtype="0" fill="hold" nodeType="afterEffect">
                                  <p:stCondLst>
                                    <p:cond delay="0"/>
                                  </p:stCondLst>
                                  <p:childTnLst>
                                    <p:set>
                                      <p:cBhvr>
                                        <p:cTn id="18" dur="1" fill="hold">
                                          <p:stCondLst>
                                            <p:cond delay="0"/>
                                          </p:stCondLst>
                                        </p:cTn>
                                        <p:tgtEl>
                                          <p:spTgt spid="213"/>
                                        </p:tgtEl>
                                        <p:attrNameLst>
                                          <p:attrName>style.visibility</p:attrName>
                                        </p:attrNameLst>
                                      </p:cBhvr>
                                      <p:to>
                                        <p:strVal val="visible"/>
                                      </p:to>
                                    </p:set>
                                    <p:animEffect transition="in" filter="fade">
                                      <p:cBhvr>
                                        <p:cTn id="19" dur="3000"/>
                                        <p:tgtEl>
                                          <p:spTgt spid="213"/>
                                        </p:tgtEl>
                                      </p:cBhvr>
                                    </p:animEffect>
                                  </p:childTnLst>
                                </p:cTn>
                              </p:par>
                            </p:childTnLst>
                          </p:cTn>
                        </p:par>
                        <p:par>
                          <p:cTn id="20" fill="hold">
                            <p:stCondLst>
                              <p:cond delay="11000"/>
                            </p:stCondLst>
                            <p:childTnLst>
                              <p:par>
                                <p:cTn id="21" presetID="10" presetClass="entr" presetSubtype="0" fill="hold" nodeType="afterEffect">
                                  <p:stCondLst>
                                    <p:cond delay="0"/>
                                  </p:stCondLst>
                                  <p:childTnLst>
                                    <p:set>
                                      <p:cBhvr>
                                        <p:cTn id="22" dur="1" fill="hold">
                                          <p:stCondLst>
                                            <p:cond delay="0"/>
                                          </p:stCondLst>
                                        </p:cTn>
                                        <p:tgtEl>
                                          <p:spTgt spid="209"/>
                                        </p:tgtEl>
                                        <p:attrNameLst>
                                          <p:attrName>style.visibility</p:attrName>
                                        </p:attrNameLst>
                                      </p:cBhvr>
                                      <p:to>
                                        <p:strVal val="visible"/>
                                      </p:to>
                                    </p:set>
                                    <p:animEffect transition="in" filter="fade">
                                      <p:cBhvr>
                                        <p:cTn id="23" dur="3000"/>
                                        <p:tgtEl>
                                          <p:spTgt spid="209"/>
                                        </p:tgtEl>
                                      </p:cBhvr>
                                    </p:animEffect>
                                  </p:childTnLst>
                                </p:cTn>
                              </p:par>
                            </p:childTnLst>
                          </p:cTn>
                        </p:par>
                        <p:par>
                          <p:cTn id="24" fill="hold">
                            <p:stCondLst>
                              <p:cond delay="14000"/>
                            </p:stCondLst>
                            <p:childTnLst>
                              <p:par>
                                <p:cTn id="25" presetID="10" presetClass="entr" presetSubtype="0" fill="hold" nodeType="afterEffect">
                                  <p:stCondLst>
                                    <p:cond delay="0"/>
                                  </p:stCondLst>
                                  <p:childTnLst>
                                    <p:set>
                                      <p:cBhvr>
                                        <p:cTn id="26" dur="1" fill="hold">
                                          <p:stCondLst>
                                            <p:cond delay="0"/>
                                          </p:stCondLst>
                                        </p:cTn>
                                        <p:tgtEl>
                                          <p:spTgt spid="206"/>
                                        </p:tgtEl>
                                        <p:attrNameLst>
                                          <p:attrName>style.visibility</p:attrName>
                                        </p:attrNameLst>
                                      </p:cBhvr>
                                      <p:to>
                                        <p:strVal val="visible"/>
                                      </p:to>
                                    </p:set>
                                    <p:animEffect transition="in" filter="fade">
                                      <p:cBhvr>
                                        <p:cTn id="27" dur="3000"/>
                                        <p:tgtEl>
                                          <p:spTgt spid="206"/>
                                        </p:tgtEl>
                                      </p:cBhvr>
                                    </p:animEffect>
                                  </p:childTnLst>
                                </p:cTn>
                              </p:par>
                            </p:childTnLst>
                          </p:cTn>
                        </p:par>
                        <p:par>
                          <p:cTn id="28" fill="hold">
                            <p:stCondLst>
                              <p:cond delay="17000"/>
                            </p:stCondLst>
                            <p:childTnLst>
                              <p:par>
                                <p:cTn id="29" presetID="10" presetClass="entr" presetSubtype="0" fill="hold" nodeType="afterEffect">
                                  <p:stCondLst>
                                    <p:cond delay="0"/>
                                  </p:stCondLst>
                                  <p:childTnLst>
                                    <p:set>
                                      <p:cBhvr>
                                        <p:cTn id="30" dur="1" fill="hold">
                                          <p:stCondLst>
                                            <p:cond delay="0"/>
                                          </p:stCondLst>
                                        </p:cTn>
                                        <p:tgtEl>
                                          <p:spTgt spid="210"/>
                                        </p:tgtEl>
                                        <p:attrNameLst>
                                          <p:attrName>style.visibility</p:attrName>
                                        </p:attrNameLst>
                                      </p:cBhvr>
                                      <p:to>
                                        <p:strVal val="visible"/>
                                      </p:to>
                                    </p:set>
                                    <p:animEffect transition="in" filter="fade">
                                      <p:cBhvr>
                                        <p:cTn id="31" dur="3000"/>
                                        <p:tgtEl>
                                          <p:spTgt spid="210"/>
                                        </p:tgtEl>
                                      </p:cBhvr>
                                    </p:animEffect>
                                  </p:childTnLst>
                                </p:cTn>
                              </p:par>
                            </p:childTnLst>
                          </p:cTn>
                        </p:par>
                        <p:par>
                          <p:cTn id="32" fill="hold">
                            <p:stCondLst>
                              <p:cond delay="20000"/>
                            </p:stCondLst>
                            <p:childTnLst>
                              <p:par>
                                <p:cTn id="33" presetID="10" presetClass="entr" presetSubtype="0" fill="hold" nodeType="afterEffect">
                                  <p:stCondLst>
                                    <p:cond delay="0"/>
                                  </p:stCondLst>
                                  <p:childTnLst>
                                    <p:set>
                                      <p:cBhvr>
                                        <p:cTn id="34" dur="1" fill="hold">
                                          <p:stCondLst>
                                            <p:cond delay="0"/>
                                          </p:stCondLst>
                                        </p:cTn>
                                        <p:tgtEl>
                                          <p:spTgt spid="207"/>
                                        </p:tgtEl>
                                        <p:attrNameLst>
                                          <p:attrName>style.visibility</p:attrName>
                                        </p:attrNameLst>
                                      </p:cBhvr>
                                      <p:to>
                                        <p:strVal val="visible"/>
                                      </p:to>
                                    </p:set>
                                    <p:animEffect transition="in" filter="fade">
                                      <p:cBhvr>
                                        <p:cTn id="35" dur="3000"/>
                                        <p:tgtEl>
                                          <p:spTgt spid="207"/>
                                        </p:tgtEl>
                                      </p:cBhvr>
                                    </p:animEffect>
                                  </p:childTnLst>
                                </p:cTn>
                              </p:par>
                            </p:childTnLst>
                          </p:cTn>
                        </p:par>
                        <p:par>
                          <p:cTn id="36" fill="hold">
                            <p:stCondLst>
                              <p:cond delay="23000"/>
                            </p:stCondLst>
                            <p:childTnLst>
                              <p:par>
                                <p:cTn id="37" presetID="10" presetClass="entr" presetSubtype="0" fill="hold" nodeType="afterEffect">
                                  <p:stCondLst>
                                    <p:cond delay="0"/>
                                  </p:stCondLst>
                                  <p:childTnLst>
                                    <p:set>
                                      <p:cBhvr>
                                        <p:cTn id="38" dur="1" fill="hold">
                                          <p:stCondLst>
                                            <p:cond delay="0"/>
                                          </p:stCondLst>
                                        </p:cTn>
                                        <p:tgtEl>
                                          <p:spTgt spid="211"/>
                                        </p:tgtEl>
                                        <p:attrNameLst>
                                          <p:attrName>style.visibility</p:attrName>
                                        </p:attrNameLst>
                                      </p:cBhvr>
                                      <p:to>
                                        <p:strVal val="visible"/>
                                      </p:to>
                                    </p:set>
                                    <p:animEffect transition="in" filter="fade">
                                      <p:cBhvr>
                                        <p:cTn id="39" dur="3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3"/>
          <p:cNvSpPr txBox="1"/>
          <p:nvPr/>
        </p:nvSpPr>
        <p:spPr>
          <a:xfrm>
            <a:off x="1549400" y="290512"/>
            <a:ext cx="6807200" cy="733425"/>
          </a:xfrm>
          <a:prstGeom prst="rect">
            <a:avLst/>
          </a:prstGeom>
          <a:solidFill>
            <a:srgbClr val="CCFFFF"/>
          </a:solidFill>
          <a:ln w="12700" cap="flat" cmpd="sng">
            <a:solidFill>
              <a:schemeClr val="dk1"/>
            </a:solidFill>
            <a:prstDash val="solid"/>
            <a:miter lim="800000"/>
            <a:headEnd type="none" w="sm" len="sm"/>
            <a:tailEnd type="none" w="sm" len="sm"/>
          </a:ln>
        </p:spPr>
        <p:txBody>
          <a:bodyPr spcFirstLastPara="1" wrap="square" lIns="90475" tIns="44425" rIns="90475" bIns="44425" anchor="ctr" anchorCtr="0">
            <a:noAutofit/>
          </a:bodyPr>
          <a:lstStyle/>
          <a:p>
            <a:pPr marL="0" marR="0" lvl="0" indent="0" algn="ctr" rtl="0">
              <a:lnSpc>
                <a:spcPct val="100000"/>
              </a:lnSpc>
              <a:spcBef>
                <a:spcPts val="0"/>
              </a:spcBef>
              <a:spcAft>
                <a:spcPts val="0"/>
              </a:spcAft>
              <a:buClr>
                <a:schemeClr val="dk1"/>
              </a:buClr>
              <a:buSzPts val="2800"/>
              <a:buFont typeface="Arial" panose="020B0604020202020204"/>
              <a:buNone/>
            </a:pPr>
            <a:r>
              <a:rPr lang="en-US" sz="2800" b="1" i="0" u="none">
                <a:solidFill>
                  <a:schemeClr val="dk1"/>
                </a:solidFill>
                <a:latin typeface="Arial" panose="020B0604020202020204"/>
                <a:ea typeface="Arial" panose="020B0604020202020204"/>
                <a:cs typeface="Arial" panose="020B0604020202020204"/>
                <a:sym typeface="Arial" panose="020B0604020202020204"/>
              </a:rPr>
              <a:t>TARIF PPh</a:t>
            </a:r>
            <a:endParaRPr lang="en-US" sz="2800" b="1"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chemeClr val="dk1"/>
              </a:buClr>
              <a:buSzPts val="1200"/>
              <a:buFont typeface="Arial" panose="020B0604020202020204"/>
              <a:buNone/>
            </a:pPr>
            <a:r>
              <a:rPr lang="en-US" sz="1200" b="1" i="0" u="none">
                <a:solidFill>
                  <a:schemeClr val="dk1"/>
                </a:solidFill>
                <a:latin typeface="Arial" panose="020B0604020202020204"/>
                <a:ea typeface="Arial" panose="020B0604020202020204"/>
                <a:cs typeface="Arial" panose="020B0604020202020204"/>
                <a:sym typeface="Arial" panose="020B0604020202020204"/>
              </a:rPr>
              <a:t>Ps. 17 ayat (1) huruf a UU PPh</a:t>
            </a:r>
            <a:endParaRPr lang="en-US" sz="1200" b="1"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219" name="Google Shape;219;p13"/>
          <p:cNvSpPr/>
          <p:nvPr/>
        </p:nvSpPr>
        <p:spPr>
          <a:xfrm>
            <a:off x="550862" y="2171700"/>
            <a:ext cx="5154612" cy="733425"/>
          </a:xfrm>
          <a:prstGeom prst="roundRect">
            <a:avLst>
              <a:gd name="adj" fmla="val 2695"/>
            </a:avLst>
          </a:prstGeom>
          <a:solidFill>
            <a:srgbClr val="FFE9E9"/>
          </a:solidFill>
          <a:ln w="12700" cap="flat" cmpd="sng">
            <a:solidFill>
              <a:schemeClr val="dk1"/>
            </a:solidFill>
            <a:prstDash val="solid"/>
            <a:miter lim="800000"/>
            <a:headEnd type="none" w="sm" len="sm"/>
            <a:tailEnd type="none" w="sm" len="sm"/>
          </a:ln>
        </p:spPr>
        <p:txBody>
          <a:bodyPr spcFirstLastPara="1" wrap="square" lIns="90475" tIns="44425" rIns="90475" bIns="44425" anchor="ctr" anchorCtr="0">
            <a:noAutofit/>
          </a:bodyPr>
          <a:lstStyle/>
          <a:p>
            <a:pPr marL="0" marR="0" lvl="0" indent="0" algn="ctr" rtl="0">
              <a:lnSpc>
                <a:spcPct val="100000"/>
              </a:lnSpc>
              <a:spcBef>
                <a:spcPts val="0"/>
              </a:spcBef>
              <a:spcAft>
                <a:spcPts val="0"/>
              </a:spcAft>
              <a:buClr>
                <a:schemeClr val="dk1"/>
              </a:buClr>
              <a:buSzPts val="2000"/>
              <a:buFont typeface="Arial" panose="020B0604020202020204"/>
              <a:buNone/>
            </a:pPr>
            <a:r>
              <a:rPr lang="en-US" sz="2000" b="1" i="0" u="none" dirty="0">
                <a:solidFill>
                  <a:schemeClr val="dk1"/>
                </a:solidFill>
                <a:latin typeface="Arial" panose="020B0604020202020204"/>
                <a:ea typeface="Arial" panose="020B0604020202020204"/>
                <a:cs typeface="Arial" panose="020B0604020202020204"/>
                <a:sym typeface="Arial" panose="020B0604020202020204"/>
              </a:rPr>
              <a:t>SAMPAI DENGAN</a:t>
            </a:r>
            <a:endParaRPr dirty="0"/>
          </a:p>
          <a:p>
            <a:pPr marL="0" marR="0" lvl="0" indent="0" algn="ctr" rtl="0">
              <a:lnSpc>
                <a:spcPct val="100000"/>
              </a:lnSpc>
              <a:spcBef>
                <a:spcPts val="0"/>
              </a:spcBef>
              <a:spcAft>
                <a:spcPts val="0"/>
              </a:spcAft>
              <a:buClr>
                <a:schemeClr val="dk1"/>
              </a:buClr>
              <a:buSzPts val="2000"/>
              <a:buFont typeface="Arial" panose="020B0604020202020204"/>
              <a:buNone/>
            </a:pPr>
            <a:r>
              <a:rPr lang="en-US" sz="2000" b="1" i="0" u="none" dirty="0">
                <a:solidFill>
                  <a:schemeClr val="dk1"/>
                </a:solidFill>
                <a:latin typeface="Arial" panose="020B0604020202020204"/>
                <a:ea typeface="Arial" panose="020B0604020202020204"/>
                <a:cs typeface="Arial" panose="020B0604020202020204"/>
                <a:sym typeface="Arial" panose="020B0604020202020204"/>
              </a:rPr>
              <a:t>Rp 50 JUTA</a:t>
            </a:r>
            <a:endParaRPr dirty="0"/>
          </a:p>
        </p:txBody>
      </p:sp>
      <p:sp>
        <p:nvSpPr>
          <p:cNvPr id="220" name="Google Shape;220;p13"/>
          <p:cNvSpPr/>
          <p:nvPr/>
        </p:nvSpPr>
        <p:spPr>
          <a:xfrm>
            <a:off x="641350" y="4221162"/>
            <a:ext cx="5156200" cy="947737"/>
          </a:xfrm>
          <a:prstGeom prst="roundRect">
            <a:avLst>
              <a:gd name="adj" fmla="val 2695"/>
            </a:avLst>
          </a:prstGeom>
          <a:solidFill>
            <a:srgbClr val="FFE9E9"/>
          </a:solidFill>
          <a:ln w="12700" cap="flat" cmpd="sng">
            <a:solidFill>
              <a:schemeClr val="dk1"/>
            </a:solidFill>
            <a:prstDash val="solid"/>
            <a:miter lim="800000"/>
            <a:headEnd type="none" w="sm" len="sm"/>
            <a:tailEnd type="none" w="sm" len="sm"/>
          </a:ln>
        </p:spPr>
        <p:txBody>
          <a:bodyPr spcFirstLastPara="1" wrap="square" lIns="90475" tIns="44425" rIns="90475" bIns="44425" anchor="ctr" anchorCtr="0">
            <a:noAutofit/>
          </a:bodyPr>
          <a:lstStyle/>
          <a:p>
            <a:pPr marL="0" marR="0" lvl="0" indent="0" algn="ctr" rtl="0">
              <a:lnSpc>
                <a:spcPct val="100000"/>
              </a:lnSpc>
              <a:spcBef>
                <a:spcPts val="0"/>
              </a:spcBef>
              <a:spcAft>
                <a:spcPts val="0"/>
              </a:spcAft>
              <a:buClr>
                <a:schemeClr val="dk1"/>
              </a:buClr>
              <a:buSzPts val="2000"/>
              <a:buFont typeface="Arial" panose="020B0604020202020204"/>
              <a:buNone/>
            </a:pPr>
            <a:r>
              <a:rPr lang="en-US" sz="2000" b="1" i="0" u="none">
                <a:solidFill>
                  <a:schemeClr val="dk1"/>
                </a:solidFill>
                <a:latin typeface="Arial" panose="020B0604020202020204"/>
                <a:ea typeface="Arial" panose="020B0604020202020204"/>
                <a:cs typeface="Arial" panose="020B0604020202020204"/>
                <a:sym typeface="Arial" panose="020B0604020202020204"/>
              </a:rPr>
              <a:t>DIATAS Rp 250 JUTA </a:t>
            </a:r>
            <a:endParaRPr lang="en-US" sz="2000" b="1"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chemeClr val="dk1"/>
              </a:buClr>
              <a:buSzPts val="2000"/>
              <a:buFont typeface="Arial" panose="020B0604020202020204"/>
              <a:buNone/>
            </a:pPr>
            <a:r>
              <a:rPr lang="en-US" sz="2000" b="1" i="0" u="none">
                <a:solidFill>
                  <a:schemeClr val="dk1"/>
                </a:solidFill>
                <a:latin typeface="Arial" panose="020B0604020202020204"/>
                <a:ea typeface="Arial" panose="020B0604020202020204"/>
                <a:cs typeface="Arial" panose="020B0604020202020204"/>
                <a:sym typeface="Arial" panose="020B0604020202020204"/>
              </a:rPr>
              <a:t>SAMPAI DENGAN </a:t>
            </a:r>
            <a:endParaRPr lang="en-US" sz="2000" b="1"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chemeClr val="dk1"/>
              </a:buClr>
              <a:buSzPts val="2000"/>
              <a:buFont typeface="Arial" panose="020B0604020202020204"/>
              <a:buNone/>
            </a:pPr>
            <a:r>
              <a:rPr lang="en-US" sz="2000" b="1" i="0" u="none">
                <a:solidFill>
                  <a:schemeClr val="dk1"/>
                </a:solidFill>
                <a:latin typeface="Arial" panose="020B0604020202020204"/>
                <a:ea typeface="Arial" panose="020B0604020202020204"/>
                <a:cs typeface="Arial" panose="020B0604020202020204"/>
                <a:sym typeface="Arial" panose="020B0604020202020204"/>
              </a:rPr>
              <a:t>Rp 500 JUTA</a:t>
            </a:r>
            <a:endParaRPr lang="en-US" sz="2000" b="1"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221" name="Google Shape;221;p13"/>
          <p:cNvSpPr/>
          <p:nvPr/>
        </p:nvSpPr>
        <p:spPr>
          <a:xfrm>
            <a:off x="6494462" y="2190750"/>
            <a:ext cx="2200275" cy="733425"/>
          </a:xfrm>
          <a:prstGeom prst="roundRect">
            <a:avLst>
              <a:gd name="adj" fmla="val 2695"/>
            </a:avLst>
          </a:prstGeom>
          <a:solidFill>
            <a:srgbClr val="FFE9E9"/>
          </a:solidFill>
          <a:ln w="12700" cap="flat" cmpd="sng">
            <a:solidFill>
              <a:schemeClr val="dk1"/>
            </a:solidFill>
            <a:prstDash val="solid"/>
            <a:miter lim="800000"/>
            <a:headEnd type="none" w="sm" len="sm"/>
            <a:tailEnd type="none" w="sm" len="sm"/>
          </a:ln>
        </p:spPr>
        <p:txBody>
          <a:bodyPr spcFirstLastPara="1" wrap="square" lIns="90475" tIns="44425" rIns="90475" bIns="44425" anchor="ctr" anchorCtr="0">
            <a:noAutofit/>
          </a:bodyPr>
          <a:lstStyle/>
          <a:p>
            <a:pPr marL="0" marR="0" lvl="0" indent="0" algn="ctr" rtl="0">
              <a:lnSpc>
                <a:spcPct val="100000"/>
              </a:lnSpc>
              <a:spcBef>
                <a:spcPts val="0"/>
              </a:spcBef>
              <a:spcAft>
                <a:spcPts val="0"/>
              </a:spcAft>
              <a:buClr>
                <a:schemeClr val="dk1"/>
              </a:buClr>
              <a:buSzPts val="2000"/>
              <a:buFont typeface="Arial" panose="020B0604020202020204"/>
              <a:buNone/>
            </a:pPr>
            <a:r>
              <a:rPr lang="en-US" sz="2000" b="1" i="0" u="none">
                <a:solidFill>
                  <a:schemeClr val="dk1"/>
                </a:solidFill>
                <a:latin typeface="Arial" panose="020B0604020202020204"/>
                <a:ea typeface="Arial" panose="020B0604020202020204"/>
                <a:cs typeface="Arial" panose="020B0604020202020204"/>
                <a:sym typeface="Arial" panose="020B0604020202020204"/>
              </a:rPr>
              <a:t> 5%</a:t>
            </a:r>
            <a:endParaRPr lang="en-US" sz="2000" b="1"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222" name="Google Shape;222;p13"/>
          <p:cNvSpPr/>
          <p:nvPr/>
        </p:nvSpPr>
        <p:spPr>
          <a:xfrm>
            <a:off x="6604000" y="3322637"/>
            <a:ext cx="2201862" cy="730250"/>
          </a:xfrm>
          <a:prstGeom prst="roundRect">
            <a:avLst>
              <a:gd name="adj" fmla="val 2695"/>
            </a:avLst>
          </a:prstGeom>
          <a:solidFill>
            <a:srgbClr val="FFE9E9"/>
          </a:solidFill>
          <a:ln w="12700" cap="flat" cmpd="sng">
            <a:solidFill>
              <a:schemeClr val="dk1"/>
            </a:solidFill>
            <a:prstDash val="solid"/>
            <a:miter lim="800000"/>
            <a:headEnd type="none" w="sm" len="sm"/>
            <a:tailEnd type="none" w="sm" len="sm"/>
          </a:ln>
        </p:spPr>
        <p:txBody>
          <a:bodyPr spcFirstLastPara="1" wrap="square" lIns="90475" tIns="44425" rIns="90475" bIns="44425" anchor="ctr" anchorCtr="0">
            <a:noAutofit/>
          </a:bodyPr>
          <a:lstStyle/>
          <a:p>
            <a:pPr marL="0" marR="0" lvl="0" indent="0" algn="ctr" rtl="0">
              <a:lnSpc>
                <a:spcPct val="100000"/>
              </a:lnSpc>
              <a:spcBef>
                <a:spcPts val="0"/>
              </a:spcBef>
              <a:spcAft>
                <a:spcPts val="0"/>
              </a:spcAft>
              <a:buClr>
                <a:schemeClr val="dk1"/>
              </a:buClr>
              <a:buSzPts val="2000"/>
              <a:buFont typeface="Arial" panose="020B0604020202020204"/>
              <a:buNone/>
            </a:pPr>
            <a:r>
              <a:rPr lang="en-US" sz="2000" b="1" i="0" u="none">
                <a:solidFill>
                  <a:schemeClr val="dk1"/>
                </a:solidFill>
                <a:latin typeface="Arial" panose="020B0604020202020204"/>
                <a:ea typeface="Arial" panose="020B0604020202020204"/>
                <a:cs typeface="Arial" panose="020B0604020202020204"/>
                <a:sym typeface="Arial" panose="020B0604020202020204"/>
              </a:rPr>
              <a:t>15%</a:t>
            </a:r>
            <a:endParaRPr lang="en-US" sz="2000" b="1"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223" name="Google Shape;223;p13"/>
          <p:cNvSpPr/>
          <p:nvPr/>
        </p:nvSpPr>
        <p:spPr>
          <a:xfrm>
            <a:off x="6604000" y="4387850"/>
            <a:ext cx="2201862" cy="733425"/>
          </a:xfrm>
          <a:prstGeom prst="roundRect">
            <a:avLst>
              <a:gd name="adj" fmla="val 2695"/>
            </a:avLst>
          </a:prstGeom>
          <a:solidFill>
            <a:srgbClr val="FFE9E9"/>
          </a:solidFill>
          <a:ln w="12700" cap="flat" cmpd="sng">
            <a:solidFill>
              <a:schemeClr val="dk1"/>
            </a:solidFill>
            <a:prstDash val="solid"/>
            <a:miter lim="800000"/>
            <a:headEnd type="none" w="sm" len="sm"/>
            <a:tailEnd type="none" w="sm" len="sm"/>
          </a:ln>
        </p:spPr>
        <p:txBody>
          <a:bodyPr spcFirstLastPara="1" wrap="square" lIns="90475" tIns="44425" rIns="90475" bIns="44425" anchor="ctr" anchorCtr="0">
            <a:noAutofit/>
          </a:bodyPr>
          <a:lstStyle/>
          <a:p>
            <a:pPr marL="0" marR="0" lvl="0" indent="0" algn="ctr" rtl="0">
              <a:lnSpc>
                <a:spcPct val="100000"/>
              </a:lnSpc>
              <a:spcBef>
                <a:spcPts val="0"/>
              </a:spcBef>
              <a:spcAft>
                <a:spcPts val="0"/>
              </a:spcAft>
              <a:buClr>
                <a:schemeClr val="dk1"/>
              </a:buClr>
              <a:buSzPts val="2000"/>
              <a:buFont typeface="Arial" panose="020B0604020202020204"/>
              <a:buNone/>
            </a:pPr>
            <a:r>
              <a:rPr lang="en-US" sz="2000" b="1" i="0" u="none">
                <a:solidFill>
                  <a:schemeClr val="dk1"/>
                </a:solidFill>
                <a:latin typeface="Arial" panose="020B0604020202020204"/>
                <a:ea typeface="Arial" panose="020B0604020202020204"/>
                <a:cs typeface="Arial" panose="020B0604020202020204"/>
                <a:sym typeface="Arial" panose="020B0604020202020204"/>
              </a:rPr>
              <a:t>25%</a:t>
            </a:r>
            <a:endParaRPr lang="en-US" sz="2000" b="1"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224" name="Google Shape;224;p13"/>
          <p:cNvSpPr/>
          <p:nvPr/>
        </p:nvSpPr>
        <p:spPr>
          <a:xfrm>
            <a:off x="6502400" y="1314450"/>
            <a:ext cx="2192337" cy="561975"/>
          </a:xfrm>
          <a:prstGeom prst="roundRect">
            <a:avLst>
              <a:gd name="adj" fmla="val 2695"/>
            </a:avLst>
          </a:prstGeom>
          <a:solidFill>
            <a:srgbClr val="CCFFCC"/>
          </a:solidFill>
          <a:ln w="12700" cap="flat" cmpd="sng">
            <a:solidFill>
              <a:schemeClr val="dk1"/>
            </a:solidFill>
            <a:prstDash val="solid"/>
            <a:miter lim="800000"/>
            <a:headEnd type="none" w="sm" len="sm"/>
            <a:tailEnd type="none" w="sm" len="sm"/>
          </a:ln>
        </p:spPr>
        <p:txBody>
          <a:bodyPr spcFirstLastPara="1" wrap="square" lIns="90475" tIns="44425" rIns="90475" bIns="44425" anchor="ctr" anchorCtr="0">
            <a:noAutofit/>
          </a:bodyPr>
          <a:lstStyle/>
          <a:p>
            <a:pPr marL="0" marR="0" lvl="0" indent="0" algn="ctr" rtl="0">
              <a:lnSpc>
                <a:spcPct val="100000"/>
              </a:lnSpc>
              <a:spcBef>
                <a:spcPts val="0"/>
              </a:spcBef>
              <a:spcAft>
                <a:spcPts val="0"/>
              </a:spcAft>
              <a:buClr>
                <a:schemeClr val="dk1"/>
              </a:buClr>
              <a:buSzPts val="2000"/>
              <a:buFont typeface="Arial" panose="020B0604020202020204"/>
              <a:buNone/>
            </a:pPr>
            <a:r>
              <a:rPr lang="en-US" sz="2000" b="1" i="0" u="none">
                <a:solidFill>
                  <a:schemeClr val="dk1"/>
                </a:solidFill>
                <a:latin typeface="Arial" panose="020B0604020202020204"/>
                <a:ea typeface="Arial" panose="020B0604020202020204"/>
                <a:cs typeface="Arial" panose="020B0604020202020204"/>
                <a:sym typeface="Arial" panose="020B0604020202020204"/>
              </a:rPr>
              <a:t>TARIF</a:t>
            </a:r>
            <a:endParaRPr lang="en-US" sz="2000" b="1"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225" name="Google Shape;225;p13"/>
          <p:cNvSpPr/>
          <p:nvPr/>
        </p:nvSpPr>
        <p:spPr>
          <a:xfrm>
            <a:off x="669925" y="1314450"/>
            <a:ext cx="5154612" cy="561975"/>
          </a:xfrm>
          <a:prstGeom prst="roundRect">
            <a:avLst>
              <a:gd name="adj" fmla="val 2695"/>
            </a:avLst>
          </a:prstGeom>
          <a:solidFill>
            <a:srgbClr val="CCFFCC"/>
          </a:solidFill>
          <a:ln w="12700" cap="flat" cmpd="sng">
            <a:solidFill>
              <a:schemeClr val="dk1"/>
            </a:solidFill>
            <a:prstDash val="solid"/>
            <a:miter lim="800000"/>
            <a:headEnd type="none" w="sm" len="sm"/>
            <a:tailEnd type="none" w="sm" len="sm"/>
          </a:ln>
        </p:spPr>
        <p:txBody>
          <a:bodyPr spcFirstLastPara="1" wrap="square" lIns="90475" tIns="44425" rIns="90475" bIns="44425" anchor="ctr" anchorCtr="0">
            <a:noAutofit/>
          </a:bodyPr>
          <a:lstStyle/>
          <a:p>
            <a:pPr marL="0" marR="0" lvl="0" indent="0" algn="ctr" rtl="0">
              <a:lnSpc>
                <a:spcPct val="100000"/>
              </a:lnSpc>
              <a:spcBef>
                <a:spcPts val="0"/>
              </a:spcBef>
              <a:spcAft>
                <a:spcPts val="0"/>
              </a:spcAft>
              <a:buClr>
                <a:schemeClr val="dk1"/>
              </a:buClr>
              <a:buSzPts val="2000"/>
              <a:buFont typeface="Arial" panose="020B0604020202020204"/>
              <a:buNone/>
            </a:pPr>
            <a:r>
              <a:rPr lang="en-US" sz="2000" b="1" i="0" u="none">
                <a:solidFill>
                  <a:schemeClr val="dk1"/>
                </a:solidFill>
                <a:latin typeface="Arial" panose="020B0604020202020204"/>
                <a:ea typeface="Arial" panose="020B0604020202020204"/>
                <a:cs typeface="Arial" panose="020B0604020202020204"/>
                <a:sym typeface="Arial" panose="020B0604020202020204"/>
              </a:rPr>
              <a:t>LAPISAN PENGHASILAN</a:t>
            </a:r>
            <a:endParaRPr lang="en-US" sz="2000" b="1"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chemeClr val="dk1"/>
              </a:buClr>
              <a:buSzPts val="2000"/>
              <a:buFont typeface="Arial" panose="020B0604020202020204"/>
              <a:buNone/>
            </a:pPr>
            <a:r>
              <a:rPr lang="en-US" sz="2000" b="1" i="0" u="none">
                <a:solidFill>
                  <a:schemeClr val="dk1"/>
                </a:solidFill>
                <a:latin typeface="Arial" panose="020B0604020202020204"/>
                <a:ea typeface="Arial" panose="020B0604020202020204"/>
                <a:cs typeface="Arial" panose="020B0604020202020204"/>
                <a:sym typeface="Arial" panose="020B0604020202020204"/>
              </a:rPr>
              <a:t>KENA PAJAK</a:t>
            </a:r>
            <a:endParaRPr lang="en-US" sz="2000" b="1"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226" name="Google Shape;226;p13"/>
          <p:cNvSpPr/>
          <p:nvPr/>
        </p:nvSpPr>
        <p:spPr>
          <a:xfrm>
            <a:off x="5834062" y="2286000"/>
            <a:ext cx="420687" cy="504825"/>
          </a:xfrm>
          <a:prstGeom prst="rightArrow">
            <a:avLst>
              <a:gd name="adj1" fmla="val 10795"/>
              <a:gd name="adj2" fmla="val 2699"/>
            </a:avLst>
          </a:prstGeom>
          <a:solidFill>
            <a:srgbClr val="0066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227" name="Google Shape;227;p13"/>
          <p:cNvSpPr/>
          <p:nvPr/>
        </p:nvSpPr>
        <p:spPr>
          <a:xfrm>
            <a:off x="5934075" y="3433762"/>
            <a:ext cx="422275" cy="506412"/>
          </a:xfrm>
          <a:prstGeom prst="rightArrow">
            <a:avLst>
              <a:gd name="adj1" fmla="val 10795"/>
              <a:gd name="adj2" fmla="val 2699"/>
            </a:avLst>
          </a:prstGeom>
          <a:solidFill>
            <a:srgbClr val="0066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228" name="Google Shape;228;p13"/>
          <p:cNvSpPr/>
          <p:nvPr/>
        </p:nvSpPr>
        <p:spPr>
          <a:xfrm>
            <a:off x="5943600" y="4502150"/>
            <a:ext cx="422275" cy="503237"/>
          </a:xfrm>
          <a:prstGeom prst="rightArrow">
            <a:avLst>
              <a:gd name="adj1" fmla="val 10795"/>
              <a:gd name="adj2" fmla="val 2699"/>
            </a:avLst>
          </a:prstGeom>
          <a:solidFill>
            <a:srgbClr val="0066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229" name="Google Shape;229;p13"/>
          <p:cNvSpPr/>
          <p:nvPr/>
        </p:nvSpPr>
        <p:spPr>
          <a:xfrm flipH="1">
            <a:off x="2430462" y="1885950"/>
            <a:ext cx="1192212" cy="276225"/>
          </a:xfrm>
          <a:prstGeom prst="downArrow">
            <a:avLst>
              <a:gd name="adj1" fmla="val 10795"/>
              <a:gd name="adj2" fmla="val 2699"/>
            </a:avLst>
          </a:prstGeom>
          <a:solidFill>
            <a:srgbClr val="0066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230" name="Google Shape;230;p13"/>
          <p:cNvSpPr/>
          <p:nvPr/>
        </p:nvSpPr>
        <p:spPr>
          <a:xfrm>
            <a:off x="650875" y="3141662"/>
            <a:ext cx="5154612" cy="911225"/>
          </a:xfrm>
          <a:prstGeom prst="roundRect">
            <a:avLst>
              <a:gd name="adj" fmla="val 2695"/>
            </a:avLst>
          </a:prstGeom>
          <a:solidFill>
            <a:srgbClr val="FFE9E9"/>
          </a:solidFill>
          <a:ln w="12700" cap="flat" cmpd="sng">
            <a:solidFill>
              <a:schemeClr val="dk1"/>
            </a:solidFill>
            <a:prstDash val="solid"/>
            <a:miter lim="800000"/>
            <a:headEnd type="none" w="sm" len="sm"/>
            <a:tailEnd type="none" w="sm" len="sm"/>
          </a:ln>
        </p:spPr>
        <p:txBody>
          <a:bodyPr spcFirstLastPara="1" wrap="square" lIns="90475" tIns="44425" rIns="90475" bIns="44425" anchor="ctr" anchorCtr="0">
            <a:noAutofit/>
          </a:bodyPr>
          <a:lstStyle/>
          <a:p>
            <a:pPr marL="0" marR="0" lvl="0" indent="0" algn="ctr" rtl="0">
              <a:lnSpc>
                <a:spcPct val="100000"/>
              </a:lnSpc>
              <a:spcBef>
                <a:spcPts val="0"/>
              </a:spcBef>
              <a:spcAft>
                <a:spcPts val="0"/>
              </a:spcAft>
              <a:buClr>
                <a:schemeClr val="dk1"/>
              </a:buClr>
              <a:buSzPts val="2000"/>
              <a:buFont typeface="Arial" panose="020B0604020202020204"/>
              <a:buNone/>
            </a:pPr>
            <a:r>
              <a:rPr lang="en-US" sz="2000" b="1" i="0" u="none" dirty="0">
                <a:solidFill>
                  <a:schemeClr val="dk1"/>
                </a:solidFill>
                <a:latin typeface="Arial" panose="020B0604020202020204"/>
                <a:ea typeface="Arial" panose="020B0604020202020204"/>
                <a:cs typeface="Arial" panose="020B0604020202020204"/>
                <a:sym typeface="Arial" panose="020B0604020202020204"/>
              </a:rPr>
              <a:t>DI ATAS Rp 50 JUTA</a:t>
            </a:r>
            <a:endParaRPr dirty="0"/>
          </a:p>
          <a:p>
            <a:pPr marL="0" marR="0" lvl="0" indent="0" algn="ctr" rtl="0">
              <a:lnSpc>
                <a:spcPct val="100000"/>
              </a:lnSpc>
              <a:spcBef>
                <a:spcPts val="0"/>
              </a:spcBef>
              <a:spcAft>
                <a:spcPts val="0"/>
              </a:spcAft>
              <a:buClr>
                <a:schemeClr val="dk1"/>
              </a:buClr>
              <a:buSzPts val="2000"/>
              <a:buFont typeface="Arial" panose="020B0604020202020204"/>
              <a:buNone/>
            </a:pPr>
            <a:r>
              <a:rPr lang="en-US" sz="2000" b="1" i="0" u="none" dirty="0">
                <a:solidFill>
                  <a:schemeClr val="dk1"/>
                </a:solidFill>
                <a:latin typeface="Arial" panose="020B0604020202020204"/>
                <a:ea typeface="Arial" panose="020B0604020202020204"/>
                <a:cs typeface="Arial" panose="020B0604020202020204"/>
                <a:sym typeface="Arial" panose="020B0604020202020204"/>
              </a:rPr>
              <a:t>SAMPAI DENGAN </a:t>
            </a:r>
            <a:endParaRPr dirty="0"/>
          </a:p>
          <a:p>
            <a:pPr marL="0" marR="0" lvl="0" indent="0" algn="ctr" rtl="0">
              <a:lnSpc>
                <a:spcPct val="100000"/>
              </a:lnSpc>
              <a:spcBef>
                <a:spcPts val="0"/>
              </a:spcBef>
              <a:spcAft>
                <a:spcPts val="0"/>
              </a:spcAft>
              <a:buClr>
                <a:schemeClr val="dk1"/>
              </a:buClr>
              <a:buSzPts val="2000"/>
              <a:buFont typeface="Arial" panose="020B0604020202020204"/>
              <a:buNone/>
            </a:pPr>
            <a:r>
              <a:rPr lang="en-US" sz="2000" b="1" i="0" u="none" dirty="0">
                <a:solidFill>
                  <a:schemeClr val="dk1"/>
                </a:solidFill>
                <a:latin typeface="Arial" panose="020B0604020202020204"/>
                <a:ea typeface="Arial" panose="020B0604020202020204"/>
                <a:cs typeface="Arial" panose="020B0604020202020204"/>
                <a:sym typeface="Arial" panose="020B0604020202020204"/>
              </a:rPr>
              <a:t>Rp 250 JUTA</a:t>
            </a:r>
            <a:endParaRPr dirty="0"/>
          </a:p>
        </p:txBody>
      </p:sp>
      <p:sp>
        <p:nvSpPr>
          <p:cNvPr id="231" name="Google Shape;231;p13"/>
          <p:cNvSpPr/>
          <p:nvPr/>
        </p:nvSpPr>
        <p:spPr>
          <a:xfrm flipH="1">
            <a:off x="7162800" y="1885950"/>
            <a:ext cx="1193800" cy="276225"/>
          </a:xfrm>
          <a:prstGeom prst="downArrow">
            <a:avLst>
              <a:gd name="adj1" fmla="val 10795"/>
              <a:gd name="adj2" fmla="val 2699"/>
            </a:avLst>
          </a:prstGeom>
          <a:solidFill>
            <a:srgbClr val="0066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232" name="Google Shape;232;p13"/>
          <p:cNvSpPr/>
          <p:nvPr/>
        </p:nvSpPr>
        <p:spPr>
          <a:xfrm>
            <a:off x="6584950" y="5359400"/>
            <a:ext cx="2220912" cy="733425"/>
          </a:xfrm>
          <a:prstGeom prst="roundRect">
            <a:avLst>
              <a:gd name="adj" fmla="val 2695"/>
            </a:avLst>
          </a:prstGeom>
          <a:solidFill>
            <a:srgbClr val="FFE9E9"/>
          </a:solidFill>
          <a:ln w="12700" cap="flat" cmpd="sng">
            <a:solidFill>
              <a:schemeClr val="dk1"/>
            </a:solidFill>
            <a:prstDash val="solid"/>
            <a:miter lim="800000"/>
            <a:headEnd type="none" w="sm" len="sm"/>
            <a:tailEnd type="none" w="sm" len="sm"/>
          </a:ln>
        </p:spPr>
        <p:txBody>
          <a:bodyPr spcFirstLastPara="1" wrap="square" lIns="90475" tIns="44425" rIns="90475" bIns="44425" anchor="ctr" anchorCtr="0">
            <a:noAutofit/>
          </a:bodyPr>
          <a:lstStyle/>
          <a:p>
            <a:pPr marL="0" marR="0" lvl="0" indent="0" algn="ctr" rtl="0">
              <a:lnSpc>
                <a:spcPct val="100000"/>
              </a:lnSpc>
              <a:spcBef>
                <a:spcPts val="0"/>
              </a:spcBef>
              <a:spcAft>
                <a:spcPts val="0"/>
              </a:spcAft>
              <a:buClr>
                <a:schemeClr val="dk1"/>
              </a:buClr>
              <a:buSzPts val="2000"/>
              <a:buFont typeface="Arial" panose="020B0604020202020204"/>
              <a:buNone/>
            </a:pPr>
            <a:r>
              <a:rPr lang="en-US" sz="2000" b="1" i="0" u="none">
                <a:solidFill>
                  <a:schemeClr val="dk1"/>
                </a:solidFill>
                <a:latin typeface="Arial" panose="020B0604020202020204"/>
                <a:ea typeface="Arial" panose="020B0604020202020204"/>
                <a:cs typeface="Arial" panose="020B0604020202020204"/>
                <a:sym typeface="Arial" panose="020B0604020202020204"/>
              </a:rPr>
              <a:t>30%</a:t>
            </a:r>
            <a:endParaRPr lang="en-US" sz="2000" b="1"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233" name="Google Shape;233;p13"/>
          <p:cNvSpPr/>
          <p:nvPr/>
        </p:nvSpPr>
        <p:spPr>
          <a:xfrm>
            <a:off x="6053137" y="5521325"/>
            <a:ext cx="422275" cy="504825"/>
          </a:xfrm>
          <a:prstGeom prst="rightArrow">
            <a:avLst>
              <a:gd name="adj1" fmla="val 10795"/>
              <a:gd name="adj2" fmla="val 2699"/>
            </a:avLst>
          </a:prstGeom>
          <a:solidFill>
            <a:srgbClr val="0066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234" name="Google Shape;234;p13"/>
          <p:cNvSpPr/>
          <p:nvPr/>
        </p:nvSpPr>
        <p:spPr>
          <a:xfrm>
            <a:off x="752475" y="5359400"/>
            <a:ext cx="5154612" cy="733425"/>
          </a:xfrm>
          <a:prstGeom prst="roundRect">
            <a:avLst>
              <a:gd name="adj" fmla="val 2695"/>
            </a:avLst>
          </a:prstGeom>
          <a:solidFill>
            <a:srgbClr val="FFE9E9"/>
          </a:solidFill>
          <a:ln w="12700" cap="flat" cmpd="sng">
            <a:solidFill>
              <a:schemeClr val="dk1"/>
            </a:solidFill>
            <a:prstDash val="solid"/>
            <a:miter lim="800000"/>
            <a:headEnd type="none" w="sm" len="sm"/>
            <a:tailEnd type="none" w="sm" len="sm"/>
          </a:ln>
        </p:spPr>
        <p:txBody>
          <a:bodyPr spcFirstLastPara="1" wrap="square" lIns="90475" tIns="44425" rIns="90475" bIns="44425" anchor="ctr" anchorCtr="0">
            <a:noAutofit/>
          </a:bodyPr>
          <a:lstStyle/>
          <a:p>
            <a:pPr marL="0" marR="0" lvl="0" indent="0" algn="ctr" rtl="0">
              <a:lnSpc>
                <a:spcPct val="100000"/>
              </a:lnSpc>
              <a:spcBef>
                <a:spcPts val="0"/>
              </a:spcBef>
              <a:spcAft>
                <a:spcPts val="0"/>
              </a:spcAft>
              <a:buClr>
                <a:schemeClr val="dk1"/>
              </a:buClr>
              <a:buSzPts val="2000"/>
              <a:buFont typeface="Arial" panose="020B0604020202020204"/>
              <a:buNone/>
            </a:pPr>
            <a:r>
              <a:rPr lang="en-US" sz="2000" b="1" i="0" u="none">
                <a:solidFill>
                  <a:schemeClr val="dk1"/>
                </a:solidFill>
                <a:latin typeface="Arial" panose="020B0604020202020204"/>
                <a:ea typeface="Arial" panose="020B0604020202020204"/>
                <a:cs typeface="Arial" panose="020B0604020202020204"/>
                <a:sym typeface="Arial" panose="020B0604020202020204"/>
              </a:rPr>
              <a:t>DI ATAS Rp 500 JUTA</a:t>
            </a:r>
            <a:endParaRPr lang="en-US" sz="2000" b="1" i="0" u="none">
              <a:solidFill>
                <a:schemeClr val="dk1"/>
              </a:solidFill>
              <a:latin typeface="Arial" panose="020B0604020202020204"/>
              <a:ea typeface="Arial" panose="020B0604020202020204"/>
              <a:cs typeface="Arial" panose="020B0604020202020204"/>
              <a:sym typeface="Arial" panose="020B0604020202020204"/>
            </a:endParaRPr>
          </a:p>
        </p:txBody>
      </p:sp>
      <p:cxnSp>
        <p:nvCxnSpPr>
          <p:cNvPr id="235" name="Google Shape;235;p13"/>
          <p:cNvCxnSpPr/>
          <p:nvPr/>
        </p:nvCxnSpPr>
        <p:spPr>
          <a:xfrm>
            <a:off x="3192462" y="2916237"/>
            <a:ext cx="0" cy="171450"/>
          </a:xfrm>
          <a:prstGeom prst="straightConnector1">
            <a:avLst/>
          </a:prstGeom>
          <a:noFill/>
          <a:ln w="12700" cap="flat" cmpd="sng">
            <a:solidFill>
              <a:schemeClr val="dk1"/>
            </a:solidFill>
            <a:prstDash val="solid"/>
            <a:miter lim="800000"/>
            <a:headEnd type="none" w="med" len="med"/>
            <a:tailEnd type="none" w="med" len="med"/>
          </a:ln>
        </p:spPr>
      </p:cxnSp>
      <p:cxnSp>
        <p:nvCxnSpPr>
          <p:cNvPr id="236" name="Google Shape;236;p13"/>
          <p:cNvCxnSpPr/>
          <p:nvPr/>
        </p:nvCxnSpPr>
        <p:spPr>
          <a:xfrm>
            <a:off x="3192462" y="4065587"/>
            <a:ext cx="0" cy="169862"/>
          </a:xfrm>
          <a:prstGeom prst="straightConnector1">
            <a:avLst/>
          </a:prstGeom>
          <a:noFill/>
          <a:ln w="12700" cap="flat" cmpd="sng">
            <a:solidFill>
              <a:schemeClr val="dk1"/>
            </a:solidFill>
            <a:prstDash val="solid"/>
            <a:miter lim="800000"/>
            <a:headEnd type="none" w="med" len="med"/>
            <a:tailEnd type="none" w="med" len="med"/>
          </a:ln>
        </p:spPr>
      </p:cxnSp>
      <p:cxnSp>
        <p:nvCxnSpPr>
          <p:cNvPr id="237" name="Google Shape;237;p13"/>
          <p:cNvCxnSpPr/>
          <p:nvPr/>
        </p:nvCxnSpPr>
        <p:spPr>
          <a:xfrm>
            <a:off x="3192462" y="5180012"/>
            <a:ext cx="0" cy="169862"/>
          </a:xfrm>
          <a:prstGeom prst="straightConnector1">
            <a:avLst/>
          </a:prstGeom>
          <a:noFill/>
          <a:ln w="12700" cap="flat" cmpd="sng">
            <a:solidFill>
              <a:schemeClr val="dk1"/>
            </a:solidFill>
            <a:prstDash val="solid"/>
            <a:miter lim="800000"/>
            <a:headEnd type="none" w="med" len="med"/>
            <a:tailEnd type="none" w="med" len="med"/>
          </a:ln>
        </p:spPr>
      </p:cxnSp>
    </p:spTree>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4"/>
          <p:cNvSpPr txBox="1"/>
          <p:nvPr/>
        </p:nvSpPr>
        <p:spPr>
          <a:xfrm>
            <a:off x="166687" y="1143000"/>
            <a:ext cx="1430337" cy="381000"/>
          </a:xfrm>
          <a:prstGeom prst="rect">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PEGAWAI</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243" name="Google Shape;243;p14"/>
          <p:cNvSpPr txBox="1"/>
          <p:nvPr/>
        </p:nvSpPr>
        <p:spPr>
          <a:xfrm>
            <a:off x="166687" y="4572000"/>
            <a:ext cx="1716087" cy="571500"/>
          </a:xfrm>
          <a:prstGeom prst="rect">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BUKAN </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a:p>
            <a:pPr marL="0" marR="0" lvl="0" indent="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PEGAWAI</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244" name="Google Shape;244;p14"/>
          <p:cNvSpPr txBox="1"/>
          <p:nvPr/>
        </p:nvSpPr>
        <p:spPr>
          <a:xfrm>
            <a:off x="2381250" y="4875212"/>
            <a:ext cx="3500437" cy="500062"/>
          </a:xfrm>
          <a:prstGeom prst="rect">
            <a:avLst/>
          </a:prstGeom>
          <a:solidFill>
            <a:srgbClr val="92D05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KOMISARIS, MANTAN PEGAWAI,</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a:p>
            <a:pPr marL="0" marR="0" lvl="0" indent="0" algn="l"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PENARIKAN DAPEN O/ PEGAWAI</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245" name="Google Shape;245;p14"/>
          <p:cNvSpPr txBox="1"/>
          <p:nvPr/>
        </p:nvSpPr>
        <p:spPr>
          <a:xfrm>
            <a:off x="2381250" y="3786187"/>
            <a:ext cx="2146300" cy="381000"/>
          </a:xfrm>
          <a:prstGeom prst="rect">
            <a:avLst/>
          </a:prstGeom>
          <a:solidFill>
            <a:srgbClr val="92D05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TENAGA AHLI</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246" name="Google Shape;246;p14"/>
          <p:cNvSpPr txBox="1"/>
          <p:nvPr/>
        </p:nvSpPr>
        <p:spPr>
          <a:xfrm>
            <a:off x="165100" y="3009900"/>
            <a:ext cx="1787525" cy="381000"/>
          </a:xfrm>
          <a:prstGeom prst="rect">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PENSIUNAN</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247" name="Google Shape;247;p14"/>
          <p:cNvSpPr txBox="1"/>
          <p:nvPr/>
        </p:nvSpPr>
        <p:spPr>
          <a:xfrm>
            <a:off x="2238375" y="714375"/>
            <a:ext cx="1157287" cy="381000"/>
          </a:xfrm>
          <a:prstGeom prst="rect">
            <a:avLst/>
          </a:prstGeom>
          <a:solidFill>
            <a:srgbClr val="92D05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TETAP</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248" name="Google Shape;248;p14"/>
          <p:cNvSpPr txBox="1"/>
          <p:nvPr/>
        </p:nvSpPr>
        <p:spPr>
          <a:xfrm>
            <a:off x="2127250" y="1500187"/>
            <a:ext cx="1585912" cy="381000"/>
          </a:xfrm>
          <a:prstGeom prst="rect">
            <a:avLst/>
          </a:prstGeom>
          <a:solidFill>
            <a:srgbClr val="92D05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TIDAK TETAP</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249" name="Google Shape;249;p14"/>
          <p:cNvSpPr txBox="1">
            <a:spLocks noGrp="1"/>
          </p:cNvSpPr>
          <p:nvPr>
            <p:ph type="body" idx="4294967295"/>
          </p:nvPr>
        </p:nvSpPr>
        <p:spPr>
          <a:xfrm>
            <a:off x="6238875" y="547687"/>
            <a:ext cx="2476500" cy="381000"/>
          </a:xfrm>
          <a:prstGeom prst="rect">
            <a:avLst/>
          </a:prstGeom>
          <a:solidFill>
            <a:srgbClr val="D1D1F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533400" marR="0" lvl="0" indent="-533400" algn="ctr" rtl="0">
              <a:lnSpc>
                <a:spcPct val="100000"/>
              </a:lnSpc>
              <a:spcBef>
                <a:spcPts val="0"/>
              </a:spcBef>
              <a:spcAft>
                <a:spcPts val="0"/>
              </a:spcAft>
              <a:buClr>
                <a:schemeClr val="dk1"/>
              </a:buClr>
              <a:buSzPts val="1800"/>
              <a:buFont typeface="Tahoma" panose="020B0604030504040204"/>
              <a:buNone/>
            </a:pPr>
            <a:r>
              <a:rPr lang="en-US" sz="1800" b="0" i="0" u="none" strike="noStrike" cap="none">
                <a:solidFill>
                  <a:schemeClr val="dk1"/>
                </a:solidFill>
                <a:latin typeface="Tahoma" panose="020B0604030504040204"/>
                <a:ea typeface="Tahoma" panose="020B0604030504040204"/>
                <a:cs typeface="Tahoma" panose="020B0604030504040204"/>
                <a:sym typeface="Tahoma" panose="020B0604030504040204"/>
              </a:rPr>
              <a:t>Ph NETO - PTKP</a:t>
            </a:r>
            <a:endParaRPr lang="en-US" sz="1800" b="0" i="0" u="none" strike="noStrike" cap="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250" name="Google Shape;250;p14"/>
          <p:cNvSpPr txBox="1"/>
          <p:nvPr/>
        </p:nvSpPr>
        <p:spPr>
          <a:xfrm>
            <a:off x="4095750" y="1103312"/>
            <a:ext cx="1568450" cy="381000"/>
          </a:xfrm>
          <a:prstGeom prst="rect">
            <a:avLst/>
          </a:prstGeom>
          <a:solidFill>
            <a:srgbClr val="9ED3D7"/>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533400" marR="0" lvl="0" indent="-53340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BULANAN</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251" name="Google Shape;251;p14"/>
          <p:cNvSpPr txBox="1"/>
          <p:nvPr/>
        </p:nvSpPr>
        <p:spPr>
          <a:xfrm>
            <a:off x="4095750" y="1928812"/>
            <a:ext cx="1571625" cy="381000"/>
          </a:xfrm>
          <a:prstGeom prst="rect">
            <a:avLst/>
          </a:prstGeom>
          <a:solidFill>
            <a:srgbClr val="9ED3D7"/>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533400" marR="0" lvl="0" indent="-53340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HARIAN</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252" name="Google Shape;252;p14"/>
          <p:cNvSpPr txBox="1"/>
          <p:nvPr/>
        </p:nvSpPr>
        <p:spPr>
          <a:xfrm>
            <a:off x="6238875" y="981075"/>
            <a:ext cx="2476500" cy="381000"/>
          </a:xfrm>
          <a:prstGeom prst="rect">
            <a:avLst/>
          </a:prstGeom>
          <a:solidFill>
            <a:srgbClr val="D1D1F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533400" marR="0" lvl="0" indent="-53340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Ph BRUTO - PTKP</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253" name="Google Shape;253;p14"/>
          <p:cNvSpPr txBox="1"/>
          <p:nvPr/>
        </p:nvSpPr>
        <p:spPr>
          <a:xfrm>
            <a:off x="6453187" y="4143375"/>
            <a:ext cx="3214687" cy="571500"/>
          </a:xfrm>
          <a:prstGeom prst="rect">
            <a:avLst/>
          </a:prstGeom>
          <a:solidFill>
            <a:srgbClr val="D1D1F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Ph Bruto (kumulatif) – PTKP Bulanan*)</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254" name="Google Shape;254;p14"/>
          <p:cNvSpPr txBox="1"/>
          <p:nvPr/>
        </p:nvSpPr>
        <p:spPr>
          <a:xfrm>
            <a:off x="6453187" y="4786312"/>
            <a:ext cx="2476500" cy="381000"/>
          </a:xfrm>
          <a:prstGeom prst="rect">
            <a:avLst/>
          </a:prstGeom>
          <a:solidFill>
            <a:srgbClr val="D1D1F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533400" marR="0" lvl="0" indent="-53340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Ph Bruto (kumulatif)</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255" name="Google Shape;255;p14"/>
          <p:cNvSpPr txBox="1"/>
          <p:nvPr/>
        </p:nvSpPr>
        <p:spPr>
          <a:xfrm>
            <a:off x="6596062" y="3263900"/>
            <a:ext cx="2476500" cy="381000"/>
          </a:xfrm>
          <a:prstGeom prst="rect">
            <a:avLst/>
          </a:prstGeom>
          <a:solidFill>
            <a:srgbClr val="D1D1F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533400" marR="0" lvl="0" indent="-53340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Ph NETO - PTKP</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256" name="Google Shape;256;p14"/>
          <p:cNvSpPr txBox="1"/>
          <p:nvPr/>
        </p:nvSpPr>
        <p:spPr>
          <a:xfrm>
            <a:off x="2381250" y="2762250"/>
            <a:ext cx="1733550" cy="381000"/>
          </a:xfrm>
          <a:prstGeom prst="rect">
            <a:avLst/>
          </a:prstGeom>
          <a:solidFill>
            <a:srgbClr val="92D05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533400" marR="0" lvl="0" indent="-53340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SEKALIGUS</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257" name="Google Shape;257;p14"/>
          <p:cNvSpPr txBox="1"/>
          <p:nvPr/>
        </p:nvSpPr>
        <p:spPr>
          <a:xfrm>
            <a:off x="2381250" y="3228975"/>
            <a:ext cx="1714500" cy="381000"/>
          </a:xfrm>
          <a:prstGeom prst="rect">
            <a:avLst/>
          </a:prstGeom>
          <a:solidFill>
            <a:srgbClr val="92D05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533400" marR="0" lvl="0" indent="-53340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BERKALA</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258" name="Google Shape;258;p14"/>
          <p:cNvSpPr txBox="1"/>
          <p:nvPr/>
        </p:nvSpPr>
        <p:spPr>
          <a:xfrm>
            <a:off x="6097587" y="1412875"/>
            <a:ext cx="2733675" cy="381000"/>
          </a:xfrm>
          <a:prstGeom prst="rect">
            <a:avLst/>
          </a:prstGeom>
          <a:solidFill>
            <a:srgbClr val="D1D1F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533400" marR="0" lvl="0" indent="-53340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Ph BRUTO – 450 RIBU</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259" name="Google Shape;259;p14"/>
          <p:cNvSpPr txBox="1"/>
          <p:nvPr/>
        </p:nvSpPr>
        <p:spPr>
          <a:xfrm>
            <a:off x="6381750" y="2832100"/>
            <a:ext cx="3357562" cy="381000"/>
          </a:xfrm>
          <a:prstGeom prst="rect">
            <a:avLst/>
          </a:prstGeom>
          <a:solidFill>
            <a:srgbClr val="D1D1F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533400" marR="0" lvl="0" indent="-53340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Masih Berlaku PP 69 Th 2009</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260" name="Google Shape;260;p14"/>
          <p:cNvSpPr txBox="1"/>
          <p:nvPr/>
        </p:nvSpPr>
        <p:spPr>
          <a:xfrm>
            <a:off x="6096000" y="1898650"/>
            <a:ext cx="3810000" cy="450850"/>
          </a:xfrm>
          <a:prstGeom prst="rect">
            <a:avLst/>
          </a:prstGeom>
          <a:solidFill>
            <a:srgbClr val="D1D1F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533400" marR="0" lvl="0" indent="-533400" algn="ctr" rtl="0">
              <a:lnSpc>
                <a:spcPct val="100000"/>
              </a:lnSpc>
              <a:spcBef>
                <a:spcPts val="0"/>
              </a:spcBef>
              <a:spcAft>
                <a:spcPts val="0"/>
              </a:spcAft>
              <a:buClr>
                <a:schemeClr val="dk1"/>
              </a:buClr>
              <a:buSzPts val="1500"/>
              <a:buFont typeface="Tahoma" panose="020B0604030504040204"/>
              <a:buNone/>
            </a:pPr>
            <a:r>
              <a:rPr lang="en-US" sz="1500" b="0" i="0" u="none">
                <a:solidFill>
                  <a:schemeClr val="dk1"/>
                </a:solidFill>
                <a:latin typeface="Tahoma" panose="020B0604030504040204"/>
                <a:ea typeface="Tahoma" panose="020B0604030504040204"/>
                <a:cs typeface="Tahoma" panose="020B0604030504040204"/>
                <a:sym typeface="Tahoma" panose="020B0604030504040204"/>
              </a:rPr>
              <a:t>Ph BRUTO(&gt; 4,5 jt s.d 10.2jt) – PTKP harian</a:t>
            </a:r>
            <a:endParaRPr lang="en-US" sz="1500" b="0" i="0" u="none">
              <a:solidFill>
                <a:schemeClr val="dk1"/>
              </a:solidFill>
              <a:latin typeface="Tahoma" panose="020B0604030504040204"/>
              <a:ea typeface="Tahoma" panose="020B0604030504040204"/>
              <a:cs typeface="Tahoma" panose="020B0604030504040204"/>
              <a:sym typeface="Tahoma" panose="020B0604030504040204"/>
            </a:endParaRPr>
          </a:p>
        </p:txBody>
      </p:sp>
      <p:cxnSp>
        <p:nvCxnSpPr>
          <p:cNvPr id="261" name="Google Shape;261;p14"/>
          <p:cNvCxnSpPr/>
          <p:nvPr/>
        </p:nvCxnSpPr>
        <p:spPr>
          <a:xfrm>
            <a:off x="3524250" y="836612"/>
            <a:ext cx="2436812" cy="0"/>
          </a:xfrm>
          <a:prstGeom prst="straightConnector1">
            <a:avLst/>
          </a:prstGeom>
          <a:noFill/>
          <a:ln w="9525" cap="flat" cmpd="sng">
            <a:solidFill>
              <a:schemeClr val="dk1"/>
            </a:solidFill>
            <a:prstDash val="solid"/>
            <a:miter lim="800000"/>
            <a:headEnd type="none" w="med" len="med"/>
            <a:tailEnd type="triangle" w="med" len="med"/>
          </a:ln>
        </p:spPr>
      </p:cxnSp>
      <p:cxnSp>
        <p:nvCxnSpPr>
          <p:cNvPr id="262" name="Google Shape;262;p14"/>
          <p:cNvCxnSpPr/>
          <p:nvPr/>
        </p:nvCxnSpPr>
        <p:spPr>
          <a:xfrm>
            <a:off x="5745162" y="1196975"/>
            <a:ext cx="422275" cy="17462"/>
          </a:xfrm>
          <a:prstGeom prst="straightConnector1">
            <a:avLst/>
          </a:prstGeom>
          <a:noFill/>
          <a:ln w="9525" cap="flat" cmpd="sng">
            <a:solidFill>
              <a:schemeClr val="dk1"/>
            </a:solidFill>
            <a:prstDash val="solid"/>
            <a:miter lim="800000"/>
            <a:headEnd type="none" w="med" len="med"/>
            <a:tailEnd type="triangle" w="med" len="med"/>
          </a:ln>
        </p:spPr>
      </p:cxnSp>
      <p:cxnSp>
        <p:nvCxnSpPr>
          <p:cNvPr id="263" name="Google Shape;263;p14"/>
          <p:cNvCxnSpPr/>
          <p:nvPr/>
        </p:nvCxnSpPr>
        <p:spPr>
          <a:xfrm>
            <a:off x="4130675" y="3500437"/>
            <a:ext cx="2393950" cy="0"/>
          </a:xfrm>
          <a:prstGeom prst="straightConnector1">
            <a:avLst/>
          </a:prstGeom>
          <a:noFill/>
          <a:ln w="9525" cap="flat" cmpd="sng">
            <a:solidFill>
              <a:schemeClr val="dk1"/>
            </a:solidFill>
            <a:prstDash val="solid"/>
            <a:miter lim="800000"/>
            <a:headEnd type="none" w="med" len="med"/>
            <a:tailEnd type="triangle" w="med" len="med"/>
          </a:ln>
        </p:spPr>
      </p:cxnSp>
      <p:cxnSp>
        <p:nvCxnSpPr>
          <p:cNvPr id="264" name="Google Shape;264;p14"/>
          <p:cNvCxnSpPr/>
          <p:nvPr/>
        </p:nvCxnSpPr>
        <p:spPr>
          <a:xfrm>
            <a:off x="6453187" y="5572125"/>
            <a:ext cx="500062" cy="500062"/>
          </a:xfrm>
          <a:prstGeom prst="straightConnector1">
            <a:avLst/>
          </a:prstGeom>
          <a:noFill/>
          <a:ln w="9525" cap="flat" cmpd="sng">
            <a:solidFill>
              <a:schemeClr val="dk1"/>
            </a:solidFill>
            <a:prstDash val="solid"/>
            <a:miter lim="800000"/>
            <a:headEnd type="none" w="med" len="med"/>
            <a:tailEnd type="triangle" w="med" len="med"/>
          </a:ln>
        </p:spPr>
      </p:cxnSp>
      <p:sp>
        <p:nvSpPr>
          <p:cNvPr id="265" name="Google Shape;265;p14"/>
          <p:cNvSpPr txBox="1"/>
          <p:nvPr/>
        </p:nvSpPr>
        <p:spPr>
          <a:xfrm>
            <a:off x="2381250" y="5472112"/>
            <a:ext cx="4000500" cy="457200"/>
          </a:xfrm>
          <a:prstGeom prst="rect">
            <a:avLst/>
          </a:prstGeom>
          <a:solidFill>
            <a:srgbClr val="92D05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Tahoma" panose="020B0604030504040204"/>
              <a:buNone/>
            </a:pPr>
            <a:r>
              <a:rPr lang="en-US" sz="1600" b="0" i="0" u="none">
                <a:solidFill>
                  <a:schemeClr val="dk1"/>
                </a:solidFill>
                <a:latin typeface="Tahoma" panose="020B0604030504040204"/>
                <a:ea typeface="Tahoma" panose="020B0604030504040204"/>
                <a:cs typeface="Tahoma" panose="020B0604030504040204"/>
                <a:sym typeface="Tahoma" panose="020B0604030504040204"/>
              </a:rPr>
              <a:t>LAINNYA  YG Ph TDK BERKESINAMBUNGAN</a:t>
            </a:r>
            <a:endParaRPr lang="en-US" sz="1600" b="0" i="0" u="none">
              <a:solidFill>
                <a:schemeClr val="dk1"/>
              </a:solidFill>
              <a:latin typeface="Tahoma" panose="020B0604030504040204"/>
              <a:ea typeface="Tahoma" panose="020B0604030504040204"/>
              <a:cs typeface="Tahoma" panose="020B0604030504040204"/>
              <a:sym typeface="Tahoma" panose="020B0604030504040204"/>
            </a:endParaRPr>
          </a:p>
        </p:txBody>
      </p:sp>
      <p:cxnSp>
        <p:nvCxnSpPr>
          <p:cNvPr id="266" name="Google Shape;266;p14"/>
          <p:cNvCxnSpPr/>
          <p:nvPr/>
        </p:nvCxnSpPr>
        <p:spPr>
          <a:xfrm rot="10800000" flipH="1">
            <a:off x="1952625" y="6072187"/>
            <a:ext cx="4929187" cy="71437"/>
          </a:xfrm>
          <a:prstGeom prst="straightConnector1">
            <a:avLst/>
          </a:prstGeom>
          <a:noFill/>
          <a:ln w="9525" cap="flat" cmpd="sng">
            <a:solidFill>
              <a:schemeClr val="dk1"/>
            </a:solidFill>
            <a:prstDash val="solid"/>
            <a:miter lim="800000"/>
            <a:headEnd type="none" w="med" len="med"/>
            <a:tailEnd type="triangle" w="med" len="med"/>
          </a:ln>
        </p:spPr>
      </p:cxnSp>
      <p:sp>
        <p:nvSpPr>
          <p:cNvPr id="267" name="Google Shape;267;p14"/>
          <p:cNvSpPr txBox="1"/>
          <p:nvPr/>
        </p:nvSpPr>
        <p:spPr>
          <a:xfrm>
            <a:off x="7024687" y="5857875"/>
            <a:ext cx="1651000" cy="381000"/>
          </a:xfrm>
          <a:prstGeom prst="rect">
            <a:avLst/>
          </a:prstGeom>
          <a:solidFill>
            <a:srgbClr val="D1D1F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533400" marR="0" lvl="0" indent="-53340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Ph Bruto</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268" name="Google Shape;268;p14"/>
          <p:cNvSpPr txBox="1"/>
          <p:nvPr/>
        </p:nvSpPr>
        <p:spPr>
          <a:xfrm>
            <a:off x="2381250" y="4254500"/>
            <a:ext cx="3500437" cy="533400"/>
          </a:xfrm>
          <a:prstGeom prst="rect">
            <a:avLst/>
          </a:prstGeom>
          <a:solidFill>
            <a:srgbClr val="92D05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LAINNYA YG MENERIMA Ph</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a:p>
            <a:pPr marL="0" marR="0" lvl="0" indent="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BERKESINAMBUNGAN*)</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269" name="Google Shape;269;p14"/>
          <p:cNvSpPr txBox="1"/>
          <p:nvPr/>
        </p:nvSpPr>
        <p:spPr>
          <a:xfrm>
            <a:off x="6453187" y="3714750"/>
            <a:ext cx="2911475" cy="381000"/>
          </a:xfrm>
          <a:prstGeom prst="rect">
            <a:avLst/>
          </a:prstGeom>
          <a:solidFill>
            <a:srgbClr val="D1D1F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533400" marR="0" lvl="0" indent="-533400" algn="l" rtl="0">
              <a:lnSpc>
                <a:spcPct val="100000"/>
              </a:lnSpc>
              <a:spcBef>
                <a:spcPts val="0"/>
              </a:spcBef>
              <a:spcAft>
                <a:spcPts val="0"/>
              </a:spcAft>
              <a:buClr>
                <a:schemeClr val="dk1"/>
              </a:buClr>
              <a:buSzPts val="1600"/>
              <a:buFont typeface="Arial" panose="020B0604020202020204"/>
              <a:buNone/>
            </a:pPr>
            <a:r>
              <a:rPr lang="en-US" sz="1600" b="0" i="0" u="none">
                <a:solidFill>
                  <a:schemeClr val="dk1"/>
                </a:solidFill>
                <a:latin typeface="Arial" panose="020B0604020202020204"/>
                <a:ea typeface="Arial" panose="020B0604020202020204"/>
                <a:cs typeface="Arial" panose="020B0604020202020204"/>
                <a:sym typeface="Arial" panose="020B0604020202020204"/>
              </a:rPr>
              <a:t>50% X Ph Bruto (kumulatif)</a:t>
            </a:r>
            <a:endParaRPr lang="en-US" sz="1600" b="0" i="0" u="none">
              <a:solidFill>
                <a:schemeClr val="dk1"/>
              </a:solidFill>
              <a:latin typeface="Arial" panose="020B0604020202020204"/>
              <a:ea typeface="Arial" panose="020B0604020202020204"/>
              <a:cs typeface="Arial" panose="020B0604020202020204"/>
              <a:sym typeface="Arial" panose="020B0604020202020204"/>
            </a:endParaRPr>
          </a:p>
        </p:txBody>
      </p:sp>
      <p:cxnSp>
        <p:nvCxnSpPr>
          <p:cNvPr id="270" name="Google Shape;270;p14"/>
          <p:cNvCxnSpPr/>
          <p:nvPr/>
        </p:nvCxnSpPr>
        <p:spPr>
          <a:xfrm>
            <a:off x="4595812" y="3967162"/>
            <a:ext cx="1485900" cy="0"/>
          </a:xfrm>
          <a:prstGeom prst="straightConnector1">
            <a:avLst/>
          </a:prstGeom>
          <a:noFill/>
          <a:ln w="9525" cap="flat" cmpd="sng">
            <a:solidFill>
              <a:schemeClr val="dk1"/>
            </a:solidFill>
            <a:prstDash val="solid"/>
            <a:miter lim="800000"/>
            <a:headEnd type="none" w="med" len="med"/>
            <a:tailEnd type="triangle" w="med" len="med"/>
          </a:ln>
        </p:spPr>
      </p:cxnSp>
      <p:cxnSp>
        <p:nvCxnSpPr>
          <p:cNvPr id="271" name="Google Shape;271;p14"/>
          <p:cNvCxnSpPr/>
          <p:nvPr/>
        </p:nvCxnSpPr>
        <p:spPr>
          <a:xfrm>
            <a:off x="1952625" y="3157537"/>
            <a:ext cx="357300" cy="285600"/>
          </a:xfrm>
          <a:prstGeom prst="bentConnector3">
            <a:avLst>
              <a:gd name="adj1" fmla="val 50000"/>
            </a:avLst>
          </a:prstGeom>
          <a:noFill/>
          <a:ln w="9525" cap="flat" cmpd="sng">
            <a:solidFill>
              <a:schemeClr val="dk1"/>
            </a:solidFill>
            <a:prstDash val="solid"/>
            <a:round/>
            <a:headEnd type="none" w="med" len="med"/>
            <a:tailEnd type="stealth" w="med" len="med"/>
          </a:ln>
        </p:spPr>
      </p:cxnSp>
      <p:cxnSp>
        <p:nvCxnSpPr>
          <p:cNvPr id="272" name="Google Shape;272;p14"/>
          <p:cNvCxnSpPr/>
          <p:nvPr/>
        </p:nvCxnSpPr>
        <p:spPr>
          <a:xfrm rot="10800000" flipH="1">
            <a:off x="1952625" y="2871937"/>
            <a:ext cx="357300" cy="285600"/>
          </a:xfrm>
          <a:prstGeom prst="bentConnector3">
            <a:avLst>
              <a:gd name="adj1" fmla="val 50000"/>
            </a:avLst>
          </a:prstGeom>
          <a:noFill/>
          <a:ln w="9525" cap="flat" cmpd="sng">
            <a:solidFill>
              <a:schemeClr val="dk1"/>
            </a:solidFill>
            <a:prstDash val="solid"/>
            <a:round/>
            <a:headEnd type="none" w="med" len="med"/>
            <a:tailEnd type="stealth" w="med" len="med"/>
          </a:ln>
        </p:spPr>
      </p:cxnSp>
      <p:cxnSp>
        <p:nvCxnSpPr>
          <p:cNvPr id="273" name="Google Shape;273;p14"/>
          <p:cNvCxnSpPr/>
          <p:nvPr/>
        </p:nvCxnSpPr>
        <p:spPr>
          <a:xfrm>
            <a:off x="1595437" y="1323975"/>
            <a:ext cx="531900" cy="366600"/>
          </a:xfrm>
          <a:prstGeom prst="bentConnector3">
            <a:avLst>
              <a:gd name="adj1" fmla="val 50000"/>
            </a:avLst>
          </a:prstGeom>
          <a:noFill/>
          <a:ln w="9525" cap="flat" cmpd="sng">
            <a:solidFill>
              <a:schemeClr val="dk1"/>
            </a:solidFill>
            <a:prstDash val="solid"/>
            <a:round/>
            <a:headEnd type="none" w="med" len="med"/>
            <a:tailEnd type="stealth" w="med" len="med"/>
          </a:ln>
        </p:spPr>
      </p:cxnSp>
      <p:cxnSp>
        <p:nvCxnSpPr>
          <p:cNvPr id="274" name="Google Shape;274;p14"/>
          <p:cNvCxnSpPr/>
          <p:nvPr/>
        </p:nvCxnSpPr>
        <p:spPr>
          <a:xfrm rot="10800000" flipH="1">
            <a:off x="1881187" y="4480050"/>
            <a:ext cx="500100" cy="415800"/>
          </a:xfrm>
          <a:prstGeom prst="bentConnector3">
            <a:avLst>
              <a:gd name="adj1" fmla="val 50000"/>
            </a:avLst>
          </a:prstGeom>
          <a:noFill/>
          <a:ln w="9525" cap="flat" cmpd="sng">
            <a:solidFill>
              <a:schemeClr val="dk1"/>
            </a:solidFill>
            <a:prstDash val="solid"/>
            <a:round/>
            <a:headEnd type="none" w="med" len="med"/>
            <a:tailEnd type="stealth" w="med" len="med"/>
          </a:ln>
        </p:spPr>
      </p:cxnSp>
      <p:cxnSp>
        <p:nvCxnSpPr>
          <p:cNvPr id="275" name="Google Shape;275;p14"/>
          <p:cNvCxnSpPr/>
          <p:nvPr/>
        </p:nvCxnSpPr>
        <p:spPr>
          <a:xfrm>
            <a:off x="3738562" y="1785937"/>
            <a:ext cx="357300" cy="333300"/>
          </a:xfrm>
          <a:prstGeom prst="bentConnector3">
            <a:avLst>
              <a:gd name="adj1" fmla="val 50000"/>
            </a:avLst>
          </a:prstGeom>
          <a:noFill/>
          <a:ln w="9525" cap="flat" cmpd="sng">
            <a:solidFill>
              <a:schemeClr val="dk1"/>
            </a:solidFill>
            <a:prstDash val="solid"/>
            <a:round/>
            <a:headEnd type="none" w="med" len="med"/>
            <a:tailEnd type="stealth" w="med" len="med"/>
          </a:ln>
        </p:spPr>
      </p:cxnSp>
      <p:cxnSp>
        <p:nvCxnSpPr>
          <p:cNvPr id="276" name="Google Shape;276;p14"/>
          <p:cNvCxnSpPr/>
          <p:nvPr/>
        </p:nvCxnSpPr>
        <p:spPr>
          <a:xfrm rot="10800000" flipH="1">
            <a:off x="3738562" y="1357462"/>
            <a:ext cx="357300" cy="285600"/>
          </a:xfrm>
          <a:prstGeom prst="bentConnector3">
            <a:avLst>
              <a:gd name="adj1" fmla="val 50000"/>
            </a:avLst>
          </a:prstGeom>
          <a:noFill/>
          <a:ln w="9525" cap="flat" cmpd="sng">
            <a:solidFill>
              <a:schemeClr val="dk1"/>
            </a:solidFill>
            <a:prstDash val="solid"/>
            <a:round/>
            <a:headEnd type="none" w="med" len="med"/>
            <a:tailEnd type="stealth" w="med" len="med"/>
          </a:ln>
        </p:spPr>
      </p:cxnSp>
      <p:cxnSp>
        <p:nvCxnSpPr>
          <p:cNvPr id="277" name="Google Shape;277;p14"/>
          <p:cNvCxnSpPr/>
          <p:nvPr/>
        </p:nvCxnSpPr>
        <p:spPr>
          <a:xfrm>
            <a:off x="1882775" y="4895850"/>
            <a:ext cx="498600" cy="268200"/>
          </a:xfrm>
          <a:prstGeom prst="bentConnector3">
            <a:avLst>
              <a:gd name="adj1" fmla="val 50000"/>
            </a:avLst>
          </a:prstGeom>
          <a:noFill/>
          <a:ln w="9525" cap="flat" cmpd="sng">
            <a:solidFill>
              <a:schemeClr val="dk1"/>
            </a:solidFill>
            <a:prstDash val="solid"/>
            <a:round/>
            <a:headEnd type="none" w="med" len="med"/>
            <a:tailEnd type="stealth" w="med" len="med"/>
          </a:ln>
        </p:spPr>
      </p:cxnSp>
      <p:cxnSp>
        <p:nvCxnSpPr>
          <p:cNvPr id="278" name="Google Shape;278;p14"/>
          <p:cNvCxnSpPr/>
          <p:nvPr/>
        </p:nvCxnSpPr>
        <p:spPr>
          <a:xfrm rot="-5400000">
            <a:off x="1806575" y="4305300"/>
            <a:ext cx="642937" cy="1587"/>
          </a:xfrm>
          <a:prstGeom prst="straightConnector1">
            <a:avLst/>
          </a:prstGeom>
          <a:noFill/>
          <a:ln w="9525" cap="flat" cmpd="sng">
            <a:solidFill>
              <a:schemeClr val="dk1"/>
            </a:solidFill>
            <a:prstDash val="solid"/>
            <a:miter lim="800000"/>
            <a:headEnd type="none" w="med" len="med"/>
            <a:tailEnd type="none" w="med" len="med"/>
          </a:ln>
        </p:spPr>
      </p:cxnSp>
      <p:cxnSp>
        <p:nvCxnSpPr>
          <p:cNvPr id="279" name="Google Shape;279;p14"/>
          <p:cNvCxnSpPr/>
          <p:nvPr/>
        </p:nvCxnSpPr>
        <p:spPr>
          <a:xfrm>
            <a:off x="2114550" y="3990975"/>
            <a:ext cx="214312" cy="1587"/>
          </a:xfrm>
          <a:prstGeom prst="straightConnector1">
            <a:avLst/>
          </a:prstGeom>
          <a:noFill/>
          <a:ln w="9525" cap="flat" cmpd="sng">
            <a:solidFill>
              <a:schemeClr val="dk1"/>
            </a:solidFill>
            <a:prstDash val="solid"/>
            <a:miter lim="800000"/>
            <a:headEnd type="none" w="med" len="med"/>
            <a:tailEnd type="stealth" w="med" len="med"/>
          </a:ln>
        </p:spPr>
      </p:cxnSp>
      <p:cxnSp>
        <p:nvCxnSpPr>
          <p:cNvPr id="280" name="Google Shape;280;p14"/>
          <p:cNvCxnSpPr/>
          <p:nvPr/>
        </p:nvCxnSpPr>
        <p:spPr>
          <a:xfrm rot="-5400000">
            <a:off x="1806575" y="5273675"/>
            <a:ext cx="642937" cy="1587"/>
          </a:xfrm>
          <a:prstGeom prst="straightConnector1">
            <a:avLst/>
          </a:prstGeom>
          <a:noFill/>
          <a:ln w="9525" cap="flat" cmpd="sng">
            <a:solidFill>
              <a:schemeClr val="dk1"/>
            </a:solidFill>
            <a:prstDash val="solid"/>
            <a:miter lim="800000"/>
            <a:headEnd type="none" w="med" len="med"/>
            <a:tailEnd type="none" w="med" len="med"/>
          </a:ln>
        </p:spPr>
      </p:cxnSp>
      <p:cxnSp>
        <p:nvCxnSpPr>
          <p:cNvPr id="281" name="Google Shape;281;p14"/>
          <p:cNvCxnSpPr/>
          <p:nvPr/>
        </p:nvCxnSpPr>
        <p:spPr>
          <a:xfrm>
            <a:off x="2128837" y="5591175"/>
            <a:ext cx="214312" cy="1587"/>
          </a:xfrm>
          <a:prstGeom prst="straightConnector1">
            <a:avLst/>
          </a:prstGeom>
          <a:noFill/>
          <a:ln w="9525" cap="flat" cmpd="sng">
            <a:solidFill>
              <a:schemeClr val="dk1"/>
            </a:solidFill>
            <a:prstDash val="solid"/>
            <a:miter lim="800000"/>
            <a:headEnd type="none" w="med" len="med"/>
            <a:tailEnd type="stealth" w="med" len="med"/>
          </a:ln>
        </p:spPr>
      </p:cxnSp>
      <p:sp>
        <p:nvSpPr>
          <p:cNvPr id="282" name="Google Shape;282;p14"/>
          <p:cNvSpPr txBox="1"/>
          <p:nvPr/>
        </p:nvSpPr>
        <p:spPr>
          <a:xfrm>
            <a:off x="166687" y="5857875"/>
            <a:ext cx="1716087" cy="571500"/>
          </a:xfrm>
          <a:prstGeom prst="rect">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PESERTA </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a:p>
            <a:pPr marL="0" marR="0" lvl="0" indent="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KEGIATAN</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cxnSp>
        <p:nvCxnSpPr>
          <p:cNvPr id="283" name="Google Shape;283;p14"/>
          <p:cNvCxnSpPr/>
          <p:nvPr/>
        </p:nvCxnSpPr>
        <p:spPr>
          <a:xfrm rot="-5400000" flipH="1">
            <a:off x="5917406" y="4464843"/>
            <a:ext cx="500062" cy="428625"/>
          </a:xfrm>
          <a:prstGeom prst="straightConnector1">
            <a:avLst/>
          </a:prstGeom>
          <a:noFill/>
          <a:ln w="9525" cap="flat" cmpd="sng">
            <a:solidFill>
              <a:schemeClr val="dk1"/>
            </a:solidFill>
            <a:prstDash val="solid"/>
            <a:miter lim="800000"/>
            <a:headEnd type="none" w="med" len="med"/>
            <a:tailEnd type="stealth" w="med" len="med"/>
          </a:ln>
        </p:spPr>
      </p:cxnSp>
      <p:cxnSp>
        <p:nvCxnSpPr>
          <p:cNvPr id="284" name="Google Shape;284;p14"/>
          <p:cNvCxnSpPr/>
          <p:nvPr/>
        </p:nvCxnSpPr>
        <p:spPr>
          <a:xfrm>
            <a:off x="5953125" y="4429125"/>
            <a:ext cx="330200" cy="0"/>
          </a:xfrm>
          <a:prstGeom prst="straightConnector1">
            <a:avLst/>
          </a:prstGeom>
          <a:noFill/>
          <a:ln w="9525" cap="flat" cmpd="sng">
            <a:solidFill>
              <a:schemeClr val="dk1"/>
            </a:solidFill>
            <a:prstDash val="solid"/>
            <a:miter lim="800000"/>
            <a:headEnd type="none" w="med" len="med"/>
            <a:tailEnd type="triangle" w="med" len="med"/>
          </a:ln>
        </p:spPr>
      </p:cxnSp>
      <p:cxnSp>
        <p:nvCxnSpPr>
          <p:cNvPr id="285" name="Google Shape;285;p14"/>
          <p:cNvCxnSpPr/>
          <p:nvPr/>
        </p:nvCxnSpPr>
        <p:spPr>
          <a:xfrm>
            <a:off x="5953125" y="5000625"/>
            <a:ext cx="330200" cy="0"/>
          </a:xfrm>
          <a:prstGeom prst="straightConnector1">
            <a:avLst/>
          </a:prstGeom>
          <a:noFill/>
          <a:ln w="9525" cap="flat" cmpd="sng">
            <a:solidFill>
              <a:schemeClr val="dk1"/>
            </a:solidFill>
            <a:prstDash val="solid"/>
            <a:miter lim="800000"/>
            <a:headEnd type="none" w="med" len="med"/>
            <a:tailEnd type="triangle" w="med" len="med"/>
          </a:ln>
        </p:spPr>
      </p:cxnSp>
      <p:cxnSp>
        <p:nvCxnSpPr>
          <p:cNvPr id="286" name="Google Shape;286;p14"/>
          <p:cNvCxnSpPr/>
          <p:nvPr/>
        </p:nvCxnSpPr>
        <p:spPr>
          <a:xfrm rot="10800000" flipH="1">
            <a:off x="1666875" y="928574"/>
            <a:ext cx="428700" cy="395400"/>
          </a:xfrm>
          <a:prstGeom prst="bentConnector3">
            <a:avLst>
              <a:gd name="adj1" fmla="val 9343"/>
            </a:avLst>
          </a:prstGeom>
          <a:noFill/>
          <a:ln w="9525" cap="flat" cmpd="sng">
            <a:solidFill>
              <a:schemeClr val="dk1"/>
            </a:solidFill>
            <a:prstDash val="solid"/>
            <a:round/>
            <a:headEnd type="none" w="med" len="med"/>
            <a:tailEnd type="stealth" w="med" len="med"/>
          </a:ln>
        </p:spPr>
      </p:cxnSp>
      <p:sp>
        <p:nvSpPr>
          <p:cNvPr id="287" name="Google Shape;287;p14"/>
          <p:cNvSpPr/>
          <p:nvPr/>
        </p:nvSpPr>
        <p:spPr>
          <a:xfrm>
            <a:off x="666750" y="0"/>
            <a:ext cx="9001125" cy="500062"/>
          </a:xfrm>
          <a:prstGeom prst="roundRect">
            <a:avLst>
              <a:gd name="adj" fmla="val 16667"/>
            </a:avLst>
          </a:prstGeom>
          <a:solidFill>
            <a:srgbClr val="C0C0C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1" indent="0" algn="ctr" rtl="0">
              <a:lnSpc>
                <a:spcPct val="100000"/>
              </a:lnSpc>
              <a:spcBef>
                <a:spcPts val="0"/>
              </a:spcBef>
              <a:spcAft>
                <a:spcPts val="0"/>
              </a:spcAft>
              <a:buClr>
                <a:schemeClr val="dk2"/>
              </a:buClr>
              <a:buSzPts val="3200"/>
              <a:buFont typeface="Tahoma" panose="020B0604030504040204"/>
              <a:buNone/>
            </a:pPr>
            <a:r>
              <a:rPr lang="en-US" sz="3200" b="1" i="0" u="none" strike="noStrike" cap="none">
                <a:solidFill>
                  <a:schemeClr val="dk2"/>
                </a:solidFill>
                <a:latin typeface="Tahoma" panose="020B0604030504040204"/>
                <a:ea typeface="Tahoma" panose="020B0604030504040204"/>
                <a:cs typeface="Tahoma" panose="020B0604030504040204"/>
                <a:sym typeface="Tahoma" panose="020B0604030504040204"/>
              </a:rPr>
              <a:t>SKEMA DASAR PENGENAAN PPh PASAL 21</a:t>
            </a:r>
            <a:endParaRPr lang="en-US" sz="3200" b="1" i="0" u="none" strike="noStrike" cap="none">
              <a:solidFill>
                <a:schemeClr val="dk2"/>
              </a:solidFill>
              <a:latin typeface="Tahoma" panose="020B0604030504040204"/>
              <a:ea typeface="Tahoma" panose="020B0604030504040204"/>
              <a:cs typeface="Tahoma" panose="020B0604030504040204"/>
              <a:sym typeface="Tahoma" panose="020B0604030504040204"/>
            </a:endParaRPr>
          </a:p>
        </p:txBody>
      </p:sp>
      <p:sp>
        <p:nvSpPr>
          <p:cNvPr id="288" name="Google Shape;288;p14"/>
          <p:cNvSpPr txBox="1"/>
          <p:nvPr/>
        </p:nvSpPr>
        <p:spPr>
          <a:xfrm>
            <a:off x="6096000" y="2400300"/>
            <a:ext cx="3054350" cy="381000"/>
          </a:xfrm>
          <a:prstGeom prst="rect">
            <a:avLst/>
          </a:prstGeom>
          <a:solidFill>
            <a:srgbClr val="D1D1F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533400" marR="0" lvl="0" indent="-533400" algn="ctr" rtl="0">
              <a:lnSpc>
                <a:spcPct val="100000"/>
              </a:lnSpc>
              <a:spcBef>
                <a:spcPts val="0"/>
              </a:spcBef>
              <a:spcAft>
                <a:spcPts val="0"/>
              </a:spcAft>
              <a:buClr>
                <a:schemeClr val="dk1"/>
              </a:buClr>
              <a:buSzPts val="1600"/>
              <a:buFont typeface="Tahoma" panose="020B0604030504040204"/>
              <a:buNone/>
            </a:pPr>
            <a:r>
              <a:rPr lang="en-US" sz="1600" b="0" i="0" u="none">
                <a:solidFill>
                  <a:schemeClr val="dk1"/>
                </a:solidFill>
                <a:latin typeface="Tahoma" panose="020B0604030504040204"/>
                <a:ea typeface="Tahoma" panose="020B0604030504040204"/>
                <a:cs typeface="Tahoma" panose="020B0604030504040204"/>
                <a:sym typeface="Tahoma" panose="020B0604030504040204"/>
              </a:rPr>
              <a:t>Ph BRUTO(&gt;10.2 jt) – PTKP </a:t>
            </a:r>
            <a:endParaRPr lang="en-US" sz="1600" b="0" i="0" u="none">
              <a:solidFill>
                <a:schemeClr val="dk1"/>
              </a:solidFill>
              <a:latin typeface="Tahoma" panose="020B0604030504040204"/>
              <a:ea typeface="Tahoma" panose="020B0604030504040204"/>
              <a:cs typeface="Tahoma" panose="020B0604030504040204"/>
              <a:sym typeface="Tahoma" panose="020B0604030504040204"/>
            </a:endParaRPr>
          </a:p>
        </p:txBody>
      </p:sp>
      <p:cxnSp>
        <p:nvCxnSpPr>
          <p:cNvPr id="289" name="Google Shape;289;p14"/>
          <p:cNvCxnSpPr/>
          <p:nvPr/>
        </p:nvCxnSpPr>
        <p:spPr>
          <a:xfrm rot="5400000">
            <a:off x="5572237" y="1809750"/>
            <a:ext cx="404700" cy="214200"/>
          </a:xfrm>
          <a:prstGeom prst="bentConnector2">
            <a:avLst/>
          </a:prstGeom>
          <a:noFill/>
          <a:ln w="9525" cap="flat" cmpd="sng">
            <a:solidFill>
              <a:schemeClr val="dk1"/>
            </a:solidFill>
            <a:prstDash val="solid"/>
            <a:round/>
            <a:headEnd type="none" w="med" len="med"/>
            <a:tailEnd type="none" w="med" len="med"/>
          </a:ln>
        </p:spPr>
      </p:cxnSp>
      <p:cxnSp>
        <p:nvCxnSpPr>
          <p:cNvPr id="290" name="Google Shape;290;p14"/>
          <p:cNvCxnSpPr/>
          <p:nvPr/>
        </p:nvCxnSpPr>
        <p:spPr>
          <a:xfrm rot="-5400000">
            <a:off x="5562600" y="2178050"/>
            <a:ext cx="642937" cy="1587"/>
          </a:xfrm>
          <a:prstGeom prst="straightConnector1">
            <a:avLst/>
          </a:prstGeom>
          <a:noFill/>
          <a:ln w="9525" cap="flat" cmpd="sng">
            <a:solidFill>
              <a:schemeClr val="dk1"/>
            </a:solidFill>
            <a:prstDash val="solid"/>
            <a:miter lim="800000"/>
            <a:headEnd type="none" w="med" len="med"/>
            <a:tailEnd type="none" w="med" len="med"/>
          </a:ln>
        </p:spPr>
      </p:cxnSp>
      <p:cxnSp>
        <p:nvCxnSpPr>
          <p:cNvPr id="291" name="Google Shape;291;p14"/>
          <p:cNvCxnSpPr/>
          <p:nvPr/>
        </p:nvCxnSpPr>
        <p:spPr>
          <a:xfrm>
            <a:off x="5881687" y="2500312"/>
            <a:ext cx="214312" cy="1587"/>
          </a:xfrm>
          <a:prstGeom prst="straightConnector1">
            <a:avLst/>
          </a:prstGeom>
          <a:noFill/>
          <a:ln w="9525" cap="flat" cmpd="sng">
            <a:solidFill>
              <a:schemeClr val="dk1"/>
            </a:solidFill>
            <a:prstDash val="solid"/>
            <a:miter lim="800000"/>
            <a:headEnd type="none" w="med" len="med"/>
            <a:tailEnd type="stealth" w="med" len="med"/>
          </a:ln>
        </p:spPr>
      </p:cxnSp>
      <p:cxnSp>
        <p:nvCxnSpPr>
          <p:cNvPr id="292" name="Google Shape;292;p14"/>
          <p:cNvCxnSpPr/>
          <p:nvPr/>
        </p:nvCxnSpPr>
        <p:spPr>
          <a:xfrm>
            <a:off x="5892800" y="2112962"/>
            <a:ext cx="214312" cy="1587"/>
          </a:xfrm>
          <a:prstGeom prst="straightConnector1">
            <a:avLst/>
          </a:prstGeom>
          <a:noFill/>
          <a:ln w="9525" cap="flat" cmpd="sng">
            <a:solidFill>
              <a:schemeClr val="dk1"/>
            </a:solidFill>
            <a:prstDash val="solid"/>
            <a:miter lim="800000"/>
            <a:headEnd type="none" w="med" len="med"/>
            <a:tailEnd type="stealth" w="med" len="med"/>
          </a:ln>
        </p:spPr>
      </p:cxnSp>
      <p:cxnSp>
        <p:nvCxnSpPr>
          <p:cNvPr id="293" name="Google Shape;293;p14"/>
          <p:cNvCxnSpPr/>
          <p:nvPr/>
        </p:nvCxnSpPr>
        <p:spPr>
          <a:xfrm>
            <a:off x="5883275" y="1712912"/>
            <a:ext cx="214312" cy="1587"/>
          </a:xfrm>
          <a:prstGeom prst="straightConnector1">
            <a:avLst/>
          </a:prstGeom>
          <a:noFill/>
          <a:ln w="9525" cap="flat" cmpd="sng">
            <a:solidFill>
              <a:schemeClr val="dk1"/>
            </a:solidFill>
            <a:prstDash val="solid"/>
            <a:miter lim="800000"/>
            <a:headEnd type="none" w="med" len="med"/>
            <a:tailEnd type="stealth" w="med" len="med"/>
          </a:ln>
        </p:spPr>
      </p:cxnSp>
      <p:cxnSp>
        <p:nvCxnSpPr>
          <p:cNvPr id="294" name="Google Shape;294;p14"/>
          <p:cNvCxnSpPr/>
          <p:nvPr/>
        </p:nvCxnSpPr>
        <p:spPr>
          <a:xfrm>
            <a:off x="4232275" y="2997200"/>
            <a:ext cx="1873250" cy="0"/>
          </a:xfrm>
          <a:prstGeom prst="straightConnector1">
            <a:avLst/>
          </a:prstGeom>
          <a:noFill/>
          <a:ln w="9525" cap="flat" cmpd="sng">
            <a:solidFill>
              <a:schemeClr val="dk1"/>
            </a:solidFill>
            <a:prstDash val="solid"/>
            <a:miter lim="800000"/>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9"/>
          <p:cNvSpPr txBox="1">
            <a:spLocks noGrp="1"/>
          </p:cNvSpPr>
          <p:nvPr>
            <p:ph type="title"/>
          </p:nvPr>
        </p:nvSpPr>
        <p:spPr>
          <a:xfrm>
            <a:off x="481012" y="133350"/>
            <a:ext cx="8737600" cy="779462"/>
          </a:xfrm>
          <a:prstGeom prst="rect">
            <a:avLst/>
          </a:prstGeom>
          <a:solidFill>
            <a:srgbClr val="E8E7B7"/>
          </a:solidFill>
          <a:ln w="9525" cap="flat" cmpd="sng">
            <a:solidFill>
              <a:schemeClr val="dk1"/>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800"/>
              <a:buFont typeface="Tahoma" panose="020B0604030504040204"/>
              <a:buNone/>
            </a:pPr>
            <a:r>
              <a:rPr lang="en-US" sz="2800" b="1" i="0" u="none">
                <a:solidFill>
                  <a:schemeClr val="dk2"/>
                </a:solidFill>
                <a:latin typeface="Tahoma" panose="020B0604030504040204"/>
                <a:ea typeface="Tahoma" panose="020B0604030504040204"/>
                <a:cs typeface="Tahoma" panose="020B0604030504040204"/>
                <a:sym typeface="Tahoma" panose="020B0604030504040204"/>
              </a:rPr>
              <a:t>PPh Pasal 21:</a:t>
            </a:r>
            <a:br>
              <a:rPr lang="en-US" sz="2800" b="1" i="0" u="none">
                <a:solidFill>
                  <a:schemeClr val="dk2"/>
                </a:solidFill>
                <a:latin typeface="Tahoma" panose="020B0604030504040204"/>
                <a:ea typeface="Tahoma" panose="020B0604030504040204"/>
                <a:cs typeface="Tahoma" panose="020B0604030504040204"/>
                <a:sym typeface="Tahoma" panose="020B0604030504040204"/>
              </a:rPr>
            </a:br>
            <a:r>
              <a:rPr lang="en-US" sz="2800" b="1" i="0" u="none">
                <a:solidFill>
                  <a:schemeClr val="dk2"/>
                </a:solidFill>
                <a:latin typeface="Tahoma" panose="020B0604030504040204"/>
                <a:ea typeface="Tahoma" panose="020B0604030504040204"/>
                <a:cs typeface="Tahoma" panose="020B0604030504040204"/>
                <a:sym typeface="Tahoma" panose="020B0604030504040204"/>
              </a:rPr>
              <a:t>Pegawai Tetap &amp; Penerima Pensiun Berkala</a:t>
            </a:r>
            <a:endParaRPr lang="en-US" sz="2800" b="1" i="0" u="none">
              <a:solidFill>
                <a:schemeClr val="dk2"/>
              </a:solidFill>
              <a:latin typeface="Tahoma" panose="020B0604030504040204"/>
              <a:ea typeface="Tahoma" panose="020B0604030504040204"/>
              <a:cs typeface="Tahoma" panose="020B0604030504040204"/>
              <a:sym typeface="Tahoma" panose="020B0604030504040204"/>
            </a:endParaRPr>
          </a:p>
        </p:txBody>
      </p:sp>
      <p:sp>
        <p:nvSpPr>
          <p:cNvPr id="333" name="Google Shape;333;p19"/>
          <p:cNvSpPr txBox="1"/>
          <p:nvPr/>
        </p:nvSpPr>
        <p:spPr>
          <a:xfrm>
            <a:off x="3184525" y="998537"/>
            <a:ext cx="3330575" cy="466725"/>
          </a:xfrm>
          <a:prstGeom prst="rect">
            <a:avLst/>
          </a:prstGeom>
          <a:solidFill>
            <a:srgbClr val="C4C8DA"/>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1" i="0" u="none">
                <a:solidFill>
                  <a:schemeClr val="dk1"/>
                </a:solidFill>
                <a:latin typeface="Tahoma" panose="020B0604030504040204"/>
                <a:ea typeface="Tahoma" panose="020B0604030504040204"/>
                <a:cs typeface="Tahoma" panose="020B0604030504040204"/>
                <a:sym typeface="Tahoma" panose="020B0604030504040204"/>
              </a:rPr>
              <a:t>Penghasilan Bruto</a:t>
            </a:r>
            <a:endParaRPr lang="en-US" sz="2400" b="1"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334" name="Google Shape;334;p19"/>
          <p:cNvSpPr txBox="1"/>
          <p:nvPr/>
        </p:nvSpPr>
        <p:spPr>
          <a:xfrm>
            <a:off x="481012" y="1649412"/>
            <a:ext cx="4057650" cy="376237"/>
          </a:xfrm>
          <a:prstGeom prst="rect">
            <a:avLst/>
          </a:prstGeom>
          <a:solidFill>
            <a:srgbClr val="FFCC99"/>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Pegawai Tetap</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335" name="Google Shape;335;p19"/>
          <p:cNvSpPr txBox="1"/>
          <p:nvPr/>
        </p:nvSpPr>
        <p:spPr>
          <a:xfrm>
            <a:off x="5056187" y="1649412"/>
            <a:ext cx="4162425" cy="376237"/>
          </a:xfrm>
          <a:prstGeom prst="rect">
            <a:avLst/>
          </a:prstGeom>
          <a:solidFill>
            <a:srgbClr val="CC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Penerima Pensiun</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336" name="Google Shape;336;p19"/>
          <p:cNvSpPr txBox="1"/>
          <p:nvPr/>
        </p:nvSpPr>
        <p:spPr>
          <a:xfrm>
            <a:off x="481012" y="1995487"/>
            <a:ext cx="4057650" cy="65087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Gaji, Tunjangan, Premi Asuransi Dibayar Pemberi Kerja</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337" name="Google Shape;337;p19"/>
          <p:cNvSpPr txBox="1"/>
          <p:nvPr/>
        </p:nvSpPr>
        <p:spPr>
          <a:xfrm>
            <a:off x="5056187" y="2024062"/>
            <a:ext cx="4162425" cy="376237"/>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Uang Pensiun Berkala</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338" name="Google Shape;338;p19"/>
          <p:cNvSpPr txBox="1"/>
          <p:nvPr/>
        </p:nvSpPr>
        <p:spPr>
          <a:xfrm>
            <a:off x="481012" y="2784475"/>
            <a:ext cx="4057650" cy="376237"/>
          </a:xfrm>
          <a:prstGeom prst="rect">
            <a:avLst/>
          </a:prstGeom>
          <a:solidFill>
            <a:srgbClr val="FFCC99"/>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Dikurangi Dengan</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339" name="Google Shape;339;p19"/>
          <p:cNvSpPr txBox="1"/>
          <p:nvPr/>
        </p:nvSpPr>
        <p:spPr>
          <a:xfrm>
            <a:off x="481012" y="3135312"/>
            <a:ext cx="4057650" cy="1557337"/>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1800"/>
              <a:buFont typeface="Noto Sans Symbols" panose="020B0502040504020204"/>
              <a:buAutoNum type="arabicPeriod"/>
            </a:pPr>
            <a:r>
              <a:rPr lang="en-US" sz="1800" b="0" i="0" u="none">
                <a:solidFill>
                  <a:schemeClr val="dk1"/>
                </a:solidFill>
                <a:latin typeface="Tahoma" panose="020B0604030504040204"/>
                <a:ea typeface="Tahoma" panose="020B0604030504040204"/>
                <a:cs typeface="Tahoma" panose="020B0604030504040204"/>
                <a:sym typeface="Tahoma" panose="020B0604030504040204"/>
              </a:rPr>
              <a:t>Biaya Jabatan, 5% dari pengh. Bruto maks. Rp6.000.000 per tahun atau Rp500.000 per bulan</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a:p>
            <a:pPr marL="342900" marR="0" lvl="0" indent="-342900" algn="just" rtl="0">
              <a:lnSpc>
                <a:spcPct val="100000"/>
              </a:lnSpc>
              <a:spcBef>
                <a:spcPts val="540"/>
              </a:spcBef>
              <a:spcAft>
                <a:spcPts val="0"/>
              </a:spcAft>
              <a:buClr>
                <a:schemeClr val="dk1"/>
              </a:buClr>
              <a:buSzPts val="1800"/>
              <a:buFont typeface="Noto Sans Symbols" panose="020B0502040504020204"/>
              <a:buAutoNum type="arabicPeriod"/>
            </a:pPr>
            <a:r>
              <a:rPr lang="en-US" sz="1800" b="0" i="0" u="none">
                <a:solidFill>
                  <a:schemeClr val="dk1"/>
                </a:solidFill>
                <a:latin typeface="Tahoma" panose="020B0604030504040204"/>
                <a:ea typeface="Tahoma" panose="020B0604030504040204"/>
                <a:cs typeface="Tahoma" panose="020B0604030504040204"/>
                <a:sym typeface="Tahoma" panose="020B0604030504040204"/>
              </a:rPr>
              <a:t>Iuran pensiun, THT/JHT yang dibayar sendiri</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340" name="Google Shape;340;p19"/>
          <p:cNvSpPr txBox="1"/>
          <p:nvPr/>
        </p:nvSpPr>
        <p:spPr>
          <a:xfrm>
            <a:off x="5056187" y="2784475"/>
            <a:ext cx="4162425" cy="376237"/>
          </a:xfrm>
          <a:prstGeom prst="rect">
            <a:avLst/>
          </a:prstGeom>
          <a:solidFill>
            <a:srgbClr val="CC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Dikurangi Dengan</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341" name="Google Shape;341;p19"/>
          <p:cNvSpPr txBox="1"/>
          <p:nvPr/>
        </p:nvSpPr>
        <p:spPr>
          <a:xfrm>
            <a:off x="5056187" y="3186112"/>
            <a:ext cx="4162425" cy="92551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800"/>
              <a:buFont typeface="Tahoma" panose="020B0604030504040204"/>
              <a:buNone/>
            </a:pPr>
            <a:r>
              <a:rPr lang="en-US" sz="1800" b="0" i="0" u="none">
                <a:solidFill>
                  <a:schemeClr val="dk1"/>
                </a:solidFill>
                <a:latin typeface="Tahoma" panose="020B0604030504040204"/>
                <a:ea typeface="Tahoma" panose="020B0604030504040204"/>
                <a:cs typeface="Tahoma" panose="020B0604030504040204"/>
                <a:sym typeface="Tahoma" panose="020B0604030504040204"/>
              </a:rPr>
              <a:t>Biaya Pensiun, 5% dari pengh. Bruto maks. Rp2.400.000 per tahun atau Rp200.000 perbulan</a:t>
            </a:r>
            <a:endParaRPr lang="en-US" sz="1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342" name="Google Shape;342;p19"/>
          <p:cNvSpPr txBox="1"/>
          <p:nvPr/>
        </p:nvSpPr>
        <p:spPr>
          <a:xfrm>
            <a:off x="481012" y="4779962"/>
            <a:ext cx="8737600" cy="466725"/>
          </a:xfrm>
          <a:prstGeom prst="rect">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PENGHASILAN NETO (SETAHUN/DISETAHUNKAN)</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343" name="Google Shape;343;p19"/>
          <p:cNvSpPr txBox="1"/>
          <p:nvPr/>
        </p:nvSpPr>
        <p:spPr>
          <a:xfrm>
            <a:off x="481012" y="5265737"/>
            <a:ext cx="8737600" cy="466725"/>
          </a:xfrm>
          <a:prstGeom prst="rect">
            <a:avLst/>
          </a:prstGeom>
          <a:solidFill>
            <a:schemeClr val="folHlink"/>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Dikurangi: PTKP</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344" name="Google Shape;344;p19"/>
          <p:cNvSpPr txBox="1"/>
          <p:nvPr/>
        </p:nvSpPr>
        <p:spPr>
          <a:xfrm>
            <a:off x="481012" y="5697537"/>
            <a:ext cx="8737600" cy="466725"/>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Penghasilan Kena Pajak</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345" name="Google Shape;345;p19"/>
          <p:cNvSpPr txBox="1"/>
          <p:nvPr/>
        </p:nvSpPr>
        <p:spPr>
          <a:xfrm>
            <a:off x="481012" y="6202362"/>
            <a:ext cx="8737600" cy="466725"/>
          </a:xfrm>
          <a:prstGeom prst="rect">
            <a:avLst/>
          </a:prstGeom>
          <a:solidFill>
            <a:srgbClr val="FF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Dikenakan Tarif Pasal 17</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p:txBody>
      </p:sp>
      <p:cxnSp>
        <p:nvCxnSpPr>
          <p:cNvPr id="346" name="Google Shape;346;p19"/>
          <p:cNvCxnSpPr/>
          <p:nvPr/>
        </p:nvCxnSpPr>
        <p:spPr>
          <a:xfrm>
            <a:off x="2560637" y="1520825"/>
            <a:ext cx="4784725" cy="0"/>
          </a:xfrm>
          <a:prstGeom prst="straightConnector1">
            <a:avLst/>
          </a:prstGeom>
          <a:noFill/>
          <a:ln w="9525" cap="flat" cmpd="sng">
            <a:solidFill>
              <a:schemeClr val="dk1"/>
            </a:solidFill>
            <a:prstDash val="solid"/>
            <a:miter lim="800000"/>
            <a:headEnd type="none" w="med" len="med"/>
            <a:tailEnd type="none" w="med" len="med"/>
          </a:ln>
        </p:spPr>
      </p:cxnSp>
      <p:cxnSp>
        <p:nvCxnSpPr>
          <p:cNvPr id="347" name="Google Shape;347;p19"/>
          <p:cNvCxnSpPr/>
          <p:nvPr/>
        </p:nvCxnSpPr>
        <p:spPr>
          <a:xfrm>
            <a:off x="2560637" y="1520825"/>
            <a:ext cx="0" cy="107950"/>
          </a:xfrm>
          <a:prstGeom prst="straightConnector1">
            <a:avLst/>
          </a:prstGeom>
          <a:noFill/>
          <a:ln w="9525" cap="flat" cmpd="sng">
            <a:solidFill>
              <a:schemeClr val="dk1"/>
            </a:solidFill>
            <a:prstDash val="solid"/>
            <a:miter lim="800000"/>
            <a:headEnd type="none" w="med" len="med"/>
            <a:tailEnd type="none" w="med" len="med"/>
          </a:ln>
        </p:spPr>
      </p:cxnSp>
      <p:cxnSp>
        <p:nvCxnSpPr>
          <p:cNvPr id="348" name="Google Shape;348;p19"/>
          <p:cNvCxnSpPr/>
          <p:nvPr/>
        </p:nvCxnSpPr>
        <p:spPr>
          <a:xfrm>
            <a:off x="7345362" y="1520825"/>
            <a:ext cx="0" cy="107950"/>
          </a:xfrm>
          <a:prstGeom prst="straightConnector1">
            <a:avLst/>
          </a:prstGeom>
          <a:noFill/>
          <a:ln w="9525" cap="flat" cmpd="sng">
            <a:solidFill>
              <a:schemeClr val="dk1"/>
            </a:solidFill>
            <a:prstDash val="solid"/>
            <a:miter lim="800000"/>
            <a:headEnd type="none" w="med" len="med"/>
            <a:tailEnd type="none" w="med" len="med"/>
          </a:ln>
        </p:spPr>
      </p:cxnSp>
      <p:cxnSp>
        <p:nvCxnSpPr>
          <p:cNvPr id="349" name="Google Shape;349;p19"/>
          <p:cNvCxnSpPr/>
          <p:nvPr/>
        </p:nvCxnSpPr>
        <p:spPr>
          <a:xfrm>
            <a:off x="4745037" y="1414462"/>
            <a:ext cx="0" cy="106362"/>
          </a:xfrm>
          <a:prstGeom prst="straightConnector1">
            <a:avLst/>
          </a:prstGeom>
          <a:noFill/>
          <a:ln w="9525" cap="flat" cmpd="sng">
            <a:solidFill>
              <a:schemeClr val="dk1"/>
            </a:solidFill>
            <a:prstDash val="solid"/>
            <a:miter lim="800000"/>
            <a:headEnd type="none" w="med" len="med"/>
            <a:tailEnd type="none" w="med" len="med"/>
          </a:ln>
        </p:spPr>
      </p:cxnSp>
    </p:spTree>
  </p:cSld>
  <p:clrMapOvr>
    <a:masterClrMapping/>
  </p:clrMapOvr>
  <p:transition spd="slow">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0"/>
          <p:cNvSpPr>
            <a:spLocks noGrp="1"/>
          </p:cNvSpPr>
          <p:nvPr>
            <p:ph type="title"/>
          </p:nvPr>
        </p:nvSpPr>
        <p:spPr>
          <a:xfrm>
            <a:off x="495300" y="274637"/>
            <a:ext cx="8915400" cy="1143000"/>
          </a:xfrm>
          <a:prstGeom prst="roundRect">
            <a:avLst>
              <a:gd name="adj" fmla="val 3600"/>
            </a:avLst>
          </a:prstGeom>
          <a:solidFill>
            <a:srgbClr val="FFFF99">
              <a:alpha val="33725"/>
            </a:srgb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200"/>
              <a:buFont typeface="Arial" panose="020B0604020202020204"/>
              <a:buNone/>
            </a:pPr>
            <a:r>
              <a:rPr lang="en-US" sz="3200" b="0" i="0" u="none">
                <a:solidFill>
                  <a:schemeClr val="dk2"/>
                </a:solidFill>
                <a:latin typeface="Arial" panose="020B0604020202020204"/>
                <a:ea typeface="Arial" panose="020B0604020202020204"/>
                <a:cs typeface="Arial" panose="020B0604020202020204"/>
                <a:sym typeface="Arial" panose="020B0604020202020204"/>
              </a:rPr>
              <a:t>Iuran Pensiun Vs Premi Asuransi</a:t>
            </a:r>
            <a:endParaRPr lang="en-US" sz="3200" b="0" i="0" u="none">
              <a:solidFill>
                <a:schemeClr val="dk2"/>
              </a:solidFill>
              <a:latin typeface="Arial" panose="020B0604020202020204"/>
              <a:ea typeface="Arial" panose="020B0604020202020204"/>
              <a:cs typeface="Arial" panose="020B0604020202020204"/>
              <a:sym typeface="Arial" panose="020B0604020202020204"/>
            </a:endParaRPr>
          </a:p>
        </p:txBody>
      </p:sp>
      <p:graphicFrame>
        <p:nvGraphicFramePr>
          <p:cNvPr id="356" name="Google Shape;356;p20"/>
          <p:cNvGraphicFramePr/>
          <p:nvPr/>
        </p:nvGraphicFramePr>
        <p:xfrm>
          <a:off x="481012" y="2295525"/>
          <a:ext cx="8915400" cy="3113180"/>
        </p:xfrm>
        <a:graphic>
          <a:graphicData uri="http://schemas.openxmlformats.org/drawingml/2006/table">
            <a:tbl>
              <a:tblPr>
                <a:noFill/>
                <a:tableStyleId>{1CE501C1-68F4-4E49-81C5-14E5EF570568}</a:tableStyleId>
              </a:tblPr>
              <a:tblGrid>
                <a:gridCol w="2971800"/>
                <a:gridCol w="2971800"/>
                <a:gridCol w="2971800"/>
              </a:tblGrid>
              <a:tr h="496875">
                <a:tc>
                  <a:txBody>
                    <a:bodyPr/>
                    <a:lstStyle/>
                    <a:p>
                      <a:pPr marL="0" marR="0" lvl="0" indent="0" algn="l"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a:txBody>
                  <a:tcPr marL="132075" marR="132075" marT="31650" marB="3165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Iuran Pensiun</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a:txBody>
                  <a:tcPr marL="132075" marR="132075" marT="31650" marB="316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4F3F4"/>
                    </a:solidFill>
                  </a:tcPr>
                </a:tc>
                <a:tc>
                  <a:txBody>
                    <a:bodyPr/>
                    <a:lstStyle/>
                    <a:p>
                      <a:pPr marL="0" marR="0" lvl="0" indent="0" algn="l"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Premi asuransi</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a:txBody>
                  <a:tcPr marL="132075" marR="132075" marT="31650" marB="3165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4F3F4"/>
                    </a:solidFill>
                  </a:tcPr>
                </a:tc>
              </a:tr>
              <a:tr h="660400">
                <a:tc>
                  <a:txBody>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Dibayar Sendiri</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a:txBody>
                  <a:tcPr marL="132075" marR="132075" marT="31650" marB="3165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4F3F4"/>
                    </a:solidFill>
                  </a:tcPr>
                </a:tc>
                <a:tc>
                  <a:txBody>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Pengurang</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a:txBody>
                  <a:tcPr marL="132075" marR="132075" marT="31650" marB="316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folHlink"/>
                    </a:solidFill>
                  </a:tcPr>
                </a:tc>
                <a:tc>
                  <a:txBody>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Bukan Pengurang</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a:txBody>
                  <a:tcPr marL="132075" marR="132075" marT="31650" marB="3165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DE9A1"/>
                    </a:solidFill>
                  </a:tcPr>
                </a:tc>
              </a:tr>
              <a:tr h="795325">
                <a:tc>
                  <a:txBody>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Dibayar Pemberi Kerja</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a:txBody>
                  <a:tcPr marL="132075" marR="132075" marT="31650" marB="3165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4F3F4"/>
                    </a:solidFill>
                  </a:tcPr>
                </a:tc>
                <a:tc>
                  <a:txBody>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Bukan Objek PPh</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a:txBody>
                  <a:tcPr marL="132075" marR="132075" marT="31650" marB="316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folHlink"/>
                    </a:solidFill>
                  </a:tcPr>
                </a:tc>
                <a:tc>
                  <a:txBody>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Objek PPh</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a:txBody>
                  <a:tcPr marL="132075" marR="132075" marT="31650" marB="3165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DE9A1"/>
                    </a:solidFill>
                  </a:tcPr>
                </a:tc>
              </a:tr>
              <a:tr h="1160450">
                <a:tc>
                  <a:txBody>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Pembayaran/ Penggantian Bagi Penerima</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a:txBody>
                  <a:tcPr marL="132075" marR="132075" marT="31650" marB="3165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4F3F4"/>
                    </a:solidFill>
                  </a:tcPr>
                </a:tc>
                <a:tc>
                  <a:txBody>
                    <a:bodyPr/>
                    <a:lstStyle/>
                    <a:p>
                      <a:pPr marL="0" marR="0" lvl="0" indent="0" algn="ctr" rtl="0">
                        <a:lnSpc>
                          <a:spcPct val="100000"/>
                        </a:lnSpc>
                        <a:spcBef>
                          <a:spcPts val="0"/>
                        </a:spcBef>
                        <a:spcAft>
                          <a:spcPts val="0"/>
                        </a:spcAft>
                        <a:buClr>
                          <a:schemeClr val="dk1"/>
                        </a:buClr>
                        <a:buSzPts val="2400"/>
                        <a:buFont typeface="Arial" panose="020B0604020202020204"/>
                        <a:buNone/>
                      </a:pPr>
                      <a:endParaRPr sz="2400" b="0" i="0" u="none">
                        <a:solidFill>
                          <a:schemeClr val="dk1"/>
                        </a:solidFill>
                        <a:latin typeface="Tahoma" panose="020B0604030504040204"/>
                        <a:ea typeface="Tahoma" panose="020B0604030504040204"/>
                        <a:cs typeface="Tahoma" panose="020B0604030504040204"/>
                        <a:sym typeface="Tahoma" panose="020B0604030504040204"/>
                      </a:endParaRPr>
                    </a:p>
                    <a:p>
                      <a:pPr marL="0" marR="0" lvl="0" indent="0" algn="ctr" rtl="0">
                        <a:lnSpc>
                          <a:spcPct val="100000"/>
                        </a:lnSpc>
                        <a:spcBef>
                          <a:spcPts val="48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Objek PPh</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a:txBody>
                  <a:tcPr marL="132075" marR="132075" marT="31650" marB="3165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folHlink"/>
                    </a:solidFill>
                  </a:tcPr>
                </a:tc>
                <a:tc>
                  <a:txBody>
                    <a:bodyPr/>
                    <a:lstStyle/>
                    <a:p>
                      <a:pPr marL="0" marR="0" lvl="0" indent="0" algn="ctr" rtl="0">
                        <a:lnSpc>
                          <a:spcPct val="100000"/>
                        </a:lnSpc>
                        <a:spcBef>
                          <a:spcPts val="0"/>
                        </a:spcBef>
                        <a:spcAft>
                          <a:spcPts val="0"/>
                        </a:spcAft>
                        <a:buClr>
                          <a:schemeClr val="dk1"/>
                        </a:buClr>
                        <a:buSzPts val="2400"/>
                        <a:buFont typeface="Arial" panose="020B0604020202020204"/>
                        <a:buNone/>
                      </a:pPr>
                      <a:endParaRPr sz="2400" b="0" i="0" u="none">
                        <a:solidFill>
                          <a:schemeClr val="dk1"/>
                        </a:solidFill>
                        <a:latin typeface="Tahoma" panose="020B0604030504040204"/>
                        <a:ea typeface="Tahoma" panose="020B0604030504040204"/>
                        <a:cs typeface="Tahoma" panose="020B0604030504040204"/>
                        <a:sym typeface="Tahoma" panose="020B0604030504040204"/>
                      </a:endParaRPr>
                    </a:p>
                    <a:p>
                      <a:pPr marL="0" marR="0" lvl="0" indent="0" algn="ctr" rtl="0">
                        <a:lnSpc>
                          <a:spcPct val="100000"/>
                        </a:lnSpc>
                        <a:spcBef>
                          <a:spcPts val="48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Bukan Objek PPh</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a:txBody>
                  <a:tcPr marL="132075" marR="132075" marT="31650" marB="3165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DE9A1"/>
                    </a:solidFill>
                  </a:tcPr>
                </a:tc>
              </a:tr>
            </a:tbl>
          </a:graphicData>
        </a:graphic>
      </p:graphicFrame>
      <p:sp>
        <p:nvSpPr>
          <p:cNvPr id="357" name="Google Shape;357;p20"/>
          <p:cNvSpPr txBox="1"/>
          <p:nvPr/>
        </p:nvSpPr>
        <p:spPr>
          <a:xfrm>
            <a:off x="674687" y="1700212"/>
            <a:ext cx="8742362" cy="45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Ditinjau dari sisi karyawan sebagai penerima penghasilan:</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p:txBody>
      </p:sp>
    </p:spTree>
  </p:cSld>
  <p:clrMapOvr>
    <a:masterClrMapping/>
  </p:clrMapOvr>
  <p:transition spd="slow">
    <p:blind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56032" y="5885277"/>
            <a:ext cx="1676280" cy="218008"/>
          </a:xfrm>
          <a:prstGeom prst="rect">
            <a:avLst/>
          </a:prstGeom>
        </p:spPr>
        <p:txBody>
          <a:bodyPr vert="horz" wrap="square" lIns="0" tIns="0" rIns="0" bIns="0" rtlCol="0">
            <a:spAutoFit/>
          </a:bodyPr>
          <a:lstStyle/>
          <a:p>
            <a:pPr>
              <a:lnSpc>
                <a:spcPts val="1660"/>
              </a:lnSpc>
            </a:pPr>
            <a:r>
              <a:rPr sz="1465" b="1" spc="-134" dirty="0">
                <a:solidFill>
                  <a:srgbClr val="0D0D0D"/>
                </a:solidFill>
              </a:rPr>
              <a:t>Universitas</a:t>
            </a:r>
            <a:r>
              <a:rPr sz="1465" b="1" spc="-57" dirty="0">
                <a:solidFill>
                  <a:srgbClr val="0D0D0D"/>
                </a:solidFill>
              </a:rPr>
              <a:t> </a:t>
            </a:r>
            <a:r>
              <a:rPr sz="1465" b="1" spc="-158" dirty="0">
                <a:solidFill>
                  <a:srgbClr val="0D0D0D"/>
                </a:solidFill>
              </a:rPr>
              <a:t>Budi</a:t>
            </a:r>
            <a:r>
              <a:rPr sz="1465" b="1" spc="-61" dirty="0">
                <a:solidFill>
                  <a:srgbClr val="0D0D0D"/>
                </a:solidFill>
              </a:rPr>
              <a:t> </a:t>
            </a:r>
            <a:r>
              <a:rPr sz="1465" b="1" spc="-146" dirty="0">
                <a:solidFill>
                  <a:srgbClr val="0D0D0D"/>
                </a:solidFill>
              </a:rPr>
              <a:t>Luhur</a:t>
            </a:r>
            <a:endParaRPr sz="1465"/>
          </a:p>
        </p:txBody>
      </p:sp>
      <p:grpSp>
        <p:nvGrpSpPr>
          <p:cNvPr id="3" name="object 3"/>
          <p:cNvGrpSpPr/>
          <p:nvPr/>
        </p:nvGrpSpPr>
        <p:grpSpPr>
          <a:xfrm>
            <a:off x="261146" y="679147"/>
            <a:ext cx="9435981" cy="990600"/>
            <a:chOff x="321410" y="44565"/>
            <a:chExt cx="11613515" cy="1219200"/>
          </a:xfrm>
        </p:grpSpPr>
        <p:sp>
          <p:nvSpPr>
            <p:cNvPr id="4" name="object 4"/>
            <p:cNvSpPr/>
            <p:nvPr/>
          </p:nvSpPr>
          <p:spPr>
            <a:xfrm>
              <a:off x="321398" y="44576"/>
              <a:ext cx="11613515" cy="1219200"/>
            </a:xfrm>
            <a:custGeom>
              <a:avLst/>
              <a:gdLst/>
              <a:ahLst/>
              <a:cxnLst/>
              <a:rect l="l" t="t" r="r" b="b"/>
              <a:pathLst>
                <a:path w="11613515" h="1219200">
                  <a:moveTo>
                    <a:pt x="11612944" y="1119289"/>
                  </a:moveTo>
                  <a:lnTo>
                    <a:pt x="102146" y="1119289"/>
                  </a:lnTo>
                  <a:lnTo>
                    <a:pt x="102146" y="502272"/>
                  </a:lnTo>
                  <a:lnTo>
                    <a:pt x="507542" y="136639"/>
                  </a:lnTo>
                  <a:lnTo>
                    <a:pt x="913003" y="502323"/>
                  </a:lnTo>
                  <a:lnTo>
                    <a:pt x="913003" y="609777"/>
                  </a:lnTo>
                  <a:lnTo>
                    <a:pt x="1015085" y="609777"/>
                  </a:lnTo>
                  <a:lnTo>
                    <a:pt x="1015085" y="456920"/>
                  </a:lnTo>
                  <a:lnTo>
                    <a:pt x="1015085" y="448284"/>
                  </a:lnTo>
                  <a:lnTo>
                    <a:pt x="1005509" y="448284"/>
                  </a:lnTo>
                  <a:lnTo>
                    <a:pt x="508469" y="0"/>
                  </a:lnTo>
                  <a:lnTo>
                    <a:pt x="507542" y="1028"/>
                  </a:lnTo>
                  <a:lnTo>
                    <a:pt x="506628" y="0"/>
                  </a:lnTo>
                  <a:lnTo>
                    <a:pt x="9563" y="448284"/>
                  </a:lnTo>
                  <a:lnTo>
                    <a:pt x="63" y="448284"/>
                  </a:lnTo>
                  <a:lnTo>
                    <a:pt x="63" y="456869"/>
                  </a:lnTo>
                  <a:lnTo>
                    <a:pt x="63" y="456996"/>
                  </a:lnTo>
                  <a:lnTo>
                    <a:pt x="63" y="1119289"/>
                  </a:lnTo>
                  <a:lnTo>
                    <a:pt x="63" y="1179804"/>
                  </a:lnTo>
                  <a:lnTo>
                    <a:pt x="63" y="1219200"/>
                  </a:lnTo>
                  <a:lnTo>
                    <a:pt x="11612944" y="1219200"/>
                  </a:lnTo>
                  <a:lnTo>
                    <a:pt x="11612944" y="1119289"/>
                  </a:lnTo>
                  <a:close/>
                </a:path>
              </a:pathLst>
            </a:custGeom>
            <a:solidFill>
              <a:srgbClr val="F5B317"/>
            </a:solidFill>
          </p:spPr>
          <p:txBody>
            <a:bodyPr wrap="square" lIns="0" tIns="0" rIns="0" bIns="0" rtlCol="0"/>
            <a:lstStyle/>
            <a:p>
              <a:endParaRPr sz="1140"/>
            </a:p>
          </p:txBody>
        </p:sp>
        <p:pic>
          <p:nvPicPr>
            <p:cNvPr id="5" name="object 5"/>
            <p:cNvPicPr/>
            <p:nvPr/>
          </p:nvPicPr>
          <p:blipFill>
            <a:blip r:embed="rId1" cstate="print"/>
            <a:stretch>
              <a:fillRect/>
            </a:stretch>
          </p:blipFill>
          <p:spPr>
            <a:xfrm>
              <a:off x="10706961" y="44565"/>
              <a:ext cx="1208575" cy="1113100"/>
            </a:xfrm>
            <a:prstGeom prst="rect">
              <a:avLst/>
            </a:prstGeom>
          </p:spPr>
        </p:pic>
      </p:grpSp>
      <p:pic>
        <p:nvPicPr>
          <p:cNvPr id="6" name="object 6"/>
          <p:cNvPicPr/>
          <p:nvPr/>
        </p:nvPicPr>
        <p:blipFill>
          <a:blip r:embed="rId2" cstate="print"/>
          <a:stretch>
            <a:fillRect/>
          </a:stretch>
        </p:blipFill>
        <p:spPr>
          <a:xfrm>
            <a:off x="6181728" y="5680926"/>
            <a:ext cx="3724271" cy="534136"/>
          </a:xfrm>
          <a:prstGeom prst="rect">
            <a:avLst/>
          </a:prstGeom>
        </p:spPr>
      </p:pic>
      <p:sp>
        <p:nvSpPr>
          <p:cNvPr id="7" name="object 7"/>
          <p:cNvSpPr txBox="1">
            <a:spLocks noGrp="1"/>
          </p:cNvSpPr>
          <p:nvPr>
            <p:ph type="title"/>
          </p:nvPr>
        </p:nvSpPr>
        <p:spPr>
          <a:xfrm>
            <a:off x="2893674" y="959843"/>
            <a:ext cx="4301371" cy="626830"/>
          </a:xfrm>
          <a:prstGeom prst="rect">
            <a:avLst/>
          </a:prstGeom>
        </p:spPr>
        <p:txBody>
          <a:bodyPr spcFirstLastPara="1" vert="horz" wrap="square" lIns="0" tIns="7739" rIns="0" bIns="0" rtlCol="0" anchor="ctr" anchorCtr="0">
            <a:spAutoFit/>
          </a:bodyPr>
          <a:lstStyle/>
          <a:p>
            <a:pPr marL="291465" marR="4445" indent="-281940">
              <a:lnSpc>
                <a:spcPct val="101000"/>
              </a:lnSpc>
              <a:spcBef>
                <a:spcPts val="60"/>
              </a:spcBef>
            </a:pPr>
            <a:r>
              <a:rPr dirty="0"/>
              <a:t>PENGHASILAN</a:t>
            </a:r>
            <a:r>
              <a:rPr spc="-93" dirty="0"/>
              <a:t> </a:t>
            </a:r>
            <a:r>
              <a:rPr dirty="0"/>
              <a:t>TIDAK</a:t>
            </a:r>
            <a:r>
              <a:rPr spc="-77" dirty="0"/>
              <a:t> </a:t>
            </a:r>
            <a:r>
              <a:rPr spc="-8" dirty="0"/>
              <a:t>KENA</a:t>
            </a:r>
            <a:r>
              <a:rPr spc="-126" dirty="0"/>
              <a:t> </a:t>
            </a:r>
            <a:r>
              <a:rPr spc="-8" dirty="0"/>
              <a:t>PAJAK </a:t>
            </a:r>
            <a:r>
              <a:rPr dirty="0"/>
              <a:t>(</a:t>
            </a:r>
            <a:r>
              <a:rPr b="0" dirty="0">
                <a:latin typeface="Arial MT"/>
                <a:cs typeface="Arial MT"/>
              </a:rPr>
              <a:t>Sesuai</a:t>
            </a:r>
            <a:r>
              <a:rPr b="0" spc="-37" dirty="0">
                <a:latin typeface="Arial MT"/>
                <a:cs typeface="Arial MT"/>
              </a:rPr>
              <a:t> </a:t>
            </a:r>
            <a:r>
              <a:rPr b="0" dirty="0">
                <a:latin typeface="Arial MT"/>
                <a:cs typeface="Arial MT"/>
              </a:rPr>
              <a:t>PMK</a:t>
            </a:r>
            <a:r>
              <a:rPr b="0" spc="-41" dirty="0">
                <a:latin typeface="Arial MT"/>
                <a:cs typeface="Arial MT"/>
              </a:rPr>
              <a:t> </a:t>
            </a:r>
            <a:r>
              <a:rPr b="0" spc="-8" dirty="0">
                <a:latin typeface="Arial MT"/>
                <a:cs typeface="Arial MT"/>
              </a:rPr>
              <a:t>101/PMK,010/2016</a:t>
            </a:r>
            <a:r>
              <a:rPr spc="-8" dirty="0"/>
              <a:t>)</a:t>
            </a:r>
            <a:endParaRPr spc="-8" dirty="0"/>
          </a:p>
        </p:txBody>
      </p:sp>
      <p:pic>
        <p:nvPicPr>
          <p:cNvPr id="8" name="object 8"/>
          <p:cNvPicPr/>
          <p:nvPr/>
        </p:nvPicPr>
        <p:blipFill>
          <a:blip r:embed="rId3" cstate="print"/>
          <a:stretch>
            <a:fillRect/>
          </a:stretch>
        </p:blipFill>
        <p:spPr>
          <a:xfrm>
            <a:off x="8532316" y="651202"/>
            <a:ext cx="1184128" cy="897205"/>
          </a:xfrm>
          <a:prstGeom prst="rect">
            <a:avLst/>
          </a:prstGeom>
        </p:spPr>
      </p:pic>
      <p:pic>
        <p:nvPicPr>
          <p:cNvPr id="9" name="object 9"/>
          <p:cNvPicPr/>
          <p:nvPr/>
        </p:nvPicPr>
        <p:blipFill>
          <a:blip r:embed="rId4" cstate="print"/>
          <a:stretch>
            <a:fillRect/>
          </a:stretch>
        </p:blipFill>
        <p:spPr>
          <a:xfrm>
            <a:off x="191926" y="1666984"/>
            <a:ext cx="5188055" cy="2562609"/>
          </a:xfrm>
          <a:prstGeom prst="rect">
            <a:avLst/>
          </a:prstGeom>
        </p:spPr>
      </p:pic>
      <p:grpSp>
        <p:nvGrpSpPr>
          <p:cNvPr id="10" name="object 10"/>
          <p:cNvGrpSpPr/>
          <p:nvPr/>
        </p:nvGrpSpPr>
        <p:grpSpPr>
          <a:xfrm>
            <a:off x="6181729" y="1666984"/>
            <a:ext cx="2882543" cy="1850668"/>
            <a:chOff x="7608281" y="1260364"/>
            <a:chExt cx="3547745" cy="2277745"/>
          </a:xfrm>
        </p:grpSpPr>
        <p:pic>
          <p:nvPicPr>
            <p:cNvPr id="11" name="object 11"/>
            <p:cNvPicPr/>
            <p:nvPr/>
          </p:nvPicPr>
          <p:blipFill>
            <a:blip r:embed="rId5" cstate="print"/>
            <a:stretch>
              <a:fillRect/>
            </a:stretch>
          </p:blipFill>
          <p:spPr>
            <a:xfrm>
              <a:off x="8487626" y="1260364"/>
              <a:ext cx="2668052" cy="461664"/>
            </a:xfrm>
            <a:prstGeom prst="rect">
              <a:avLst/>
            </a:prstGeom>
          </p:spPr>
        </p:pic>
        <p:pic>
          <p:nvPicPr>
            <p:cNvPr id="12" name="object 12"/>
            <p:cNvPicPr/>
            <p:nvPr/>
          </p:nvPicPr>
          <p:blipFill>
            <a:blip r:embed="rId6" cstate="print"/>
            <a:stretch>
              <a:fillRect/>
            </a:stretch>
          </p:blipFill>
          <p:spPr>
            <a:xfrm>
              <a:off x="9555841" y="2107522"/>
              <a:ext cx="719250" cy="966752"/>
            </a:xfrm>
            <a:prstGeom prst="rect">
              <a:avLst/>
            </a:prstGeom>
          </p:spPr>
        </p:pic>
        <p:pic>
          <p:nvPicPr>
            <p:cNvPr id="13" name="object 13"/>
            <p:cNvPicPr/>
            <p:nvPr/>
          </p:nvPicPr>
          <p:blipFill>
            <a:blip r:embed="rId7" cstate="print"/>
            <a:stretch>
              <a:fillRect/>
            </a:stretch>
          </p:blipFill>
          <p:spPr>
            <a:xfrm>
              <a:off x="7608281" y="1480013"/>
              <a:ext cx="3222269" cy="2057685"/>
            </a:xfrm>
            <a:prstGeom prst="rect">
              <a:avLst/>
            </a:prstGeom>
          </p:spPr>
        </p:pic>
      </p:grpSp>
      <p:pic>
        <p:nvPicPr>
          <p:cNvPr id="14" name="object 14"/>
          <p:cNvPicPr/>
          <p:nvPr/>
        </p:nvPicPr>
        <p:blipFill>
          <a:blip r:embed="rId8" cstate="print"/>
          <a:stretch>
            <a:fillRect/>
          </a:stretch>
        </p:blipFill>
        <p:spPr>
          <a:xfrm>
            <a:off x="6265525" y="3750716"/>
            <a:ext cx="2499088" cy="1517068"/>
          </a:xfrm>
          <a:prstGeom prst="rect">
            <a:avLst/>
          </a:prstGeom>
        </p:spPr>
      </p:pic>
      <p:pic>
        <p:nvPicPr>
          <p:cNvPr id="15" name="object 15"/>
          <p:cNvPicPr/>
          <p:nvPr/>
        </p:nvPicPr>
        <p:blipFill>
          <a:blip r:embed="rId9" cstate="print"/>
          <a:stretch>
            <a:fillRect/>
          </a:stretch>
        </p:blipFill>
        <p:spPr>
          <a:xfrm>
            <a:off x="341747" y="4268294"/>
            <a:ext cx="2585312" cy="172605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2"/>
          <p:cNvSpPr txBox="1"/>
          <p:nvPr/>
        </p:nvSpPr>
        <p:spPr>
          <a:xfrm>
            <a:off x="2209800" y="290512"/>
            <a:ext cx="5816600" cy="504825"/>
          </a:xfrm>
          <a:prstGeom prst="rect">
            <a:avLst/>
          </a:prstGeom>
          <a:solidFill>
            <a:srgbClr val="CCFFCC"/>
          </a:solidFill>
          <a:ln w="12700" cap="flat" cmpd="sng">
            <a:solidFill>
              <a:schemeClr val="dk1"/>
            </a:solidFill>
            <a:prstDash val="solid"/>
            <a:miter lim="800000"/>
            <a:headEnd type="none" w="sm" len="sm"/>
            <a:tailEnd type="none" w="sm" len="sm"/>
          </a:ln>
        </p:spPr>
        <p:txBody>
          <a:bodyPr spcFirstLastPara="1" wrap="square" lIns="90475" tIns="44425" rIns="90475" bIns="44425" anchor="ctr" anchorCtr="0">
            <a:noAutofit/>
          </a:bodyPr>
          <a:lstStyle/>
          <a:p>
            <a:pPr marL="0" marR="0" lvl="0" indent="0" algn="ctr" rtl="0">
              <a:lnSpc>
                <a:spcPct val="100000"/>
              </a:lnSpc>
              <a:spcBef>
                <a:spcPts val="0"/>
              </a:spcBef>
              <a:spcAft>
                <a:spcPts val="0"/>
              </a:spcAft>
              <a:buClr>
                <a:schemeClr val="dk1"/>
              </a:buClr>
              <a:buSzPts val="2400"/>
              <a:buFont typeface="Arial" panose="020B0604020202020204"/>
              <a:buNone/>
            </a:pPr>
            <a:r>
              <a:rPr lang="en-US" sz="2400" b="1" i="0" u="none">
                <a:solidFill>
                  <a:schemeClr val="dk1"/>
                </a:solidFill>
                <a:latin typeface="Arial" panose="020B0604020202020204"/>
                <a:ea typeface="Arial" panose="020B0604020202020204"/>
                <a:cs typeface="Arial" panose="020B0604020202020204"/>
                <a:sym typeface="Arial" panose="020B0604020202020204"/>
              </a:rPr>
              <a:t>PTKP UTK KARYAWATI</a:t>
            </a:r>
            <a:endParaRPr lang="en-US" sz="2400" b="1"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382" name="Google Shape;382;p22"/>
          <p:cNvSpPr/>
          <p:nvPr/>
        </p:nvSpPr>
        <p:spPr>
          <a:xfrm>
            <a:off x="449262" y="3205162"/>
            <a:ext cx="2657475" cy="1192212"/>
          </a:xfrm>
          <a:prstGeom prst="roundRect">
            <a:avLst>
              <a:gd name="adj" fmla="val 2695"/>
            </a:avLst>
          </a:prstGeom>
          <a:solidFill>
            <a:srgbClr val="CCFFFF"/>
          </a:solidFill>
          <a:ln w="12700" cap="flat" cmpd="sng">
            <a:solidFill>
              <a:schemeClr val="dk1"/>
            </a:solidFill>
            <a:prstDash val="solid"/>
            <a:miter lim="800000"/>
            <a:headEnd type="none" w="sm" len="sm"/>
            <a:tailEnd type="none" w="sm" len="sm"/>
          </a:ln>
        </p:spPr>
        <p:txBody>
          <a:bodyPr spcFirstLastPara="1" wrap="square" lIns="90475" tIns="44425" rIns="90475" bIns="44425" anchor="ctr" anchorCtr="0">
            <a:noAutofit/>
          </a:bodyPr>
          <a:lstStyle/>
          <a:p>
            <a:pPr marL="0" marR="0" lvl="0" indent="0" algn="ctr" rtl="0">
              <a:lnSpc>
                <a:spcPct val="100000"/>
              </a:lnSpc>
              <a:spcBef>
                <a:spcPts val="0"/>
              </a:spcBef>
              <a:spcAft>
                <a:spcPts val="0"/>
              </a:spcAft>
              <a:buClr>
                <a:schemeClr val="dk1"/>
              </a:buClr>
              <a:buSzPts val="1500"/>
              <a:buFont typeface="Arial" panose="020B0604020202020204"/>
              <a:buNone/>
            </a:pPr>
            <a:r>
              <a:rPr lang="en-US" sz="1500" b="1" i="0" u="none">
                <a:solidFill>
                  <a:schemeClr val="dk1"/>
                </a:solidFill>
                <a:latin typeface="Arial" panose="020B0604020202020204"/>
                <a:ea typeface="Arial" panose="020B0604020202020204"/>
                <a:cs typeface="Arial" panose="020B0604020202020204"/>
                <a:sym typeface="Arial" panose="020B0604020202020204"/>
              </a:rPr>
              <a:t>HANYA UTK DIRI</a:t>
            </a:r>
            <a:endParaRPr lang="en-US" sz="1500" b="1"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chemeClr val="dk1"/>
              </a:buClr>
              <a:buSzPts val="1500"/>
              <a:buFont typeface="Arial" panose="020B0604020202020204"/>
              <a:buNone/>
            </a:pPr>
            <a:r>
              <a:rPr lang="en-US" sz="1500" b="1" i="0" u="none">
                <a:solidFill>
                  <a:schemeClr val="dk1"/>
                </a:solidFill>
                <a:latin typeface="Arial" panose="020B0604020202020204"/>
                <a:ea typeface="Arial" panose="020B0604020202020204"/>
                <a:cs typeface="Arial" panose="020B0604020202020204"/>
                <a:sym typeface="Arial" panose="020B0604020202020204"/>
              </a:rPr>
              <a:t>SENDIRI</a:t>
            </a:r>
            <a:endParaRPr lang="en-US" sz="1500" b="1"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383" name="Google Shape;383;p22"/>
          <p:cNvSpPr/>
          <p:nvPr/>
        </p:nvSpPr>
        <p:spPr>
          <a:xfrm>
            <a:off x="449262" y="1376362"/>
            <a:ext cx="2733675" cy="1190625"/>
          </a:xfrm>
          <a:prstGeom prst="roundRect">
            <a:avLst>
              <a:gd name="adj" fmla="val 2695"/>
            </a:avLst>
          </a:prstGeom>
          <a:solidFill>
            <a:srgbClr val="FEDBD2"/>
          </a:solidFill>
          <a:ln w="12700" cap="flat" cmpd="sng">
            <a:solidFill>
              <a:schemeClr val="dk1"/>
            </a:solidFill>
            <a:prstDash val="solid"/>
            <a:miter lim="800000"/>
            <a:headEnd type="none" w="sm" len="sm"/>
            <a:tailEnd type="none" w="sm" len="sm"/>
          </a:ln>
        </p:spPr>
        <p:txBody>
          <a:bodyPr spcFirstLastPara="1" wrap="square" lIns="90475" tIns="44425" rIns="90475" bIns="44425" anchor="ctr" anchorCtr="0">
            <a:noAutofit/>
          </a:bodyPr>
          <a:lstStyle/>
          <a:p>
            <a:pPr marL="0" marR="0" lvl="0" indent="0" algn="ctr" rtl="0">
              <a:lnSpc>
                <a:spcPct val="100000"/>
              </a:lnSpc>
              <a:spcBef>
                <a:spcPts val="0"/>
              </a:spcBef>
              <a:spcAft>
                <a:spcPts val="0"/>
              </a:spcAft>
              <a:buClr>
                <a:schemeClr val="dk1"/>
              </a:buClr>
              <a:buSzPts val="1600"/>
              <a:buFont typeface="Arial" panose="020B0604020202020204"/>
              <a:buNone/>
            </a:pPr>
            <a:r>
              <a:rPr lang="en-US" sz="1600" b="1" i="0" u="none">
                <a:solidFill>
                  <a:schemeClr val="dk1"/>
                </a:solidFill>
                <a:latin typeface="Arial" panose="020B0604020202020204"/>
                <a:ea typeface="Arial" panose="020B0604020202020204"/>
                <a:cs typeface="Arial" panose="020B0604020202020204"/>
                <a:sym typeface="Arial" panose="020B0604020202020204"/>
              </a:rPr>
              <a:t>STATUS KAWIN</a:t>
            </a:r>
            <a:endParaRPr lang="en-US" sz="1600" b="1"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384" name="Google Shape;384;p22"/>
          <p:cNvSpPr/>
          <p:nvPr/>
        </p:nvSpPr>
        <p:spPr>
          <a:xfrm>
            <a:off x="6667500" y="1376362"/>
            <a:ext cx="2733675" cy="1190625"/>
          </a:xfrm>
          <a:prstGeom prst="roundRect">
            <a:avLst>
              <a:gd name="adj" fmla="val 2695"/>
            </a:avLst>
          </a:prstGeom>
          <a:solidFill>
            <a:srgbClr val="FEDBD2"/>
          </a:solidFill>
          <a:ln w="12700" cap="flat" cmpd="sng">
            <a:solidFill>
              <a:schemeClr val="dk1"/>
            </a:solidFill>
            <a:prstDash val="solid"/>
            <a:miter lim="800000"/>
            <a:headEnd type="none" w="sm" len="sm"/>
            <a:tailEnd type="none" w="sm" len="sm"/>
          </a:ln>
        </p:spPr>
        <p:txBody>
          <a:bodyPr spcFirstLastPara="1" wrap="square" lIns="90475" tIns="44425" rIns="90475" bIns="44425" anchor="ctr" anchorCtr="0">
            <a:noAutofit/>
          </a:bodyPr>
          <a:lstStyle/>
          <a:p>
            <a:pPr marL="0" marR="0" lvl="0" indent="0" algn="ctr" rtl="0">
              <a:lnSpc>
                <a:spcPct val="100000"/>
              </a:lnSpc>
              <a:spcBef>
                <a:spcPts val="0"/>
              </a:spcBef>
              <a:spcAft>
                <a:spcPts val="0"/>
              </a:spcAft>
              <a:buClr>
                <a:schemeClr val="dk1"/>
              </a:buClr>
              <a:buSzPts val="1600"/>
              <a:buFont typeface="Arial" panose="020B0604020202020204"/>
              <a:buNone/>
            </a:pPr>
            <a:r>
              <a:rPr lang="en-US" sz="1600" b="1" i="0" u="none">
                <a:solidFill>
                  <a:schemeClr val="dk1"/>
                </a:solidFill>
                <a:latin typeface="Arial" panose="020B0604020202020204"/>
                <a:ea typeface="Arial" panose="020B0604020202020204"/>
                <a:cs typeface="Arial" panose="020B0604020202020204"/>
                <a:sym typeface="Arial" panose="020B0604020202020204"/>
              </a:rPr>
              <a:t>STATUS TDK</a:t>
            </a:r>
            <a:endParaRPr lang="en-US" sz="1600" b="1"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chemeClr val="dk1"/>
              </a:buClr>
              <a:buSzPts val="1600"/>
              <a:buFont typeface="Arial" panose="020B0604020202020204"/>
              <a:buNone/>
            </a:pPr>
            <a:r>
              <a:rPr lang="en-US" sz="1600" b="1" i="0" u="none">
                <a:solidFill>
                  <a:schemeClr val="dk1"/>
                </a:solidFill>
                <a:latin typeface="Arial" panose="020B0604020202020204"/>
                <a:ea typeface="Arial" panose="020B0604020202020204"/>
                <a:cs typeface="Arial" panose="020B0604020202020204"/>
                <a:sym typeface="Arial" panose="020B0604020202020204"/>
              </a:rPr>
              <a:t>KAWIN</a:t>
            </a:r>
            <a:endParaRPr lang="en-US" sz="1600" b="1"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385" name="Google Shape;385;p22"/>
          <p:cNvSpPr/>
          <p:nvPr/>
        </p:nvSpPr>
        <p:spPr>
          <a:xfrm>
            <a:off x="6507162" y="3205162"/>
            <a:ext cx="3203575" cy="1192212"/>
          </a:xfrm>
          <a:prstGeom prst="roundRect">
            <a:avLst>
              <a:gd name="adj" fmla="val 2695"/>
            </a:avLst>
          </a:prstGeom>
          <a:solidFill>
            <a:srgbClr val="CCFFFF"/>
          </a:solidFill>
          <a:ln w="12700" cap="flat" cmpd="sng">
            <a:solidFill>
              <a:schemeClr val="dk1"/>
            </a:solidFill>
            <a:prstDash val="solid"/>
            <a:miter lim="800000"/>
            <a:headEnd type="none" w="sm" len="sm"/>
            <a:tailEnd type="none" w="sm" len="sm"/>
          </a:ln>
        </p:spPr>
        <p:txBody>
          <a:bodyPr spcFirstLastPara="1" wrap="square" lIns="90475" tIns="44425" rIns="90475" bIns="44425" anchor="ctr" anchorCtr="0">
            <a:noAutofit/>
          </a:bodyPr>
          <a:lstStyle/>
          <a:p>
            <a:pPr marL="114300" marR="0" lvl="0" indent="-114300" algn="l" rtl="0">
              <a:lnSpc>
                <a:spcPct val="100000"/>
              </a:lnSpc>
              <a:spcBef>
                <a:spcPts val="0"/>
              </a:spcBef>
              <a:spcAft>
                <a:spcPts val="0"/>
              </a:spcAft>
              <a:buClr>
                <a:schemeClr val="dk1"/>
              </a:buClr>
              <a:buSzPts val="1500"/>
              <a:buFont typeface="Arial" panose="020B0604020202020204"/>
              <a:buNone/>
            </a:pPr>
            <a:r>
              <a:rPr lang="en-US" sz="1500" b="1" i="0" u="none">
                <a:solidFill>
                  <a:schemeClr val="dk1"/>
                </a:solidFill>
                <a:latin typeface="Arial" panose="020B0604020202020204"/>
                <a:ea typeface="Arial" panose="020B0604020202020204"/>
                <a:cs typeface="Arial" panose="020B0604020202020204"/>
                <a:sym typeface="Arial" panose="020B0604020202020204"/>
              </a:rPr>
              <a:t>- UTK DIRI SENDIRI</a:t>
            </a:r>
            <a:endParaRPr lang="en-US" sz="1500" b="1" i="0" u="none">
              <a:solidFill>
                <a:schemeClr val="dk1"/>
              </a:solidFill>
              <a:latin typeface="Arial" panose="020B0604020202020204"/>
              <a:ea typeface="Arial" panose="020B0604020202020204"/>
              <a:cs typeface="Arial" panose="020B0604020202020204"/>
              <a:sym typeface="Arial" panose="020B0604020202020204"/>
            </a:endParaRPr>
          </a:p>
          <a:p>
            <a:pPr marL="114300" marR="0" lvl="0" indent="-114300" algn="l" rtl="0">
              <a:lnSpc>
                <a:spcPct val="100000"/>
              </a:lnSpc>
              <a:spcBef>
                <a:spcPts val="0"/>
              </a:spcBef>
              <a:spcAft>
                <a:spcPts val="0"/>
              </a:spcAft>
              <a:buClr>
                <a:schemeClr val="dk1"/>
              </a:buClr>
              <a:buSzPts val="1500"/>
              <a:buFont typeface="Arial" panose="020B0604020202020204"/>
              <a:buNone/>
            </a:pPr>
            <a:r>
              <a:rPr lang="en-US" sz="1500" b="1" i="0" u="none">
                <a:solidFill>
                  <a:schemeClr val="dk1"/>
                </a:solidFill>
                <a:latin typeface="Arial" panose="020B0604020202020204"/>
                <a:ea typeface="Arial" panose="020B0604020202020204"/>
                <a:cs typeface="Arial" panose="020B0604020202020204"/>
                <a:sym typeface="Arial" panose="020B0604020202020204"/>
              </a:rPr>
              <a:t>  SEBAGAI WP</a:t>
            </a:r>
            <a:endParaRPr lang="en-US" sz="1500" b="1" i="0" u="none">
              <a:solidFill>
                <a:schemeClr val="dk1"/>
              </a:solidFill>
              <a:latin typeface="Arial" panose="020B0604020202020204"/>
              <a:ea typeface="Arial" panose="020B0604020202020204"/>
              <a:cs typeface="Arial" panose="020B0604020202020204"/>
              <a:sym typeface="Arial" panose="020B0604020202020204"/>
            </a:endParaRPr>
          </a:p>
          <a:p>
            <a:pPr marL="114300" marR="0" lvl="0" indent="-114300" algn="l" rtl="0">
              <a:lnSpc>
                <a:spcPct val="100000"/>
              </a:lnSpc>
              <a:spcBef>
                <a:spcPts val="0"/>
              </a:spcBef>
              <a:spcAft>
                <a:spcPts val="0"/>
              </a:spcAft>
              <a:buClr>
                <a:schemeClr val="dk1"/>
              </a:buClr>
              <a:buSzPts val="1500"/>
              <a:buFont typeface="Arial" panose="020B0604020202020204"/>
              <a:buNone/>
            </a:pPr>
            <a:r>
              <a:rPr lang="en-US" sz="1500" b="1" i="0" u="none">
                <a:solidFill>
                  <a:schemeClr val="dk1"/>
                </a:solidFill>
                <a:latin typeface="Arial" panose="020B0604020202020204"/>
                <a:ea typeface="Arial" panose="020B0604020202020204"/>
                <a:cs typeface="Arial" panose="020B0604020202020204"/>
                <a:sym typeface="Arial" panose="020B0604020202020204"/>
              </a:rPr>
              <a:t>- TANGGUNGAN    </a:t>
            </a:r>
            <a:endParaRPr lang="en-US" sz="1500" b="1" i="0" u="none">
              <a:solidFill>
                <a:schemeClr val="dk1"/>
              </a:solidFill>
              <a:latin typeface="Arial" panose="020B0604020202020204"/>
              <a:ea typeface="Arial" panose="020B0604020202020204"/>
              <a:cs typeface="Arial" panose="020B0604020202020204"/>
              <a:sym typeface="Arial" panose="020B0604020202020204"/>
            </a:endParaRPr>
          </a:p>
          <a:p>
            <a:pPr marL="114300" marR="0" lvl="0" indent="-114300" algn="l" rtl="0">
              <a:lnSpc>
                <a:spcPct val="100000"/>
              </a:lnSpc>
              <a:spcBef>
                <a:spcPts val="0"/>
              </a:spcBef>
              <a:spcAft>
                <a:spcPts val="0"/>
              </a:spcAft>
              <a:buClr>
                <a:schemeClr val="dk1"/>
              </a:buClr>
              <a:buSzPts val="1500"/>
              <a:buFont typeface="Arial" panose="020B0604020202020204"/>
              <a:buNone/>
            </a:pPr>
            <a:r>
              <a:rPr lang="en-US" sz="1500" b="1" i="0" u="none">
                <a:solidFill>
                  <a:schemeClr val="dk1"/>
                </a:solidFill>
                <a:latin typeface="Arial" panose="020B0604020202020204"/>
                <a:ea typeface="Arial" panose="020B0604020202020204"/>
                <a:cs typeface="Arial" panose="020B0604020202020204"/>
                <a:sym typeface="Arial" panose="020B0604020202020204"/>
              </a:rPr>
              <a:t>  MAKS 3 ORANG</a:t>
            </a:r>
            <a:endParaRPr lang="en-US" sz="1500" b="1"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386" name="Google Shape;386;p22"/>
          <p:cNvSpPr/>
          <p:nvPr/>
        </p:nvSpPr>
        <p:spPr>
          <a:xfrm>
            <a:off x="704850" y="5032375"/>
            <a:ext cx="8496300" cy="1565275"/>
          </a:xfrm>
          <a:prstGeom prst="roundRect">
            <a:avLst>
              <a:gd name="adj" fmla="val 2695"/>
            </a:avLst>
          </a:prstGeom>
          <a:solidFill>
            <a:srgbClr val="FFCCCC"/>
          </a:solidFill>
          <a:ln w="12700" cap="flat" cmpd="sng">
            <a:solidFill>
              <a:schemeClr val="dk1"/>
            </a:solidFill>
            <a:prstDash val="solid"/>
            <a:miter lim="800000"/>
            <a:headEnd type="none" w="sm" len="sm"/>
            <a:tailEnd type="none" w="sm" len="sm"/>
          </a:ln>
        </p:spPr>
        <p:txBody>
          <a:bodyPr spcFirstLastPara="1" wrap="square" lIns="90475" tIns="44425" rIns="90475" bIns="44425" anchor="ctr" anchorCtr="0">
            <a:noAutofit/>
          </a:bodyPr>
          <a:lstStyle/>
          <a:p>
            <a:pPr marL="0" marR="0" lvl="0" indent="0" algn="ctr" rtl="0">
              <a:lnSpc>
                <a:spcPct val="100000"/>
              </a:lnSpc>
              <a:spcBef>
                <a:spcPts val="0"/>
              </a:spcBef>
              <a:spcAft>
                <a:spcPts val="0"/>
              </a:spcAft>
              <a:buClr>
                <a:schemeClr val="dk1"/>
              </a:buClr>
              <a:buSzPts val="1800"/>
              <a:buFont typeface="Tahoma" panose="020B0604030504040204"/>
              <a:buNone/>
            </a:pPr>
            <a:r>
              <a:rPr lang="en-US" sz="1800" b="1" i="0" u="none">
                <a:solidFill>
                  <a:schemeClr val="dk1"/>
                </a:solidFill>
                <a:latin typeface="Tahoma" panose="020B0604030504040204"/>
                <a:ea typeface="Tahoma" panose="020B0604030504040204"/>
                <a:cs typeface="Tahoma" panose="020B0604030504040204"/>
                <a:sym typeface="Tahoma" panose="020B0604030504040204"/>
              </a:rPr>
              <a:t>SYARAT:</a:t>
            </a:r>
            <a:endParaRPr lang="en-US" sz="1800" b="1" i="0" u="none">
              <a:solidFill>
                <a:schemeClr val="dk1"/>
              </a:solidFill>
              <a:latin typeface="Tahoma" panose="020B0604030504040204"/>
              <a:ea typeface="Tahoma" panose="020B0604030504040204"/>
              <a:cs typeface="Tahoma" panose="020B0604030504040204"/>
              <a:sym typeface="Tahoma" panose="020B0604030504040204"/>
            </a:endParaRPr>
          </a:p>
          <a:p>
            <a:pPr marL="0" marR="0" lvl="0" indent="0" algn="ctr" rtl="0">
              <a:lnSpc>
                <a:spcPct val="100000"/>
              </a:lnSpc>
              <a:spcBef>
                <a:spcPts val="0"/>
              </a:spcBef>
              <a:spcAft>
                <a:spcPts val="0"/>
              </a:spcAft>
              <a:buClr>
                <a:schemeClr val="dk1"/>
              </a:buClr>
              <a:buSzPts val="1800"/>
              <a:buFont typeface="Tahoma" panose="020B0604030504040204"/>
              <a:buNone/>
            </a:pPr>
            <a:r>
              <a:rPr lang="en-US" sz="1800" b="1" i="0" u="none">
                <a:solidFill>
                  <a:schemeClr val="dk1"/>
                </a:solidFill>
                <a:latin typeface="Tahoma" panose="020B0604030504040204"/>
                <a:ea typeface="Tahoma" panose="020B0604030504040204"/>
                <a:cs typeface="Tahoma" panose="020B0604030504040204"/>
                <a:sym typeface="Tahoma" panose="020B0604030504040204"/>
              </a:rPr>
              <a:t>MENUNJUKKAN KET. TERTULIS DARI PEMERINTAH DAERAH SETEMPAT </a:t>
            </a:r>
            <a:endParaRPr lang="en-US" sz="1800" b="1" i="0" u="none">
              <a:solidFill>
                <a:schemeClr val="dk1"/>
              </a:solidFill>
              <a:latin typeface="Tahoma" panose="020B0604030504040204"/>
              <a:ea typeface="Tahoma" panose="020B0604030504040204"/>
              <a:cs typeface="Tahoma" panose="020B0604030504040204"/>
              <a:sym typeface="Tahoma" panose="020B0604030504040204"/>
            </a:endParaRPr>
          </a:p>
          <a:p>
            <a:pPr marL="0" marR="0" lvl="0" indent="0" algn="ctr" rtl="0">
              <a:lnSpc>
                <a:spcPct val="100000"/>
              </a:lnSpc>
              <a:spcBef>
                <a:spcPts val="0"/>
              </a:spcBef>
              <a:spcAft>
                <a:spcPts val="0"/>
              </a:spcAft>
              <a:buClr>
                <a:schemeClr val="dk1"/>
              </a:buClr>
              <a:buSzPts val="1800"/>
              <a:buFont typeface="Tahoma" panose="020B0604030504040204"/>
              <a:buNone/>
            </a:pPr>
            <a:r>
              <a:rPr lang="en-US" sz="1800" b="1" i="0" u="none">
                <a:solidFill>
                  <a:schemeClr val="dk1"/>
                </a:solidFill>
                <a:latin typeface="Tahoma" panose="020B0604030504040204"/>
                <a:ea typeface="Tahoma" panose="020B0604030504040204"/>
                <a:cs typeface="Tahoma" panose="020B0604030504040204"/>
                <a:sym typeface="Tahoma" panose="020B0604030504040204"/>
              </a:rPr>
              <a:t>SERENDAH-RENDAHNYA KECAMATAN BAHWA SUAMI TIDAK MENERIMA/</a:t>
            </a:r>
            <a:endParaRPr lang="en-US" sz="1800" b="1" i="0" u="none">
              <a:solidFill>
                <a:schemeClr val="dk1"/>
              </a:solidFill>
              <a:latin typeface="Tahoma" panose="020B0604030504040204"/>
              <a:ea typeface="Tahoma" panose="020B0604030504040204"/>
              <a:cs typeface="Tahoma" panose="020B0604030504040204"/>
              <a:sym typeface="Tahoma" panose="020B0604030504040204"/>
            </a:endParaRPr>
          </a:p>
          <a:p>
            <a:pPr marL="0" marR="0" lvl="0" indent="0" algn="ctr" rtl="0">
              <a:lnSpc>
                <a:spcPct val="100000"/>
              </a:lnSpc>
              <a:spcBef>
                <a:spcPts val="0"/>
              </a:spcBef>
              <a:spcAft>
                <a:spcPts val="0"/>
              </a:spcAft>
              <a:buClr>
                <a:schemeClr val="dk1"/>
              </a:buClr>
              <a:buSzPts val="1800"/>
              <a:buFont typeface="Tahoma" panose="020B0604030504040204"/>
              <a:buNone/>
            </a:pPr>
            <a:r>
              <a:rPr lang="en-US" sz="1800" b="1" i="0" u="none">
                <a:solidFill>
                  <a:schemeClr val="dk1"/>
                </a:solidFill>
                <a:latin typeface="Tahoma" panose="020B0604030504040204"/>
                <a:ea typeface="Tahoma" panose="020B0604030504040204"/>
                <a:cs typeface="Tahoma" panose="020B0604030504040204"/>
                <a:sym typeface="Tahoma" panose="020B0604030504040204"/>
              </a:rPr>
              <a:t>MEMPEROLEH PENGHASILAN</a:t>
            </a:r>
            <a:endParaRPr lang="en-US" sz="1800" b="1"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387" name="Google Shape;387;p22"/>
          <p:cNvSpPr/>
          <p:nvPr/>
        </p:nvSpPr>
        <p:spPr>
          <a:xfrm flipH="1">
            <a:off x="4457700" y="4457700"/>
            <a:ext cx="990600" cy="514350"/>
          </a:xfrm>
          <a:prstGeom prst="downArrow">
            <a:avLst>
              <a:gd name="adj1" fmla="val 13145"/>
              <a:gd name="adj2" fmla="val 50000"/>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388" name="Google Shape;388;p22"/>
          <p:cNvSpPr/>
          <p:nvPr/>
        </p:nvSpPr>
        <p:spPr>
          <a:xfrm>
            <a:off x="3476625" y="1376362"/>
            <a:ext cx="2843212" cy="1190625"/>
          </a:xfrm>
          <a:prstGeom prst="roundRect">
            <a:avLst>
              <a:gd name="adj" fmla="val 2695"/>
            </a:avLst>
          </a:prstGeom>
          <a:solidFill>
            <a:srgbClr val="FEDBD2"/>
          </a:solidFill>
          <a:ln w="12700" cap="flat" cmpd="sng">
            <a:solidFill>
              <a:schemeClr val="dk1"/>
            </a:solidFill>
            <a:prstDash val="solid"/>
            <a:miter lim="800000"/>
            <a:headEnd type="none" w="sm" len="sm"/>
            <a:tailEnd type="none" w="sm" len="sm"/>
          </a:ln>
        </p:spPr>
        <p:txBody>
          <a:bodyPr spcFirstLastPara="1" wrap="square" lIns="90475" tIns="44425" rIns="90475" bIns="44425" anchor="ctr" anchorCtr="0">
            <a:noAutofit/>
          </a:bodyPr>
          <a:lstStyle/>
          <a:p>
            <a:pPr marL="0" marR="0" lvl="0" indent="0" algn="ctr" rtl="0">
              <a:lnSpc>
                <a:spcPct val="100000"/>
              </a:lnSpc>
              <a:spcBef>
                <a:spcPts val="0"/>
              </a:spcBef>
              <a:spcAft>
                <a:spcPts val="0"/>
              </a:spcAft>
              <a:buClr>
                <a:schemeClr val="dk1"/>
              </a:buClr>
              <a:buSzPts val="1600"/>
              <a:buFont typeface="Arial" panose="020B0604020202020204"/>
              <a:buNone/>
            </a:pPr>
            <a:r>
              <a:rPr lang="en-US" sz="1600" b="1" i="0" u="none">
                <a:solidFill>
                  <a:schemeClr val="dk1"/>
                </a:solidFill>
                <a:latin typeface="Arial" panose="020B0604020202020204"/>
                <a:ea typeface="Arial" panose="020B0604020202020204"/>
                <a:cs typeface="Arial" panose="020B0604020202020204"/>
                <a:sym typeface="Arial" panose="020B0604020202020204"/>
              </a:rPr>
              <a:t> STATUS KAWIN</a:t>
            </a:r>
            <a:endParaRPr lang="en-US" sz="1600" b="1"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chemeClr val="dk1"/>
              </a:buClr>
              <a:buSzPts val="1600"/>
              <a:buFont typeface="Arial" panose="020B0604020202020204"/>
              <a:buNone/>
            </a:pPr>
            <a:r>
              <a:rPr lang="en-US" sz="1600" b="1" i="0" u="none">
                <a:solidFill>
                  <a:schemeClr val="dk1"/>
                </a:solidFill>
                <a:latin typeface="Arial" panose="020B0604020202020204"/>
                <a:ea typeface="Arial" panose="020B0604020202020204"/>
                <a:cs typeface="Arial" panose="020B0604020202020204"/>
                <a:sym typeface="Arial" panose="020B0604020202020204"/>
              </a:rPr>
              <a:t>SUAMI</a:t>
            </a:r>
            <a:endParaRPr lang="en-US" sz="1600" b="1"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chemeClr val="dk1"/>
              </a:buClr>
              <a:buSzPts val="1600"/>
              <a:buFont typeface="Arial" panose="020B0604020202020204"/>
              <a:buNone/>
            </a:pPr>
            <a:r>
              <a:rPr lang="en-US" sz="1600" b="1" i="0" u="none">
                <a:solidFill>
                  <a:schemeClr val="dk1"/>
                </a:solidFill>
                <a:latin typeface="Arial" panose="020B0604020202020204"/>
                <a:ea typeface="Arial" panose="020B0604020202020204"/>
                <a:cs typeface="Arial" panose="020B0604020202020204"/>
                <a:sym typeface="Arial" panose="020B0604020202020204"/>
              </a:rPr>
              <a:t>TDK MENERIMA/</a:t>
            </a:r>
            <a:endParaRPr lang="en-US" sz="1600" b="1"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chemeClr val="dk1"/>
              </a:buClr>
              <a:buSzPts val="1600"/>
              <a:buFont typeface="Arial" panose="020B0604020202020204"/>
              <a:buNone/>
            </a:pPr>
            <a:r>
              <a:rPr lang="en-US" sz="1600" b="1" i="0" u="none">
                <a:solidFill>
                  <a:schemeClr val="dk1"/>
                </a:solidFill>
                <a:latin typeface="Arial" panose="020B0604020202020204"/>
                <a:ea typeface="Arial" panose="020B0604020202020204"/>
                <a:cs typeface="Arial" panose="020B0604020202020204"/>
                <a:sym typeface="Arial" panose="020B0604020202020204"/>
              </a:rPr>
              <a:t>MEMPEROLEH</a:t>
            </a:r>
            <a:endParaRPr lang="en-US" sz="1600" b="1"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chemeClr val="dk1"/>
              </a:buClr>
              <a:buSzPts val="1600"/>
              <a:buFont typeface="Arial" panose="020B0604020202020204"/>
              <a:buNone/>
            </a:pPr>
            <a:r>
              <a:rPr lang="en-US" sz="1600" b="1" i="0" u="none">
                <a:solidFill>
                  <a:schemeClr val="dk1"/>
                </a:solidFill>
                <a:latin typeface="Arial" panose="020B0604020202020204"/>
                <a:ea typeface="Arial" panose="020B0604020202020204"/>
                <a:cs typeface="Arial" panose="020B0604020202020204"/>
                <a:sym typeface="Arial" panose="020B0604020202020204"/>
              </a:rPr>
              <a:t>PENGHASILAN</a:t>
            </a:r>
            <a:endParaRPr lang="en-US" sz="1600" b="1"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389" name="Google Shape;389;p22"/>
          <p:cNvSpPr/>
          <p:nvPr/>
        </p:nvSpPr>
        <p:spPr>
          <a:xfrm>
            <a:off x="3238500" y="3205162"/>
            <a:ext cx="3090862" cy="1192212"/>
          </a:xfrm>
          <a:prstGeom prst="roundRect">
            <a:avLst>
              <a:gd name="adj" fmla="val 2695"/>
            </a:avLst>
          </a:prstGeom>
          <a:solidFill>
            <a:srgbClr val="CCFFFF"/>
          </a:solidFill>
          <a:ln w="12700" cap="flat" cmpd="sng">
            <a:solidFill>
              <a:schemeClr val="dk1"/>
            </a:solidFill>
            <a:prstDash val="solid"/>
            <a:miter lim="800000"/>
            <a:headEnd type="none" w="sm" len="sm"/>
            <a:tailEnd type="none" w="sm" len="sm"/>
          </a:ln>
        </p:spPr>
        <p:txBody>
          <a:bodyPr spcFirstLastPara="1" wrap="square" lIns="90475" tIns="44425" rIns="90475" bIns="44425" anchor="ctr" anchorCtr="0">
            <a:noAutofit/>
          </a:bodyPr>
          <a:lstStyle/>
          <a:p>
            <a:pPr marL="0" marR="0" lvl="0" indent="0" algn="l" rtl="0">
              <a:lnSpc>
                <a:spcPct val="100000"/>
              </a:lnSpc>
              <a:spcBef>
                <a:spcPts val="0"/>
              </a:spcBef>
              <a:spcAft>
                <a:spcPts val="0"/>
              </a:spcAft>
              <a:buClr>
                <a:schemeClr val="dk1"/>
              </a:buClr>
              <a:buSzPts val="1500"/>
              <a:buFont typeface="Arial" panose="020B0604020202020204"/>
              <a:buNone/>
            </a:pPr>
            <a:r>
              <a:rPr lang="en-US" sz="1500" b="1" i="0" u="none">
                <a:solidFill>
                  <a:schemeClr val="dk1"/>
                </a:solidFill>
                <a:latin typeface="Arial" panose="020B0604020202020204"/>
                <a:ea typeface="Arial" panose="020B0604020202020204"/>
                <a:cs typeface="Arial" panose="020B0604020202020204"/>
                <a:sym typeface="Arial" panose="020B0604020202020204"/>
              </a:rPr>
              <a:t>- UTK DIRI SENDIRI</a:t>
            </a:r>
            <a:endParaRPr lang="en-US" sz="1500" b="1"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500"/>
              <a:buFont typeface="Arial" panose="020B0604020202020204"/>
              <a:buNone/>
            </a:pPr>
            <a:r>
              <a:rPr lang="en-US" sz="1500" b="1" i="0" u="none">
                <a:solidFill>
                  <a:schemeClr val="dk1"/>
                </a:solidFill>
                <a:latin typeface="Arial" panose="020B0604020202020204"/>
                <a:ea typeface="Arial" panose="020B0604020202020204"/>
                <a:cs typeface="Arial" panose="020B0604020202020204"/>
                <a:sym typeface="Arial" panose="020B0604020202020204"/>
              </a:rPr>
              <a:t>  SEBAGAI WP</a:t>
            </a:r>
            <a:endParaRPr lang="en-US" sz="1500" b="1"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500"/>
              <a:buFont typeface="Arial" panose="020B0604020202020204"/>
              <a:buNone/>
            </a:pPr>
            <a:r>
              <a:rPr lang="en-US" sz="1500" b="1" i="0" u="none">
                <a:solidFill>
                  <a:schemeClr val="dk1"/>
                </a:solidFill>
                <a:latin typeface="Arial" panose="020B0604020202020204"/>
                <a:ea typeface="Arial" panose="020B0604020202020204"/>
                <a:cs typeface="Arial" panose="020B0604020202020204"/>
                <a:sym typeface="Arial" panose="020B0604020202020204"/>
              </a:rPr>
              <a:t>- STATUS KAWIN</a:t>
            </a:r>
            <a:endParaRPr lang="en-US" sz="1500" b="1"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500"/>
              <a:buFont typeface="Arial" panose="020B0604020202020204"/>
              <a:buNone/>
            </a:pPr>
            <a:r>
              <a:rPr lang="en-US" sz="1500" b="1" i="0" u="none">
                <a:solidFill>
                  <a:schemeClr val="dk1"/>
                </a:solidFill>
                <a:latin typeface="Arial" panose="020B0604020202020204"/>
                <a:ea typeface="Arial" panose="020B0604020202020204"/>
                <a:cs typeface="Arial" panose="020B0604020202020204"/>
                <a:sym typeface="Arial" panose="020B0604020202020204"/>
              </a:rPr>
              <a:t>- TANGGUNGAN</a:t>
            </a:r>
            <a:endParaRPr lang="en-US" sz="1500" b="1"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500"/>
              <a:buFont typeface="Arial" panose="020B0604020202020204"/>
              <a:buNone/>
            </a:pPr>
            <a:r>
              <a:rPr lang="en-US" sz="1500" b="1" i="0" u="none">
                <a:solidFill>
                  <a:schemeClr val="dk1"/>
                </a:solidFill>
                <a:latin typeface="Arial" panose="020B0604020202020204"/>
                <a:ea typeface="Arial" panose="020B0604020202020204"/>
                <a:cs typeface="Arial" panose="020B0604020202020204"/>
                <a:sym typeface="Arial" panose="020B0604020202020204"/>
              </a:rPr>
              <a:t>  MAKS 3 ORANG</a:t>
            </a:r>
            <a:endParaRPr lang="en-US" sz="1500" b="1"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390" name="Google Shape;390;p22"/>
          <p:cNvSpPr/>
          <p:nvPr/>
        </p:nvSpPr>
        <p:spPr>
          <a:xfrm flipH="1">
            <a:off x="4513262" y="2627312"/>
            <a:ext cx="879475" cy="515937"/>
          </a:xfrm>
          <a:prstGeom prst="downArrow">
            <a:avLst>
              <a:gd name="adj1" fmla="val 8403"/>
              <a:gd name="adj2" fmla="val 50000"/>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391" name="Google Shape;391;p22"/>
          <p:cNvSpPr/>
          <p:nvPr/>
        </p:nvSpPr>
        <p:spPr>
          <a:xfrm flipH="1">
            <a:off x="7815262" y="2627312"/>
            <a:ext cx="879475" cy="515937"/>
          </a:xfrm>
          <a:prstGeom prst="downArrow">
            <a:avLst>
              <a:gd name="adj1" fmla="val 8403"/>
              <a:gd name="adj2" fmla="val 50000"/>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392" name="Google Shape;392;p22"/>
          <p:cNvSpPr/>
          <p:nvPr/>
        </p:nvSpPr>
        <p:spPr>
          <a:xfrm flipH="1">
            <a:off x="1320800" y="2627312"/>
            <a:ext cx="881062" cy="515937"/>
          </a:xfrm>
          <a:prstGeom prst="downArrow">
            <a:avLst>
              <a:gd name="adj1" fmla="val 8403"/>
              <a:gd name="adj2" fmla="val 50000"/>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393" name="Google Shape;393;p22"/>
          <p:cNvSpPr txBox="1"/>
          <p:nvPr/>
        </p:nvSpPr>
        <p:spPr>
          <a:xfrm>
            <a:off x="1541462" y="971550"/>
            <a:ext cx="6823075" cy="115887"/>
          </a:xfrm>
          <a:prstGeom prst="rect">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394" name="Google Shape;394;p22"/>
          <p:cNvSpPr/>
          <p:nvPr/>
        </p:nvSpPr>
        <p:spPr>
          <a:xfrm flipH="1">
            <a:off x="1430337" y="971550"/>
            <a:ext cx="441325" cy="342900"/>
          </a:xfrm>
          <a:prstGeom prst="downArrow">
            <a:avLst>
              <a:gd name="adj1" fmla="val 6967"/>
              <a:gd name="adj2" fmla="val 50000"/>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395" name="Google Shape;395;p22"/>
          <p:cNvSpPr/>
          <p:nvPr/>
        </p:nvSpPr>
        <p:spPr>
          <a:xfrm flipH="1">
            <a:off x="8034337" y="971550"/>
            <a:ext cx="441325" cy="342900"/>
          </a:xfrm>
          <a:prstGeom prst="downArrow">
            <a:avLst>
              <a:gd name="adj1" fmla="val 6967"/>
              <a:gd name="adj2" fmla="val 50000"/>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396" name="Google Shape;396;p22"/>
          <p:cNvSpPr/>
          <p:nvPr/>
        </p:nvSpPr>
        <p:spPr>
          <a:xfrm flipH="1">
            <a:off x="4732337" y="857250"/>
            <a:ext cx="441325" cy="457200"/>
          </a:xfrm>
          <a:prstGeom prst="downArrow">
            <a:avLst>
              <a:gd name="adj1" fmla="val 2812"/>
              <a:gd name="adj2" fmla="val 50000"/>
            </a:avLst>
          </a:prstGeom>
          <a:solidFill>
            <a:srgbClr val="0066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397" name="Google Shape;397;p22"/>
          <p:cNvSpPr txBox="1"/>
          <p:nvPr/>
        </p:nvSpPr>
        <p:spPr>
          <a:xfrm>
            <a:off x="584200" y="6572250"/>
            <a:ext cx="1587500" cy="24606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000"/>
              <a:buFont typeface="Arial" panose="020B0604020202020204"/>
              <a:buNone/>
            </a:pPr>
            <a:r>
              <a:rPr lang="en-US" sz="1000" b="0" i="0" u="none">
                <a:solidFill>
                  <a:schemeClr val="dk1"/>
                </a:solidFill>
                <a:latin typeface="Arial" panose="020B0604020202020204"/>
                <a:ea typeface="Arial" panose="020B0604020202020204"/>
                <a:cs typeface="Arial" panose="020B0604020202020204"/>
                <a:sym typeface="Arial" panose="020B0604020202020204"/>
              </a:rPr>
              <a:t>Pasal 11 ayat (3) dan (4)</a:t>
            </a:r>
            <a:endParaRPr lang="en-US" sz="1000" b="0"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comb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3"/>
          <p:cNvSpPr txBox="1"/>
          <p:nvPr/>
        </p:nvSpPr>
        <p:spPr>
          <a:xfrm>
            <a:off x="5056187" y="1784350"/>
            <a:ext cx="3744912" cy="1068387"/>
          </a:xfrm>
          <a:prstGeom prst="rect">
            <a:avLst/>
          </a:prstGeom>
          <a:solidFill>
            <a:srgbClr val="FFCC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403" name="Google Shape;403;p23"/>
          <p:cNvSpPr txBox="1"/>
          <p:nvPr/>
        </p:nvSpPr>
        <p:spPr>
          <a:xfrm>
            <a:off x="1000125" y="1784350"/>
            <a:ext cx="3808412" cy="1139825"/>
          </a:xfrm>
          <a:prstGeom prst="rect">
            <a:avLst/>
          </a:prstGeom>
          <a:solidFill>
            <a:srgbClr val="FFCC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404" name="Google Shape;404;p23"/>
          <p:cNvSpPr>
            <a:spLocks noGrp="1"/>
          </p:cNvSpPr>
          <p:nvPr>
            <p:ph type="title"/>
          </p:nvPr>
        </p:nvSpPr>
        <p:spPr>
          <a:xfrm>
            <a:off x="896937" y="115887"/>
            <a:ext cx="7904162" cy="838200"/>
          </a:xfrm>
          <a:prstGeom prst="octagon">
            <a:avLst>
              <a:gd name="adj" fmla="val 6326"/>
            </a:avLst>
          </a:prstGeom>
          <a:gradFill>
            <a:gsLst>
              <a:gs pos="0">
                <a:srgbClr val="C4C8DA"/>
              </a:gs>
              <a:gs pos="50000">
                <a:srgbClr val="E8E7B7"/>
              </a:gs>
              <a:gs pos="100000">
                <a:srgbClr val="C4C8DA"/>
              </a:gs>
            </a:gsLst>
            <a:lin ang="5400000" scaled="0"/>
          </a:gradFill>
          <a:ln w="9525" cap="flat" cmpd="sng">
            <a:solidFill>
              <a:schemeClr val="dk1"/>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800"/>
              <a:buFont typeface="Arial" panose="020B0604020202020204"/>
              <a:buNone/>
            </a:pPr>
            <a:r>
              <a:rPr lang="en-US" sz="2800" b="0" i="0" u="none">
                <a:solidFill>
                  <a:schemeClr val="dk2"/>
                </a:solidFill>
                <a:latin typeface="Arial" panose="020B0604020202020204"/>
                <a:ea typeface="Arial" panose="020B0604020202020204"/>
                <a:cs typeface="Arial" panose="020B0604020202020204"/>
                <a:sym typeface="Arial" panose="020B0604020202020204"/>
              </a:rPr>
              <a:t>Penghitungan PPh Pasal 21 </a:t>
            </a:r>
            <a:r>
              <a:rPr lang="en-US" sz="2600" b="0" i="0" u="none">
                <a:solidFill>
                  <a:schemeClr val="dk2"/>
                </a:solidFill>
                <a:latin typeface="Arial" panose="020B0604020202020204"/>
                <a:ea typeface="Arial" panose="020B0604020202020204"/>
                <a:cs typeface="Arial" panose="020B0604020202020204"/>
                <a:sym typeface="Arial" panose="020B0604020202020204"/>
              </a:rPr>
              <a:t>yang harus dipotong setiap bulan</a:t>
            </a:r>
            <a:endParaRPr lang="en-US" sz="2600" b="0" i="0" u="none">
              <a:solidFill>
                <a:schemeClr val="dk2"/>
              </a:solidFill>
              <a:latin typeface="Arial" panose="020B0604020202020204"/>
              <a:ea typeface="Arial" panose="020B0604020202020204"/>
              <a:cs typeface="Arial" panose="020B0604020202020204"/>
              <a:sym typeface="Arial" panose="020B0604020202020204"/>
            </a:endParaRPr>
          </a:p>
        </p:txBody>
      </p:sp>
      <p:sp>
        <p:nvSpPr>
          <p:cNvPr id="405" name="Google Shape;405;p23"/>
          <p:cNvSpPr txBox="1"/>
          <p:nvPr/>
        </p:nvSpPr>
        <p:spPr>
          <a:xfrm>
            <a:off x="1311275" y="1784350"/>
            <a:ext cx="3119437" cy="11874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Setiap masa pajak, kecuali masa pajak terakhir</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406" name="Google Shape;406;p23"/>
          <p:cNvSpPr txBox="1"/>
          <p:nvPr/>
        </p:nvSpPr>
        <p:spPr>
          <a:xfrm>
            <a:off x="5367337" y="2035175"/>
            <a:ext cx="3119437" cy="45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Masa Pajak terakhir</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407" name="Google Shape;407;p23"/>
          <p:cNvSpPr txBox="1"/>
          <p:nvPr/>
        </p:nvSpPr>
        <p:spPr>
          <a:xfrm>
            <a:off x="1000125" y="3579812"/>
            <a:ext cx="3744912" cy="2657475"/>
          </a:xfrm>
          <a:prstGeom prst="rect">
            <a:avLst/>
          </a:prstGeom>
          <a:solidFill>
            <a:srgbClr val="99CC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Perkiraan Penghasilan neto yang akan diperoleh selama </a:t>
            </a:r>
            <a:r>
              <a:rPr lang="en-US" sz="2400" b="1" i="0" u="none">
                <a:solidFill>
                  <a:schemeClr val="dk1"/>
                </a:solidFill>
                <a:latin typeface="Tahoma" panose="020B0604030504040204"/>
                <a:ea typeface="Tahoma" panose="020B0604030504040204"/>
                <a:cs typeface="Tahoma" panose="020B0604030504040204"/>
                <a:sym typeface="Tahoma" panose="020B0604030504040204"/>
              </a:rPr>
              <a:t>setahun</a:t>
            </a:r>
            <a:endParaRPr lang="en-US" sz="2400" b="1" i="0" u="none">
              <a:solidFill>
                <a:schemeClr val="dk1"/>
              </a:solidFill>
              <a:latin typeface="Tahoma" panose="020B0604030504040204"/>
              <a:ea typeface="Tahoma" panose="020B0604030504040204"/>
              <a:cs typeface="Tahoma" panose="020B0604030504040204"/>
              <a:sym typeface="Tahoma" panose="020B0604030504040204"/>
            </a:endParaRPr>
          </a:p>
          <a:p>
            <a:pPr marL="534670" marR="0" lvl="1" indent="-355600" algn="just" rtl="0">
              <a:lnSpc>
                <a:spcPct val="100000"/>
              </a:lnSpc>
              <a:spcBef>
                <a:spcPts val="1200"/>
              </a:spcBef>
              <a:spcAft>
                <a:spcPts val="0"/>
              </a:spcAft>
              <a:buClr>
                <a:schemeClr val="dk1"/>
              </a:buClr>
              <a:buSzPts val="2400"/>
              <a:buFont typeface="Tahoma" panose="020B0604030504040204"/>
              <a:buNone/>
            </a:pPr>
            <a:r>
              <a:rPr lang="en-US" sz="2400" b="0" i="0" u="none" strike="noStrike" cap="none">
                <a:solidFill>
                  <a:schemeClr val="dk1"/>
                </a:solidFill>
                <a:latin typeface="Tahoma" panose="020B0604030504040204"/>
                <a:ea typeface="Tahoma" panose="020B0604030504040204"/>
                <a:cs typeface="Tahoma" panose="020B0604030504040204"/>
                <a:sym typeface="Tahoma" panose="020B0604030504040204"/>
              </a:rPr>
              <a:t>🡪Penghasilan teratur sebulan dikali 12</a:t>
            </a:r>
            <a:endParaRPr lang="en-US" sz="2400" b="0" i="0" u="none" strike="noStrike" cap="none">
              <a:solidFill>
                <a:schemeClr val="dk1"/>
              </a:solidFill>
              <a:latin typeface="Tahoma" panose="020B0604030504040204"/>
              <a:ea typeface="Tahoma" panose="020B0604030504040204"/>
              <a:cs typeface="Tahoma" panose="020B0604030504040204"/>
              <a:sym typeface="Tahoma" panose="020B0604030504040204"/>
            </a:endParaRPr>
          </a:p>
          <a:p>
            <a:pPr marL="0" marR="0" lvl="0" indent="0" algn="l" rtl="0">
              <a:lnSpc>
                <a:spcPct val="100000"/>
              </a:lnSpc>
              <a:spcBef>
                <a:spcPts val="0"/>
              </a:spcBef>
              <a:spcAft>
                <a:spcPts val="0"/>
              </a:spcAft>
              <a:buNone/>
            </a:pPr>
            <a:endParaRPr sz="2400" b="0" i="0" u="none" strike="noStrike" cap="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408" name="Google Shape;408;p23"/>
          <p:cNvSpPr txBox="1"/>
          <p:nvPr/>
        </p:nvSpPr>
        <p:spPr>
          <a:xfrm>
            <a:off x="5056187" y="3729037"/>
            <a:ext cx="3744912" cy="2292350"/>
          </a:xfrm>
          <a:prstGeom prst="rect">
            <a:avLst/>
          </a:prstGeom>
          <a:solidFill>
            <a:srgbClr val="99CC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Selisih antara PPh yang terutang atas seluruh penghasilan kena pajak selama setahun dengan yang telah dipotong masa-masa sebelumnya.</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409" name="Google Shape;409;p23"/>
          <p:cNvSpPr txBox="1"/>
          <p:nvPr/>
        </p:nvSpPr>
        <p:spPr>
          <a:xfrm>
            <a:off x="2455862" y="1235075"/>
            <a:ext cx="4576762" cy="100012"/>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410" name="Google Shape;410;p23"/>
          <p:cNvSpPr txBox="1"/>
          <p:nvPr/>
        </p:nvSpPr>
        <p:spPr>
          <a:xfrm>
            <a:off x="4641850" y="936625"/>
            <a:ext cx="207962" cy="34925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411" name="Google Shape;411;p23"/>
          <p:cNvSpPr/>
          <p:nvPr/>
        </p:nvSpPr>
        <p:spPr>
          <a:xfrm>
            <a:off x="2352675" y="1285875"/>
            <a:ext cx="417512" cy="498475"/>
          </a:xfrm>
          <a:prstGeom prst="downArrow">
            <a:avLst>
              <a:gd name="adj1" fmla="val 10333"/>
              <a:gd name="adj2"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23"/>
          <p:cNvSpPr txBox="1"/>
          <p:nvPr/>
        </p:nvSpPr>
        <p:spPr>
          <a:xfrm rot="5400000">
            <a:off x="2322979" y="1502756"/>
            <a:ext cx="476904" cy="4314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413" name="Google Shape;413;p23"/>
          <p:cNvSpPr/>
          <p:nvPr/>
        </p:nvSpPr>
        <p:spPr>
          <a:xfrm>
            <a:off x="6721475" y="1285875"/>
            <a:ext cx="417512" cy="498475"/>
          </a:xfrm>
          <a:prstGeom prst="downArrow">
            <a:avLst>
              <a:gd name="adj1" fmla="val 10333"/>
              <a:gd name="adj2"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23"/>
          <p:cNvSpPr txBox="1"/>
          <p:nvPr/>
        </p:nvSpPr>
        <p:spPr>
          <a:xfrm rot="5400000">
            <a:off x="6691779" y="1502756"/>
            <a:ext cx="476904" cy="4314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415" name="Google Shape;415;p23"/>
          <p:cNvSpPr/>
          <p:nvPr/>
        </p:nvSpPr>
        <p:spPr>
          <a:xfrm>
            <a:off x="2289175" y="3068637"/>
            <a:ext cx="417512" cy="447675"/>
          </a:xfrm>
          <a:prstGeom prst="downArrow">
            <a:avLst>
              <a:gd name="adj1" fmla="val 10333"/>
              <a:gd name="adj2"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23"/>
          <p:cNvSpPr txBox="1"/>
          <p:nvPr/>
        </p:nvSpPr>
        <p:spPr>
          <a:xfrm rot="5400000">
            <a:off x="2284879" y="3260106"/>
            <a:ext cx="426104" cy="4314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417" name="Google Shape;417;p23"/>
          <p:cNvSpPr/>
          <p:nvPr/>
        </p:nvSpPr>
        <p:spPr>
          <a:xfrm>
            <a:off x="6753225" y="2997200"/>
            <a:ext cx="417512" cy="447675"/>
          </a:xfrm>
          <a:prstGeom prst="downArrow">
            <a:avLst>
              <a:gd name="adj1" fmla="val 10333"/>
              <a:gd name="adj2"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23"/>
          <p:cNvSpPr txBox="1"/>
          <p:nvPr/>
        </p:nvSpPr>
        <p:spPr>
          <a:xfrm rot="5400000">
            <a:off x="6748929" y="3188681"/>
            <a:ext cx="426104" cy="4314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419" name="Google Shape;419;p23"/>
          <p:cNvSpPr txBox="1"/>
          <p:nvPr/>
        </p:nvSpPr>
        <p:spPr>
          <a:xfrm>
            <a:off x="2000250" y="3043237"/>
            <a:ext cx="5576887" cy="45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D i h i t u n g  d a r i</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body" idx="1"/>
          </p:nvPr>
        </p:nvSpPr>
        <p:spPr>
          <a:xfrm>
            <a:off x="0" y="0"/>
            <a:ext cx="9906000" cy="6858000"/>
          </a:xfrm>
          <a:prstGeom prst="rect">
            <a:avLst/>
          </a:prstGeom>
          <a:solidFill>
            <a:srgbClr val="000080"/>
          </a:solidFill>
          <a:ln>
            <a:noFill/>
          </a:ln>
        </p:spPr>
        <p:txBody>
          <a:bodyPr spcFirstLastPara="1" wrap="square" lIns="91425" tIns="45700" rIns="91425" bIns="45700" anchor="t" anchorCtr="0">
            <a:noAutofit/>
          </a:bodyPr>
          <a:lstStyle/>
          <a:p>
            <a:pPr marL="342900" lvl="0" indent="-342900" algn="ctr" rtl="0">
              <a:lnSpc>
                <a:spcPct val="100000"/>
              </a:lnSpc>
              <a:spcBef>
                <a:spcPts val="0"/>
              </a:spcBef>
              <a:spcAft>
                <a:spcPts val="0"/>
              </a:spcAft>
              <a:buClr>
                <a:schemeClr val="dk1"/>
              </a:buClr>
              <a:buSzPts val="1600"/>
              <a:buFont typeface="Arial" panose="020B0604020202020204"/>
              <a:buNone/>
            </a:pPr>
            <a:endParaRPr sz="1600" b="1" i="0" u="none">
              <a:solidFill>
                <a:schemeClr val="lt1"/>
              </a:solidFill>
              <a:latin typeface="Arial" panose="020B0604020202020204"/>
              <a:ea typeface="Arial" panose="020B0604020202020204"/>
              <a:cs typeface="Arial" panose="020B0604020202020204"/>
              <a:sym typeface="Arial" panose="020B0604020202020204"/>
            </a:endParaRPr>
          </a:p>
          <a:p>
            <a:pPr marL="342900" lvl="0" indent="-342900" algn="ctr" rtl="0">
              <a:lnSpc>
                <a:spcPct val="100000"/>
              </a:lnSpc>
              <a:spcBef>
                <a:spcPts val="320"/>
              </a:spcBef>
              <a:spcAft>
                <a:spcPts val="0"/>
              </a:spcAft>
              <a:buClr>
                <a:schemeClr val="dk1"/>
              </a:buClr>
              <a:buSzPts val="1600"/>
              <a:buFont typeface="Arial" panose="020B0604020202020204"/>
              <a:buNone/>
            </a:pPr>
            <a:endParaRPr sz="1600" b="1" i="0" u="none">
              <a:solidFill>
                <a:schemeClr val="lt1"/>
              </a:solidFill>
              <a:latin typeface="Arial" panose="020B0604020202020204"/>
              <a:ea typeface="Arial" panose="020B0604020202020204"/>
              <a:cs typeface="Arial" panose="020B0604020202020204"/>
              <a:sym typeface="Arial" panose="020B0604020202020204"/>
            </a:endParaRPr>
          </a:p>
          <a:p>
            <a:pPr marL="342900" lvl="0" indent="-342900" algn="ctr" rtl="0">
              <a:lnSpc>
                <a:spcPct val="100000"/>
              </a:lnSpc>
              <a:spcBef>
                <a:spcPts val="320"/>
              </a:spcBef>
              <a:spcAft>
                <a:spcPts val="0"/>
              </a:spcAft>
              <a:buClr>
                <a:schemeClr val="dk1"/>
              </a:buClr>
              <a:buSzPts val="1600"/>
              <a:buFont typeface="Arial" panose="020B0604020202020204"/>
              <a:buNone/>
            </a:pPr>
            <a:endParaRPr sz="1600" b="1" i="0" u="none">
              <a:solidFill>
                <a:schemeClr val="lt1"/>
              </a:solidFill>
              <a:latin typeface="Arial" panose="020B0604020202020204"/>
              <a:ea typeface="Arial" panose="020B0604020202020204"/>
              <a:cs typeface="Arial" panose="020B0604020202020204"/>
              <a:sym typeface="Arial" panose="020B0604020202020204"/>
            </a:endParaRPr>
          </a:p>
          <a:p>
            <a:pPr marL="342900" lvl="0" indent="-241300" algn="l" rtl="0">
              <a:spcBef>
                <a:spcPts val="320"/>
              </a:spcBef>
              <a:spcAft>
                <a:spcPts val="0"/>
              </a:spcAft>
              <a:buClr>
                <a:schemeClr val="dk1"/>
              </a:buClr>
              <a:buSzPts val="1600"/>
              <a:buFont typeface="Arial" panose="020B0604020202020204"/>
              <a:buNone/>
            </a:pPr>
            <a:endParaRPr sz="1600" b="1" i="0" u="none">
              <a:solidFill>
                <a:schemeClr val="lt1"/>
              </a:solidFill>
              <a:latin typeface="Arial" panose="020B0604020202020204"/>
              <a:ea typeface="Arial" panose="020B0604020202020204"/>
              <a:cs typeface="Arial" panose="020B0604020202020204"/>
              <a:sym typeface="Arial" panose="020B0604020202020204"/>
            </a:endParaRPr>
          </a:p>
        </p:txBody>
      </p:sp>
      <p:sp>
        <p:nvSpPr>
          <p:cNvPr id="101" name="Google Shape;101;p2"/>
          <p:cNvSpPr txBox="1"/>
          <p:nvPr/>
        </p:nvSpPr>
        <p:spPr>
          <a:xfrm>
            <a:off x="0" y="0"/>
            <a:ext cx="3095625" cy="68580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800"/>
              <a:buFont typeface="Arial" panose="020B0604020202020204"/>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endParaRPr sz="800" b="0" i="0" u="none">
              <a:solidFill>
                <a:srgbClr val="060680"/>
              </a:solidFill>
              <a:latin typeface="Arial" panose="020B0604020202020204"/>
              <a:ea typeface="Arial" panose="020B0604020202020204"/>
              <a:cs typeface="Arial" panose="020B0604020202020204"/>
              <a:sym typeface="Arial" panose="020B0604020202020204"/>
            </a:endParaRPr>
          </a:p>
        </p:txBody>
      </p:sp>
      <p:sp>
        <p:nvSpPr>
          <p:cNvPr id="102" name="Google Shape;102;p2"/>
          <p:cNvSpPr txBox="1"/>
          <p:nvPr/>
        </p:nvSpPr>
        <p:spPr>
          <a:xfrm>
            <a:off x="3381375" y="1528762"/>
            <a:ext cx="6215062" cy="3387725"/>
          </a:xfrm>
          <a:prstGeom prst="rect">
            <a:avLst/>
          </a:prstGeom>
          <a:noFill/>
          <a:ln>
            <a:noFill/>
          </a:ln>
        </p:spPr>
        <p:txBody>
          <a:bodyPr spcFirstLastPara="1" wrap="square" lIns="64275" tIns="32125" rIns="64275" bIns="32125" anchor="t" anchorCtr="0">
            <a:spAutoFit/>
          </a:bodyPr>
          <a:lstStyle/>
          <a:p>
            <a:pPr marL="635000" marR="0" lvl="0" indent="-635000" algn="l" rtl="0">
              <a:lnSpc>
                <a:spcPct val="100000"/>
              </a:lnSpc>
              <a:spcBef>
                <a:spcPts val="0"/>
              </a:spcBef>
              <a:spcAft>
                <a:spcPts val="0"/>
              </a:spcAft>
              <a:buClr>
                <a:schemeClr val="lt1"/>
              </a:buClr>
              <a:buSzPts val="2400"/>
              <a:buFont typeface="Arial" panose="020B0604020202020204"/>
              <a:buNone/>
            </a:pPr>
            <a:r>
              <a:rPr lang="en-US" sz="2400" b="0" i="0" u="none">
                <a:solidFill>
                  <a:schemeClr val="lt1"/>
                </a:solidFill>
                <a:latin typeface="Arial" panose="020B0604020202020204"/>
                <a:ea typeface="Arial" panose="020B0604020202020204"/>
                <a:cs typeface="Arial" panose="020B0604020202020204"/>
                <a:sym typeface="Arial" panose="020B0604020202020204"/>
              </a:rPr>
              <a:t>A.	Pemotong Pajak</a:t>
            </a:r>
            <a:endParaRPr lang="en-US" sz="2400" b="0" i="0" u="none">
              <a:solidFill>
                <a:schemeClr val="lt1"/>
              </a:solidFill>
              <a:latin typeface="Arial" panose="020B0604020202020204"/>
              <a:ea typeface="Arial" panose="020B0604020202020204"/>
              <a:cs typeface="Arial" panose="020B0604020202020204"/>
              <a:sym typeface="Arial" panose="020B0604020202020204"/>
            </a:endParaRPr>
          </a:p>
          <a:p>
            <a:pPr marL="635000" marR="0" lvl="0" indent="-635000" algn="l" rtl="0">
              <a:lnSpc>
                <a:spcPct val="100000"/>
              </a:lnSpc>
              <a:spcBef>
                <a:spcPts val="0"/>
              </a:spcBef>
              <a:spcAft>
                <a:spcPts val="0"/>
              </a:spcAft>
              <a:buClr>
                <a:schemeClr val="lt1"/>
              </a:buClr>
              <a:buSzPts val="2400"/>
              <a:buFont typeface="Arial" panose="020B0604020202020204"/>
              <a:buAutoNum type="alphaUcPeriod" startAt="2"/>
            </a:pPr>
            <a:r>
              <a:rPr lang="en-US" sz="2400" b="0" i="0" u="none">
                <a:solidFill>
                  <a:schemeClr val="lt1"/>
                </a:solidFill>
                <a:latin typeface="Arial" panose="020B0604020202020204"/>
                <a:ea typeface="Arial" panose="020B0604020202020204"/>
                <a:cs typeface="Arial" panose="020B0604020202020204"/>
                <a:sym typeface="Arial" panose="020B0604020202020204"/>
              </a:rPr>
              <a:t>Penghasilan yang Terkait dengan PPh Pasal 21</a:t>
            </a:r>
            <a:endParaRPr lang="en-US" sz="2400" b="0" i="0" u="none">
              <a:solidFill>
                <a:schemeClr val="lt1"/>
              </a:solidFill>
              <a:latin typeface="Arial" panose="020B0604020202020204"/>
              <a:ea typeface="Arial" panose="020B0604020202020204"/>
              <a:cs typeface="Arial" panose="020B0604020202020204"/>
              <a:sym typeface="Arial" panose="020B0604020202020204"/>
            </a:endParaRPr>
          </a:p>
          <a:p>
            <a:pPr marL="635000" marR="0" lvl="0" indent="-635000" algn="l" rtl="0">
              <a:lnSpc>
                <a:spcPct val="100000"/>
              </a:lnSpc>
              <a:spcBef>
                <a:spcPts val="0"/>
              </a:spcBef>
              <a:spcAft>
                <a:spcPts val="0"/>
              </a:spcAft>
              <a:buClr>
                <a:schemeClr val="lt1"/>
              </a:buClr>
              <a:buSzPts val="2400"/>
              <a:buFont typeface="Arial" panose="020B0604020202020204"/>
              <a:buAutoNum type="alphaUcPeriod" startAt="2"/>
            </a:pPr>
            <a:r>
              <a:rPr lang="en-US" sz="2400" b="0" i="0" u="none">
                <a:solidFill>
                  <a:schemeClr val="lt1"/>
                </a:solidFill>
                <a:latin typeface="Arial" panose="020B0604020202020204"/>
                <a:ea typeface="Arial" panose="020B0604020202020204"/>
                <a:cs typeface="Arial" panose="020B0604020202020204"/>
                <a:sym typeface="Arial" panose="020B0604020202020204"/>
              </a:rPr>
              <a:t>Dasar Pemotongan PPh Pasal 21</a:t>
            </a:r>
            <a:endParaRPr lang="en-US" sz="2400" b="0" i="0" u="none">
              <a:solidFill>
                <a:schemeClr val="lt1"/>
              </a:solidFill>
              <a:latin typeface="Arial" panose="020B0604020202020204"/>
              <a:ea typeface="Arial" panose="020B0604020202020204"/>
              <a:cs typeface="Arial" panose="020B0604020202020204"/>
              <a:sym typeface="Arial" panose="020B0604020202020204"/>
            </a:endParaRPr>
          </a:p>
          <a:p>
            <a:pPr marL="635000" marR="0" lvl="0" indent="-635000" algn="l" rtl="0">
              <a:lnSpc>
                <a:spcPct val="100000"/>
              </a:lnSpc>
              <a:spcBef>
                <a:spcPts val="0"/>
              </a:spcBef>
              <a:spcAft>
                <a:spcPts val="0"/>
              </a:spcAft>
              <a:buClr>
                <a:schemeClr val="lt1"/>
              </a:buClr>
              <a:buSzPts val="2400"/>
              <a:buFont typeface="Arial" panose="020B0604020202020204"/>
              <a:buAutoNum type="alphaUcPeriod" startAt="2"/>
            </a:pPr>
            <a:r>
              <a:rPr lang="en-US" sz="2400" b="0" i="0" u="none">
                <a:solidFill>
                  <a:schemeClr val="lt1"/>
                </a:solidFill>
                <a:latin typeface="Arial" panose="020B0604020202020204"/>
                <a:ea typeface="Arial" panose="020B0604020202020204"/>
                <a:cs typeface="Arial" panose="020B0604020202020204"/>
                <a:sym typeface="Arial" panose="020B0604020202020204"/>
              </a:rPr>
              <a:t>Pengurangan yang Diperbolehkan</a:t>
            </a:r>
            <a:endParaRPr lang="en-US" sz="2400" b="0" i="0" u="none">
              <a:solidFill>
                <a:schemeClr val="lt1"/>
              </a:solidFill>
              <a:latin typeface="Arial" panose="020B0604020202020204"/>
              <a:ea typeface="Arial" panose="020B0604020202020204"/>
              <a:cs typeface="Arial" panose="020B0604020202020204"/>
              <a:sym typeface="Arial" panose="020B0604020202020204"/>
            </a:endParaRPr>
          </a:p>
          <a:p>
            <a:pPr marL="635000" marR="0" lvl="0" indent="-635000" algn="l" rtl="0">
              <a:lnSpc>
                <a:spcPct val="100000"/>
              </a:lnSpc>
              <a:spcBef>
                <a:spcPts val="0"/>
              </a:spcBef>
              <a:spcAft>
                <a:spcPts val="0"/>
              </a:spcAft>
              <a:buClr>
                <a:schemeClr val="lt1"/>
              </a:buClr>
              <a:buSzPts val="2400"/>
              <a:buFont typeface="Arial" panose="020B0604020202020204"/>
              <a:buAutoNum type="alphaUcPeriod" startAt="2"/>
            </a:pPr>
            <a:r>
              <a:rPr lang="en-US" sz="2400" b="0" i="0" u="none">
                <a:solidFill>
                  <a:schemeClr val="lt1"/>
                </a:solidFill>
                <a:latin typeface="Arial" panose="020B0604020202020204"/>
                <a:ea typeface="Arial" panose="020B0604020202020204"/>
                <a:cs typeface="Arial" panose="020B0604020202020204"/>
                <a:sym typeface="Arial" panose="020B0604020202020204"/>
              </a:rPr>
              <a:t>Tarif dan Penghitungan PPh</a:t>
            </a:r>
            <a:endParaRPr lang="en-US" sz="2400" b="0" i="0" u="none">
              <a:solidFill>
                <a:schemeClr val="lt1"/>
              </a:solidFill>
              <a:latin typeface="Arial" panose="020B0604020202020204"/>
              <a:ea typeface="Arial" panose="020B0604020202020204"/>
              <a:cs typeface="Arial" panose="020B0604020202020204"/>
              <a:sym typeface="Arial" panose="020B0604020202020204"/>
            </a:endParaRPr>
          </a:p>
          <a:p>
            <a:pPr marL="635000" marR="0" lvl="0" indent="-635000" algn="l" rtl="0">
              <a:lnSpc>
                <a:spcPct val="100000"/>
              </a:lnSpc>
              <a:spcBef>
                <a:spcPts val="0"/>
              </a:spcBef>
              <a:spcAft>
                <a:spcPts val="0"/>
              </a:spcAft>
              <a:buClr>
                <a:schemeClr val="lt1"/>
              </a:buClr>
              <a:buSzPts val="2400"/>
              <a:buFont typeface="Arial" panose="020B0604020202020204"/>
              <a:buAutoNum type="alphaUcPeriod" startAt="2"/>
            </a:pPr>
            <a:r>
              <a:rPr lang="en-US" sz="2400" b="0" i="0" u="none">
                <a:solidFill>
                  <a:schemeClr val="lt1"/>
                </a:solidFill>
                <a:latin typeface="Arial" panose="020B0604020202020204"/>
                <a:ea typeface="Arial" panose="020B0604020202020204"/>
                <a:cs typeface="Arial" panose="020B0604020202020204"/>
                <a:sym typeface="Arial" panose="020B0604020202020204"/>
              </a:rPr>
              <a:t>PPh Ditanggung Pemerintah</a:t>
            </a:r>
            <a:endParaRPr lang="en-US" sz="2400" b="0" i="0" u="none">
              <a:solidFill>
                <a:schemeClr val="lt1"/>
              </a:solidFill>
              <a:latin typeface="Arial" panose="020B0604020202020204"/>
              <a:ea typeface="Arial" panose="020B0604020202020204"/>
              <a:cs typeface="Arial" panose="020B0604020202020204"/>
              <a:sym typeface="Arial" panose="020B0604020202020204"/>
            </a:endParaRPr>
          </a:p>
          <a:p>
            <a:pPr marL="635000" marR="0" lvl="0" indent="-635000" algn="l" rtl="0">
              <a:lnSpc>
                <a:spcPct val="100000"/>
              </a:lnSpc>
              <a:spcBef>
                <a:spcPts val="0"/>
              </a:spcBef>
              <a:spcAft>
                <a:spcPts val="0"/>
              </a:spcAft>
              <a:buClr>
                <a:schemeClr val="lt1"/>
              </a:buClr>
              <a:buSzPts val="2400"/>
              <a:buFont typeface="Arial" panose="020B0604020202020204"/>
              <a:buAutoNum type="alphaUcPeriod" startAt="2"/>
            </a:pPr>
            <a:r>
              <a:rPr lang="en-US" sz="2400" b="0" i="0" u="none">
                <a:solidFill>
                  <a:schemeClr val="lt1"/>
                </a:solidFill>
                <a:latin typeface="Arial" panose="020B0604020202020204"/>
                <a:ea typeface="Arial" panose="020B0604020202020204"/>
                <a:cs typeface="Arial" panose="020B0604020202020204"/>
                <a:sym typeface="Arial" panose="020B0604020202020204"/>
              </a:rPr>
              <a:t>Saat Pemotongan PPh</a:t>
            </a:r>
            <a:endParaRPr lang="en-US" sz="2400" b="0" i="0" u="none">
              <a:solidFill>
                <a:schemeClr val="lt1"/>
              </a:solidFill>
              <a:latin typeface="Arial" panose="020B0604020202020204"/>
              <a:ea typeface="Arial" panose="020B0604020202020204"/>
              <a:cs typeface="Arial" panose="020B0604020202020204"/>
              <a:sym typeface="Arial" panose="020B0604020202020204"/>
            </a:endParaRPr>
          </a:p>
          <a:p>
            <a:pPr marL="635000" marR="0" lvl="0" indent="-635000" algn="l" rtl="0">
              <a:lnSpc>
                <a:spcPct val="100000"/>
              </a:lnSpc>
              <a:spcBef>
                <a:spcPts val="0"/>
              </a:spcBef>
              <a:spcAft>
                <a:spcPts val="0"/>
              </a:spcAft>
              <a:buClr>
                <a:schemeClr val="lt1"/>
              </a:buClr>
              <a:buSzPts val="2400"/>
              <a:buFont typeface="Arial" panose="020B0604020202020204"/>
              <a:buAutoNum type="alphaUcPeriod" startAt="2"/>
            </a:pPr>
            <a:r>
              <a:rPr lang="en-US" sz="2400" b="0" i="0" u="none">
                <a:solidFill>
                  <a:schemeClr val="lt1"/>
                </a:solidFill>
                <a:latin typeface="Arial" panose="020B0604020202020204"/>
                <a:ea typeface="Arial" panose="020B0604020202020204"/>
                <a:cs typeface="Arial" panose="020B0604020202020204"/>
                <a:sym typeface="Arial" panose="020B0604020202020204"/>
              </a:rPr>
              <a:t>Hak &amp; Kewajiban Employer &amp; Employee</a:t>
            </a:r>
            <a:endParaRPr lang="en-US" sz="2400" b="0" i="0" u="none">
              <a:solidFill>
                <a:schemeClr val="lt1"/>
              </a:solidFill>
              <a:latin typeface="Arial" panose="020B0604020202020204"/>
              <a:ea typeface="Arial" panose="020B0604020202020204"/>
              <a:cs typeface="Arial" panose="020B0604020202020204"/>
              <a:sym typeface="Arial" panose="020B0604020202020204"/>
            </a:endParaRPr>
          </a:p>
        </p:txBody>
      </p:sp>
      <p:sp>
        <p:nvSpPr>
          <p:cNvPr id="103" name="Google Shape;103;p2"/>
          <p:cNvSpPr txBox="1"/>
          <p:nvPr/>
        </p:nvSpPr>
        <p:spPr>
          <a:xfrm>
            <a:off x="4094162" y="71437"/>
            <a:ext cx="5383212" cy="81915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chemeClr val="lt1"/>
              </a:buClr>
              <a:buSzPts val="4400"/>
              <a:buFont typeface="Arial" panose="020B0604020202020204"/>
              <a:buNone/>
            </a:pPr>
            <a:r>
              <a:rPr lang="en-US" sz="4400" b="1" i="0" u="none">
                <a:solidFill>
                  <a:schemeClr val="lt1"/>
                </a:solidFill>
                <a:latin typeface="Arial" panose="020B0604020202020204"/>
                <a:ea typeface="Arial" panose="020B0604020202020204"/>
                <a:cs typeface="Arial" panose="020B0604020202020204"/>
                <a:sym typeface="Arial" panose="020B0604020202020204"/>
              </a:rPr>
              <a:t>Outline Presentasi</a:t>
            </a:r>
            <a:endParaRPr lang="en-US" sz="4400" b="1" i="0" u="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4"/>
          <p:cNvSpPr txBox="1"/>
          <p:nvPr/>
        </p:nvSpPr>
        <p:spPr>
          <a:xfrm>
            <a:off x="5056187" y="1784350"/>
            <a:ext cx="4289425" cy="647700"/>
          </a:xfrm>
          <a:prstGeom prst="rect">
            <a:avLst/>
          </a:prstGeom>
          <a:solidFill>
            <a:srgbClr val="FFCC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425" name="Google Shape;425;p24"/>
          <p:cNvSpPr txBox="1"/>
          <p:nvPr/>
        </p:nvSpPr>
        <p:spPr>
          <a:xfrm>
            <a:off x="344487" y="1784350"/>
            <a:ext cx="4400550" cy="647700"/>
          </a:xfrm>
          <a:prstGeom prst="rect">
            <a:avLst/>
          </a:prstGeom>
          <a:solidFill>
            <a:srgbClr val="FFCC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426" name="Google Shape;426;p24"/>
          <p:cNvSpPr>
            <a:spLocks noGrp="1"/>
          </p:cNvSpPr>
          <p:nvPr>
            <p:ph type="title"/>
          </p:nvPr>
        </p:nvSpPr>
        <p:spPr>
          <a:xfrm>
            <a:off x="415925" y="188912"/>
            <a:ext cx="9145587" cy="760412"/>
          </a:xfrm>
          <a:prstGeom prst="octagon">
            <a:avLst>
              <a:gd name="adj" fmla="val 6326"/>
            </a:avLst>
          </a:prstGeom>
          <a:gradFill>
            <a:gsLst>
              <a:gs pos="0">
                <a:srgbClr val="C4C8DA"/>
              </a:gs>
              <a:gs pos="50000">
                <a:srgbClr val="E8E7B7"/>
              </a:gs>
              <a:gs pos="100000">
                <a:srgbClr val="C4C8DA"/>
              </a:gs>
            </a:gsLst>
            <a:lin ang="5400000" scaled="0"/>
          </a:gradFill>
          <a:ln w="9525" cap="flat" cmpd="sng">
            <a:solidFill>
              <a:schemeClr val="dk1"/>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800"/>
              <a:buFont typeface="Arial" panose="020B0604020202020204"/>
              <a:buNone/>
            </a:pPr>
            <a:r>
              <a:rPr lang="en-US" sz="2800" b="0" i="0" u="none">
                <a:solidFill>
                  <a:schemeClr val="dk2"/>
                </a:solidFill>
                <a:latin typeface="Arial" panose="020B0604020202020204"/>
                <a:ea typeface="Arial" panose="020B0604020202020204"/>
                <a:cs typeface="Arial" panose="020B0604020202020204"/>
                <a:sym typeface="Arial" panose="020B0604020202020204"/>
              </a:rPr>
              <a:t>Masa Perolehan Penghasilan Kurang Dari 12 Bulan</a:t>
            </a:r>
            <a:endParaRPr lang="en-US" sz="2800" b="0" i="0" u="none">
              <a:solidFill>
                <a:schemeClr val="dk2"/>
              </a:solidFill>
              <a:latin typeface="Arial" panose="020B0604020202020204"/>
              <a:ea typeface="Arial" panose="020B0604020202020204"/>
              <a:cs typeface="Arial" panose="020B0604020202020204"/>
              <a:sym typeface="Arial" panose="020B0604020202020204"/>
            </a:endParaRPr>
          </a:p>
        </p:txBody>
      </p:sp>
      <p:sp>
        <p:nvSpPr>
          <p:cNvPr id="427" name="Google Shape;427;p24"/>
          <p:cNvSpPr txBox="1"/>
          <p:nvPr/>
        </p:nvSpPr>
        <p:spPr>
          <a:xfrm>
            <a:off x="1185862" y="1916112"/>
            <a:ext cx="3119437" cy="396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DISETAHUNKAN</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428" name="Google Shape;428;p24"/>
          <p:cNvSpPr txBox="1"/>
          <p:nvPr/>
        </p:nvSpPr>
        <p:spPr>
          <a:xfrm>
            <a:off x="5367337" y="1909762"/>
            <a:ext cx="3119437" cy="396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TIDAK DISETAHUNKAN</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429" name="Google Shape;429;p24"/>
          <p:cNvSpPr txBox="1"/>
          <p:nvPr/>
        </p:nvSpPr>
        <p:spPr>
          <a:xfrm>
            <a:off x="344487" y="2881312"/>
            <a:ext cx="4400550" cy="3606800"/>
          </a:xfrm>
          <a:prstGeom prst="rect">
            <a:avLst/>
          </a:prstGeom>
          <a:solidFill>
            <a:srgbClr val="99CC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2000"/>
              <a:buFont typeface="Tahoma" panose="020B0604030504040204"/>
              <a:buAutoNum type="arabicPeriod"/>
            </a:pPr>
            <a:r>
              <a:rPr lang="en-US" sz="2000" b="0" i="0" u="none">
                <a:solidFill>
                  <a:schemeClr val="dk1"/>
                </a:solidFill>
                <a:latin typeface="Tahoma" panose="020B0604030504040204"/>
                <a:ea typeface="Tahoma" panose="020B0604030504040204"/>
                <a:cs typeface="Tahoma" panose="020B0604030504040204"/>
                <a:sym typeface="Tahoma" panose="020B0604030504040204"/>
              </a:rPr>
              <a:t>WP OP DN meninggal dunia atau meninggalkan Indonesia untuk selama-lamanya di pertengahan tahun</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a:p>
            <a:pPr marL="342900" marR="0" lvl="0" indent="-342900" algn="just" rtl="0">
              <a:lnSpc>
                <a:spcPct val="100000"/>
              </a:lnSpc>
              <a:spcBef>
                <a:spcPts val="1000"/>
              </a:spcBef>
              <a:spcAft>
                <a:spcPts val="0"/>
              </a:spcAft>
              <a:buClr>
                <a:schemeClr val="dk1"/>
              </a:buClr>
              <a:buSzPts val="2000"/>
              <a:buFont typeface="Tahoma" panose="020B0604030504040204"/>
              <a:buAutoNum type="arabicPeriod"/>
            </a:pPr>
            <a:r>
              <a:rPr lang="en-US" sz="2000" b="0" i="0" u="none">
                <a:solidFill>
                  <a:schemeClr val="dk1"/>
                </a:solidFill>
                <a:latin typeface="Tahoma" panose="020B0604030504040204"/>
                <a:ea typeface="Tahoma" panose="020B0604030504040204"/>
                <a:cs typeface="Tahoma" panose="020B0604030504040204"/>
                <a:sym typeface="Tahoma" panose="020B0604030504040204"/>
              </a:rPr>
              <a:t>Orang Asing mulai bekerja di Indonesia di pertengahan tahun untuk jangka waktu lebih dari 6 bulan</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a:p>
            <a:pPr marL="342900" marR="0" lvl="0" indent="-342900" algn="just" rtl="0">
              <a:lnSpc>
                <a:spcPct val="100000"/>
              </a:lnSpc>
              <a:spcBef>
                <a:spcPts val="1000"/>
              </a:spcBef>
              <a:spcAft>
                <a:spcPts val="0"/>
              </a:spcAft>
              <a:buClr>
                <a:schemeClr val="dk1"/>
              </a:buClr>
              <a:buSzPts val="2000"/>
              <a:buFont typeface="Tahoma" panose="020B0604030504040204"/>
              <a:buAutoNum type="arabicPeriod"/>
            </a:pPr>
            <a:r>
              <a:rPr lang="en-US" sz="2000" b="0" i="0" u="none">
                <a:solidFill>
                  <a:schemeClr val="dk1"/>
                </a:solidFill>
                <a:latin typeface="Tahoma" panose="020B0604030504040204"/>
                <a:ea typeface="Tahoma" panose="020B0604030504040204"/>
                <a:cs typeface="Tahoma" panose="020B0604030504040204"/>
                <a:sym typeface="Tahoma" panose="020B0604030504040204"/>
              </a:rPr>
              <a:t>Karyawan pindah cabang</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a:p>
            <a:pPr marL="0" marR="0" lvl="0" indent="0" algn="l" rtl="0">
              <a:lnSpc>
                <a:spcPct val="100000"/>
              </a:lnSpc>
              <a:spcBef>
                <a:spcPts val="0"/>
              </a:spcBef>
              <a:spcAft>
                <a:spcPts val="0"/>
              </a:spcAft>
              <a:buNone/>
            </a:pPr>
            <a:endParaRPr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430" name="Google Shape;430;p24"/>
          <p:cNvSpPr txBox="1"/>
          <p:nvPr/>
        </p:nvSpPr>
        <p:spPr>
          <a:xfrm>
            <a:off x="5056187" y="2881312"/>
            <a:ext cx="4289425" cy="1930400"/>
          </a:xfrm>
          <a:prstGeom prst="rect">
            <a:avLst/>
          </a:prstGeom>
          <a:solidFill>
            <a:srgbClr val="99CC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000"/>
              <a:buFont typeface="Tahoma" panose="020B0604030504040204"/>
              <a:buAutoNum type="arabicPeriod"/>
            </a:pPr>
            <a:r>
              <a:rPr lang="en-US" sz="2000" b="0" i="0" u="none">
                <a:solidFill>
                  <a:schemeClr val="dk1"/>
                </a:solidFill>
                <a:latin typeface="Tahoma" panose="020B0604030504040204"/>
                <a:ea typeface="Tahoma" panose="020B0604030504040204"/>
                <a:cs typeface="Tahoma" panose="020B0604030504040204"/>
                <a:sym typeface="Tahoma" panose="020B0604030504040204"/>
              </a:rPr>
              <a:t>WP OP DN mulai bekerja di pertengahan tahun</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a:p>
            <a:pPr marL="342900" marR="0" lvl="0" indent="-342900" algn="l" rtl="0">
              <a:lnSpc>
                <a:spcPct val="100000"/>
              </a:lnSpc>
              <a:spcBef>
                <a:spcPts val="1000"/>
              </a:spcBef>
              <a:spcAft>
                <a:spcPts val="0"/>
              </a:spcAft>
              <a:buClr>
                <a:schemeClr val="dk1"/>
              </a:buClr>
              <a:buSzPts val="2000"/>
              <a:buFont typeface="Tahoma" panose="020B0604030504040204"/>
              <a:buAutoNum type="arabicPeriod"/>
            </a:pPr>
            <a:r>
              <a:rPr lang="en-US" sz="2000" b="0" i="0" u="none">
                <a:solidFill>
                  <a:schemeClr val="dk1"/>
                </a:solidFill>
                <a:latin typeface="Tahoma" panose="020B0604030504040204"/>
                <a:ea typeface="Tahoma" panose="020B0604030504040204"/>
                <a:cs typeface="Tahoma" panose="020B0604030504040204"/>
                <a:sym typeface="Tahoma" panose="020B0604030504040204"/>
              </a:rPr>
              <a:t>WP OP DN pindah kerja ke pemberi kerja lain</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a:p>
            <a:pPr marL="0" marR="0" lvl="0" indent="0" algn="l" rtl="0">
              <a:lnSpc>
                <a:spcPct val="100000"/>
              </a:lnSpc>
              <a:spcBef>
                <a:spcPts val="0"/>
              </a:spcBef>
              <a:spcAft>
                <a:spcPts val="0"/>
              </a:spcAft>
              <a:buNone/>
            </a:pPr>
            <a:endParaRPr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431" name="Google Shape;431;p24"/>
          <p:cNvSpPr txBox="1"/>
          <p:nvPr/>
        </p:nvSpPr>
        <p:spPr>
          <a:xfrm>
            <a:off x="2455862" y="1235075"/>
            <a:ext cx="4576762" cy="100012"/>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432" name="Google Shape;432;p24"/>
          <p:cNvSpPr txBox="1"/>
          <p:nvPr/>
        </p:nvSpPr>
        <p:spPr>
          <a:xfrm>
            <a:off x="4641850" y="936625"/>
            <a:ext cx="207962" cy="34925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433" name="Google Shape;433;p24"/>
          <p:cNvSpPr/>
          <p:nvPr/>
        </p:nvSpPr>
        <p:spPr>
          <a:xfrm>
            <a:off x="2352675" y="1285875"/>
            <a:ext cx="417512" cy="498475"/>
          </a:xfrm>
          <a:prstGeom prst="downArrow">
            <a:avLst>
              <a:gd name="adj1" fmla="val 10333"/>
              <a:gd name="adj2"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24"/>
          <p:cNvSpPr txBox="1"/>
          <p:nvPr/>
        </p:nvSpPr>
        <p:spPr>
          <a:xfrm rot="5400000">
            <a:off x="2322979" y="1502756"/>
            <a:ext cx="476904" cy="4314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435" name="Google Shape;435;p24"/>
          <p:cNvSpPr/>
          <p:nvPr/>
        </p:nvSpPr>
        <p:spPr>
          <a:xfrm>
            <a:off x="6721475" y="1285875"/>
            <a:ext cx="417512" cy="498475"/>
          </a:xfrm>
          <a:prstGeom prst="downArrow">
            <a:avLst>
              <a:gd name="adj1" fmla="val 10333"/>
              <a:gd name="adj2"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24"/>
          <p:cNvSpPr txBox="1"/>
          <p:nvPr/>
        </p:nvSpPr>
        <p:spPr>
          <a:xfrm rot="5400000">
            <a:off x="6691779" y="1502756"/>
            <a:ext cx="476904" cy="4314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437" name="Google Shape;437;p24"/>
          <p:cNvSpPr/>
          <p:nvPr/>
        </p:nvSpPr>
        <p:spPr>
          <a:xfrm>
            <a:off x="2455862" y="2432050"/>
            <a:ext cx="417512" cy="447675"/>
          </a:xfrm>
          <a:prstGeom prst="downArrow">
            <a:avLst>
              <a:gd name="adj1" fmla="val 10333"/>
              <a:gd name="adj2"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24"/>
          <p:cNvSpPr txBox="1"/>
          <p:nvPr/>
        </p:nvSpPr>
        <p:spPr>
          <a:xfrm rot="5400000">
            <a:off x="2451554" y="2623531"/>
            <a:ext cx="426104" cy="4314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439" name="Google Shape;439;p24"/>
          <p:cNvSpPr/>
          <p:nvPr/>
        </p:nvSpPr>
        <p:spPr>
          <a:xfrm>
            <a:off x="6721475" y="2432050"/>
            <a:ext cx="417512" cy="447675"/>
          </a:xfrm>
          <a:prstGeom prst="downArrow">
            <a:avLst>
              <a:gd name="adj1" fmla="val 10333"/>
              <a:gd name="adj2"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24"/>
          <p:cNvSpPr txBox="1"/>
          <p:nvPr/>
        </p:nvSpPr>
        <p:spPr>
          <a:xfrm rot="5400000">
            <a:off x="6717179" y="2623531"/>
            <a:ext cx="426104" cy="4314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5"/>
          <p:cNvSpPr txBox="1">
            <a:spLocks noGrp="1"/>
          </p:cNvSpPr>
          <p:nvPr>
            <p:ph type="title"/>
          </p:nvPr>
        </p:nvSpPr>
        <p:spPr>
          <a:xfrm>
            <a:off x="481012" y="188912"/>
            <a:ext cx="8915400" cy="1047750"/>
          </a:xfrm>
          <a:prstGeom prst="rect">
            <a:avLst/>
          </a:prstGeom>
          <a:solidFill>
            <a:srgbClr val="FF9900"/>
          </a:solidFill>
          <a:ln w="9525" cap="flat" cmpd="sng">
            <a:solidFill>
              <a:schemeClr val="dk1"/>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400"/>
              <a:buFont typeface="Arial" panose="020B0604020202020204"/>
              <a:buNone/>
            </a:pPr>
            <a:r>
              <a:rPr lang="en-US" sz="2400" b="1" i="0" u="none">
                <a:solidFill>
                  <a:schemeClr val="dk2"/>
                </a:solidFill>
                <a:latin typeface="Arial" panose="020B0604020202020204"/>
                <a:ea typeface="Arial" panose="020B0604020202020204"/>
                <a:cs typeface="Arial" panose="020B0604020202020204"/>
                <a:sym typeface="Arial" panose="020B0604020202020204"/>
              </a:rPr>
              <a:t>PPh Pasal 21:</a:t>
            </a:r>
            <a:br>
              <a:rPr lang="en-US" sz="2400" b="1" i="0" u="none">
                <a:solidFill>
                  <a:schemeClr val="dk2"/>
                </a:solidFill>
                <a:latin typeface="Arial" panose="020B0604020202020204"/>
                <a:ea typeface="Arial" panose="020B0604020202020204"/>
                <a:cs typeface="Arial" panose="020B0604020202020204"/>
                <a:sym typeface="Arial" panose="020B0604020202020204"/>
              </a:rPr>
            </a:br>
            <a:r>
              <a:rPr lang="en-US" sz="2400" b="1" i="0" u="none">
                <a:solidFill>
                  <a:schemeClr val="dk2"/>
                </a:solidFill>
                <a:latin typeface="Arial" panose="020B0604020202020204"/>
                <a:ea typeface="Arial" panose="020B0604020202020204"/>
                <a:cs typeface="Arial" panose="020B0604020202020204"/>
                <a:sym typeface="Arial" panose="020B0604020202020204"/>
              </a:rPr>
              <a:t>Pegawai Tidak Tetap/Tenaga Kerja Lepas, Pemagang dan Calon Pegawai</a:t>
            </a:r>
            <a:endParaRPr lang="en-US" sz="2400" b="1" i="0" u="none">
              <a:solidFill>
                <a:schemeClr val="dk2"/>
              </a:solidFill>
              <a:latin typeface="Arial" panose="020B0604020202020204"/>
              <a:ea typeface="Arial" panose="020B0604020202020204"/>
              <a:cs typeface="Arial" panose="020B0604020202020204"/>
              <a:sym typeface="Arial" panose="020B0604020202020204"/>
            </a:endParaRPr>
          </a:p>
        </p:txBody>
      </p:sp>
      <p:sp>
        <p:nvSpPr>
          <p:cNvPr id="447" name="Google Shape;447;p25"/>
          <p:cNvSpPr txBox="1"/>
          <p:nvPr/>
        </p:nvSpPr>
        <p:spPr>
          <a:xfrm>
            <a:off x="992187" y="1593850"/>
            <a:ext cx="3816350" cy="590550"/>
          </a:xfrm>
          <a:prstGeom prst="rect">
            <a:avLst/>
          </a:prstGeom>
          <a:solidFill>
            <a:srgbClr val="FF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Upah/Uang Saku Harian, Mingguan, Satuan, Borongan</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448" name="Google Shape;448;p25"/>
          <p:cNvSpPr txBox="1"/>
          <p:nvPr/>
        </p:nvSpPr>
        <p:spPr>
          <a:xfrm>
            <a:off x="5889625" y="1598612"/>
            <a:ext cx="3525837" cy="1016000"/>
          </a:xfrm>
          <a:prstGeom prst="rect">
            <a:avLst/>
          </a:prstGeom>
          <a:solidFill>
            <a:srgbClr val="FF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Dibayarkan Bulanan Atau Jumlah Upah Kumulatif satu bulan melebihi Rp 6.000.000</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449" name="Google Shape;449;p25"/>
          <p:cNvSpPr txBox="1"/>
          <p:nvPr/>
        </p:nvSpPr>
        <p:spPr>
          <a:xfrm>
            <a:off x="992187" y="2565400"/>
            <a:ext cx="3887787" cy="406400"/>
          </a:xfrm>
          <a:prstGeom prst="rect">
            <a:avLst/>
          </a:prstGeom>
          <a:solidFill>
            <a:srgbClr val="FF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Upah/Uang Saku Harian</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450" name="Google Shape;450;p25"/>
          <p:cNvSpPr txBox="1"/>
          <p:nvPr/>
        </p:nvSpPr>
        <p:spPr>
          <a:xfrm>
            <a:off x="341312" y="3138487"/>
            <a:ext cx="2392362" cy="406400"/>
          </a:xfrm>
          <a:prstGeom prst="rect">
            <a:avLst/>
          </a:prstGeom>
          <a:solidFill>
            <a:srgbClr val="FF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 450.000</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451" name="Google Shape;451;p25"/>
          <p:cNvSpPr txBox="1"/>
          <p:nvPr/>
        </p:nvSpPr>
        <p:spPr>
          <a:xfrm>
            <a:off x="3148012" y="3138487"/>
            <a:ext cx="2392362" cy="406400"/>
          </a:xfrm>
          <a:prstGeom prst="rect">
            <a:avLst/>
          </a:prstGeom>
          <a:solidFill>
            <a:srgbClr val="FF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&gt; 450.000</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452" name="Google Shape;452;p25"/>
          <p:cNvSpPr txBox="1"/>
          <p:nvPr/>
        </p:nvSpPr>
        <p:spPr>
          <a:xfrm>
            <a:off x="341312" y="3629025"/>
            <a:ext cx="2392362" cy="406400"/>
          </a:xfrm>
          <a:prstGeom prst="rect">
            <a:avLst/>
          </a:prstGeom>
          <a:solidFill>
            <a:srgbClr val="FF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Tidak Dipotong</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453" name="Google Shape;453;p25"/>
          <p:cNvSpPr txBox="1"/>
          <p:nvPr/>
        </p:nvSpPr>
        <p:spPr>
          <a:xfrm>
            <a:off x="3008312" y="3571875"/>
            <a:ext cx="2520950" cy="406400"/>
          </a:xfrm>
          <a:prstGeom prst="rect">
            <a:avLst/>
          </a:prstGeom>
          <a:solidFill>
            <a:srgbClr val="FF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Dikurangi 450.000</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454" name="Google Shape;454;p25"/>
          <p:cNvSpPr txBox="1"/>
          <p:nvPr/>
        </p:nvSpPr>
        <p:spPr>
          <a:xfrm>
            <a:off x="3148012" y="4149725"/>
            <a:ext cx="2392362" cy="406400"/>
          </a:xfrm>
          <a:prstGeom prst="rect">
            <a:avLst/>
          </a:prstGeom>
          <a:solidFill>
            <a:srgbClr val="FF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 Dipotong 5%</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455" name="Google Shape;455;p25"/>
          <p:cNvSpPr txBox="1"/>
          <p:nvPr/>
        </p:nvSpPr>
        <p:spPr>
          <a:xfrm>
            <a:off x="200025" y="4733925"/>
            <a:ext cx="5341937" cy="708025"/>
          </a:xfrm>
          <a:prstGeom prst="rect">
            <a:avLst/>
          </a:prstGeom>
          <a:solidFill>
            <a:srgbClr val="FF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Upah kumulatif &gt; Rp 4.5 jt s.d. Rp 10.2 jt sebulan</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456" name="Google Shape;456;p25"/>
          <p:cNvSpPr txBox="1"/>
          <p:nvPr/>
        </p:nvSpPr>
        <p:spPr>
          <a:xfrm>
            <a:off x="376237" y="5486400"/>
            <a:ext cx="5200650" cy="406400"/>
          </a:xfrm>
          <a:prstGeom prst="rect">
            <a:avLst/>
          </a:prstGeom>
          <a:solidFill>
            <a:srgbClr val="FF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Upah sehari dikurangi PTKP sehari</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457" name="Google Shape;457;p25"/>
          <p:cNvSpPr txBox="1"/>
          <p:nvPr/>
        </p:nvSpPr>
        <p:spPr>
          <a:xfrm>
            <a:off x="273050" y="6046787"/>
            <a:ext cx="5200650" cy="406400"/>
          </a:xfrm>
          <a:prstGeom prst="rect">
            <a:avLst/>
          </a:prstGeom>
          <a:solidFill>
            <a:srgbClr val="FF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Tarif PPh 21 : 5%</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cxnSp>
        <p:nvCxnSpPr>
          <p:cNvPr id="458" name="Google Shape;458;p25"/>
          <p:cNvCxnSpPr/>
          <p:nvPr/>
        </p:nvCxnSpPr>
        <p:spPr>
          <a:xfrm>
            <a:off x="2976562" y="1430337"/>
            <a:ext cx="4991100" cy="0"/>
          </a:xfrm>
          <a:prstGeom prst="straightConnector1">
            <a:avLst/>
          </a:prstGeom>
          <a:noFill/>
          <a:ln w="9525" cap="flat" cmpd="sng">
            <a:solidFill>
              <a:schemeClr val="dk1"/>
            </a:solidFill>
            <a:prstDash val="solid"/>
            <a:miter lim="800000"/>
            <a:headEnd type="none" w="med" len="med"/>
            <a:tailEnd type="none" w="med" len="med"/>
          </a:ln>
        </p:spPr>
      </p:cxnSp>
      <p:cxnSp>
        <p:nvCxnSpPr>
          <p:cNvPr id="459" name="Google Shape;459;p25"/>
          <p:cNvCxnSpPr/>
          <p:nvPr/>
        </p:nvCxnSpPr>
        <p:spPr>
          <a:xfrm>
            <a:off x="2976562" y="1430337"/>
            <a:ext cx="0" cy="163512"/>
          </a:xfrm>
          <a:prstGeom prst="straightConnector1">
            <a:avLst/>
          </a:prstGeom>
          <a:noFill/>
          <a:ln w="9525" cap="flat" cmpd="sng">
            <a:solidFill>
              <a:schemeClr val="dk1"/>
            </a:solidFill>
            <a:prstDash val="solid"/>
            <a:miter lim="800000"/>
            <a:headEnd type="none" w="med" len="med"/>
            <a:tailEnd type="none" w="med" len="med"/>
          </a:ln>
        </p:spPr>
      </p:cxnSp>
      <p:cxnSp>
        <p:nvCxnSpPr>
          <p:cNvPr id="460" name="Google Shape;460;p25"/>
          <p:cNvCxnSpPr/>
          <p:nvPr/>
        </p:nvCxnSpPr>
        <p:spPr>
          <a:xfrm>
            <a:off x="7967662" y="1430337"/>
            <a:ext cx="0" cy="215900"/>
          </a:xfrm>
          <a:prstGeom prst="straightConnector1">
            <a:avLst/>
          </a:prstGeom>
          <a:noFill/>
          <a:ln w="9525" cap="flat" cmpd="sng">
            <a:solidFill>
              <a:schemeClr val="dk1"/>
            </a:solidFill>
            <a:prstDash val="solid"/>
            <a:miter lim="800000"/>
            <a:headEnd type="none" w="med" len="med"/>
            <a:tailEnd type="none" w="med" len="med"/>
          </a:ln>
        </p:spPr>
      </p:cxnSp>
      <p:cxnSp>
        <p:nvCxnSpPr>
          <p:cNvPr id="461" name="Google Shape;461;p25"/>
          <p:cNvCxnSpPr/>
          <p:nvPr/>
        </p:nvCxnSpPr>
        <p:spPr>
          <a:xfrm>
            <a:off x="4953000" y="1214437"/>
            <a:ext cx="0" cy="215900"/>
          </a:xfrm>
          <a:prstGeom prst="straightConnector1">
            <a:avLst/>
          </a:prstGeom>
          <a:noFill/>
          <a:ln w="9525" cap="flat" cmpd="sng">
            <a:solidFill>
              <a:schemeClr val="dk1"/>
            </a:solidFill>
            <a:prstDash val="solid"/>
            <a:miter lim="800000"/>
            <a:headEnd type="none" w="med" len="med"/>
            <a:tailEnd type="none" w="med" len="med"/>
          </a:ln>
        </p:spPr>
      </p:cxnSp>
      <p:cxnSp>
        <p:nvCxnSpPr>
          <p:cNvPr id="462" name="Google Shape;462;p25"/>
          <p:cNvCxnSpPr/>
          <p:nvPr/>
        </p:nvCxnSpPr>
        <p:spPr>
          <a:xfrm>
            <a:off x="1717675" y="3041650"/>
            <a:ext cx="2705100" cy="0"/>
          </a:xfrm>
          <a:prstGeom prst="straightConnector1">
            <a:avLst/>
          </a:prstGeom>
          <a:noFill/>
          <a:ln w="9525" cap="flat" cmpd="sng">
            <a:solidFill>
              <a:schemeClr val="dk1"/>
            </a:solidFill>
            <a:prstDash val="solid"/>
            <a:miter lim="800000"/>
            <a:headEnd type="none" w="med" len="med"/>
            <a:tailEnd type="none" w="med" len="med"/>
          </a:ln>
        </p:spPr>
      </p:cxnSp>
      <p:cxnSp>
        <p:nvCxnSpPr>
          <p:cNvPr id="463" name="Google Shape;463;p25"/>
          <p:cNvCxnSpPr/>
          <p:nvPr/>
        </p:nvCxnSpPr>
        <p:spPr>
          <a:xfrm>
            <a:off x="1692275" y="3032125"/>
            <a:ext cx="0" cy="106362"/>
          </a:xfrm>
          <a:prstGeom prst="straightConnector1">
            <a:avLst/>
          </a:prstGeom>
          <a:noFill/>
          <a:ln w="9525" cap="flat" cmpd="sng">
            <a:solidFill>
              <a:schemeClr val="dk1"/>
            </a:solidFill>
            <a:prstDash val="solid"/>
            <a:miter lim="800000"/>
            <a:headEnd type="none" w="med" len="med"/>
            <a:tailEnd type="none" w="med" len="med"/>
          </a:ln>
        </p:spPr>
      </p:cxnSp>
      <p:cxnSp>
        <p:nvCxnSpPr>
          <p:cNvPr id="464" name="Google Shape;464;p25"/>
          <p:cNvCxnSpPr/>
          <p:nvPr/>
        </p:nvCxnSpPr>
        <p:spPr>
          <a:xfrm>
            <a:off x="4398962" y="3032125"/>
            <a:ext cx="0" cy="106362"/>
          </a:xfrm>
          <a:prstGeom prst="straightConnector1">
            <a:avLst/>
          </a:prstGeom>
          <a:noFill/>
          <a:ln w="9525" cap="flat" cmpd="sng">
            <a:solidFill>
              <a:schemeClr val="dk1"/>
            </a:solidFill>
            <a:prstDash val="solid"/>
            <a:miter lim="800000"/>
            <a:headEnd type="none" w="med" len="med"/>
            <a:tailEnd type="none" w="med" len="med"/>
          </a:ln>
        </p:spPr>
      </p:cxnSp>
      <p:cxnSp>
        <p:nvCxnSpPr>
          <p:cNvPr id="465" name="Google Shape;465;p25"/>
          <p:cNvCxnSpPr/>
          <p:nvPr/>
        </p:nvCxnSpPr>
        <p:spPr>
          <a:xfrm>
            <a:off x="2936875" y="2924175"/>
            <a:ext cx="0" cy="107950"/>
          </a:xfrm>
          <a:prstGeom prst="straightConnector1">
            <a:avLst/>
          </a:prstGeom>
          <a:noFill/>
          <a:ln w="9525" cap="flat" cmpd="sng">
            <a:solidFill>
              <a:schemeClr val="dk1"/>
            </a:solidFill>
            <a:prstDash val="solid"/>
            <a:miter lim="800000"/>
            <a:headEnd type="none" w="med" len="med"/>
            <a:tailEnd type="none" w="med" len="med"/>
          </a:ln>
        </p:spPr>
      </p:cxnSp>
      <p:cxnSp>
        <p:nvCxnSpPr>
          <p:cNvPr id="466" name="Google Shape;466;p25"/>
          <p:cNvCxnSpPr/>
          <p:nvPr/>
        </p:nvCxnSpPr>
        <p:spPr>
          <a:xfrm>
            <a:off x="1692275" y="3409950"/>
            <a:ext cx="0" cy="161925"/>
          </a:xfrm>
          <a:prstGeom prst="straightConnector1">
            <a:avLst/>
          </a:prstGeom>
          <a:noFill/>
          <a:ln w="9525" cap="flat" cmpd="sng">
            <a:solidFill>
              <a:schemeClr val="dk1"/>
            </a:solidFill>
            <a:prstDash val="solid"/>
            <a:miter lim="800000"/>
            <a:headEnd type="none" w="med" len="med"/>
            <a:tailEnd type="none" w="med" len="med"/>
          </a:ln>
        </p:spPr>
      </p:cxnSp>
      <p:cxnSp>
        <p:nvCxnSpPr>
          <p:cNvPr id="467" name="Google Shape;467;p25"/>
          <p:cNvCxnSpPr/>
          <p:nvPr/>
        </p:nvCxnSpPr>
        <p:spPr>
          <a:xfrm flipH="1">
            <a:off x="1692275" y="4005262"/>
            <a:ext cx="20637" cy="593725"/>
          </a:xfrm>
          <a:prstGeom prst="straightConnector1">
            <a:avLst/>
          </a:prstGeom>
          <a:noFill/>
          <a:ln w="9525" cap="flat" cmpd="sng">
            <a:solidFill>
              <a:schemeClr val="dk1"/>
            </a:solidFill>
            <a:prstDash val="solid"/>
            <a:miter lim="800000"/>
            <a:headEnd type="none" w="med" len="med"/>
            <a:tailEnd type="triangle" w="med" len="med"/>
          </a:ln>
        </p:spPr>
      </p:cxnSp>
      <p:cxnSp>
        <p:nvCxnSpPr>
          <p:cNvPr id="468" name="Google Shape;468;p25"/>
          <p:cNvCxnSpPr/>
          <p:nvPr/>
        </p:nvCxnSpPr>
        <p:spPr>
          <a:xfrm>
            <a:off x="4400550" y="4562475"/>
            <a:ext cx="0" cy="161925"/>
          </a:xfrm>
          <a:prstGeom prst="straightConnector1">
            <a:avLst/>
          </a:prstGeom>
          <a:noFill/>
          <a:ln w="9525" cap="flat" cmpd="sng">
            <a:solidFill>
              <a:schemeClr val="dk1"/>
            </a:solidFill>
            <a:prstDash val="solid"/>
            <a:miter lim="800000"/>
            <a:headEnd type="none" w="med" len="med"/>
            <a:tailEnd type="triangle" w="med" len="med"/>
          </a:ln>
        </p:spPr>
      </p:cxnSp>
      <p:cxnSp>
        <p:nvCxnSpPr>
          <p:cNvPr id="469" name="Google Shape;469;p25"/>
          <p:cNvCxnSpPr/>
          <p:nvPr/>
        </p:nvCxnSpPr>
        <p:spPr>
          <a:xfrm>
            <a:off x="4398962" y="4003675"/>
            <a:ext cx="0" cy="161925"/>
          </a:xfrm>
          <a:prstGeom prst="straightConnector1">
            <a:avLst/>
          </a:prstGeom>
          <a:noFill/>
          <a:ln w="9525" cap="flat" cmpd="sng">
            <a:solidFill>
              <a:schemeClr val="dk1"/>
            </a:solidFill>
            <a:prstDash val="solid"/>
            <a:miter lim="800000"/>
            <a:headEnd type="none" w="med" len="med"/>
            <a:tailEnd type="none" w="med" len="med"/>
          </a:ln>
        </p:spPr>
      </p:cxnSp>
      <p:sp>
        <p:nvSpPr>
          <p:cNvPr id="470" name="Google Shape;470;p25"/>
          <p:cNvSpPr txBox="1"/>
          <p:nvPr/>
        </p:nvSpPr>
        <p:spPr>
          <a:xfrm>
            <a:off x="6040437" y="2674937"/>
            <a:ext cx="3224212" cy="406400"/>
          </a:xfrm>
          <a:prstGeom prst="rect">
            <a:avLst/>
          </a:prstGeom>
          <a:solidFill>
            <a:srgbClr val="FF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Dikali 12</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471" name="Google Shape;471;p25"/>
          <p:cNvSpPr txBox="1"/>
          <p:nvPr/>
        </p:nvSpPr>
        <p:spPr>
          <a:xfrm>
            <a:off x="6049962" y="3068637"/>
            <a:ext cx="3224212" cy="406400"/>
          </a:xfrm>
          <a:prstGeom prst="rect">
            <a:avLst/>
          </a:prstGeom>
          <a:solidFill>
            <a:srgbClr val="FF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Dikurangi PTKP Setahun</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472" name="Google Shape;472;p25"/>
          <p:cNvSpPr txBox="1"/>
          <p:nvPr/>
        </p:nvSpPr>
        <p:spPr>
          <a:xfrm>
            <a:off x="6049962" y="3716337"/>
            <a:ext cx="3224212" cy="406400"/>
          </a:xfrm>
          <a:prstGeom prst="rect">
            <a:avLst/>
          </a:prstGeom>
          <a:solidFill>
            <a:srgbClr val="FF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Penghasilan Kena Pajak</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473" name="Google Shape;473;p25"/>
          <p:cNvSpPr txBox="1"/>
          <p:nvPr/>
        </p:nvSpPr>
        <p:spPr>
          <a:xfrm>
            <a:off x="6049962" y="4292600"/>
            <a:ext cx="3224212" cy="406400"/>
          </a:xfrm>
          <a:prstGeom prst="rect">
            <a:avLst/>
          </a:prstGeom>
          <a:solidFill>
            <a:srgbClr val="FF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Dikenakan Tarif Ps 17</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474" name="Google Shape;474;p25"/>
          <p:cNvSpPr txBox="1"/>
          <p:nvPr/>
        </p:nvSpPr>
        <p:spPr>
          <a:xfrm>
            <a:off x="6049962" y="4941887"/>
            <a:ext cx="3224212" cy="406400"/>
          </a:xfrm>
          <a:prstGeom prst="rect">
            <a:avLst/>
          </a:prstGeom>
          <a:solidFill>
            <a:srgbClr val="FF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PPh Ps 21 Setahun</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475" name="Google Shape;475;p25"/>
          <p:cNvSpPr txBox="1"/>
          <p:nvPr/>
        </p:nvSpPr>
        <p:spPr>
          <a:xfrm>
            <a:off x="6049962" y="5446712"/>
            <a:ext cx="3224212" cy="406400"/>
          </a:xfrm>
          <a:prstGeom prst="rect">
            <a:avLst/>
          </a:prstGeom>
          <a:solidFill>
            <a:srgbClr val="FF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Dibagi 12</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476" name="Google Shape;476;p25"/>
          <p:cNvSpPr txBox="1"/>
          <p:nvPr/>
        </p:nvSpPr>
        <p:spPr>
          <a:xfrm>
            <a:off x="6049962" y="6021387"/>
            <a:ext cx="3224212" cy="406400"/>
          </a:xfrm>
          <a:prstGeom prst="rect">
            <a:avLst/>
          </a:prstGeom>
          <a:solidFill>
            <a:srgbClr val="FF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PPh Pasal 21 Sebulan</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cxnSp>
        <p:nvCxnSpPr>
          <p:cNvPr id="477" name="Google Shape;477;p25"/>
          <p:cNvCxnSpPr/>
          <p:nvPr/>
        </p:nvCxnSpPr>
        <p:spPr>
          <a:xfrm>
            <a:off x="7816850" y="3429000"/>
            <a:ext cx="0" cy="271462"/>
          </a:xfrm>
          <a:prstGeom prst="straightConnector1">
            <a:avLst/>
          </a:prstGeom>
          <a:noFill/>
          <a:ln w="9525" cap="flat" cmpd="sng">
            <a:solidFill>
              <a:schemeClr val="dk1"/>
            </a:solidFill>
            <a:prstDash val="solid"/>
            <a:miter lim="800000"/>
            <a:headEnd type="none" w="med" len="med"/>
            <a:tailEnd type="triangle" w="med" len="med"/>
          </a:ln>
        </p:spPr>
      </p:cxnSp>
      <p:cxnSp>
        <p:nvCxnSpPr>
          <p:cNvPr id="478" name="Google Shape;478;p25"/>
          <p:cNvCxnSpPr/>
          <p:nvPr/>
        </p:nvCxnSpPr>
        <p:spPr>
          <a:xfrm>
            <a:off x="7816850" y="4076700"/>
            <a:ext cx="0" cy="214312"/>
          </a:xfrm>
          <a:prstGeom prst="straightConnector1">
            <a:avLst/>
          </a:prstGeom>
          <a:noFill/>
          <a:ln w="9525" cap="flat" cmpd="sng">
            <a:solidFill>
              <a:schemeClr val="dk1"/>
            </a:solidFill>
            <a:prstDash val="solid"/>
            <a:miter lim="800000"/>
            <a:headEnd type="none" w="med" len="med"/>
            <a:tailEnd type="triangle" w="med" len="med"/>
          </a:ln>
        </p:spPr>
      </p:cxnSp>
      <p:cxnSp>
        <p:nvCxnSpPr>
          <p:cNvPr id="479" name="Google Shape;479;p25"/>
          <p:cNvCxnSpPr/>
          <p:nvPr/>
        </p:nvCxnSpPr>
        <p:spPr>
          <a:xfrm>
            <a:off x="7816850" y="4652962"/>
            <a:ext cx="0" cy="269875"/>
          </a:xfrm>
          <a:prstGeom prst="straightConnector1">
            <a:avLst/>
          </a:prstGeom>
          <a:noFill/>
          <a:ln w="9525" cap="flat" cmpd="sng">
            <a:solidFill>
              <a:schemeClr val="dk1"/>
            </a:solidFill>
            <a:prstDash val="solid"/>
            <a:miter lim="800000"/>
            <a:headEnd type="none" w="med" len="med"/>
            <a:tailEnd type="triangle" w="med" len="med"/>
          </a:ln>
        </p:spPr>
      </p:cxnSp>
      <p:cxnSp>
        <p:nvCxnSpPr>
          <p:cNvPr id="480" name="Google Shape;480;p25"/>
          <p:cNvCxnSpPr/>
          <p:nvPr/>
        </p:nvCxnSpPr>
        <p:spPr>
          <a:xfrm>
            <a:off x="7816850" y="5230812"/>
            <a:ext cx="0" cy="215900"/>
          </a:xfrm>
          <a:prstGeom prst="straightConnector1">
            <a:avLst/>
          </a:prstGeom>
          <a:noFill/>
          <a:ln w="9525" cap="flat" cmpd="sng">
            <a:solidFill>
              <a:schemeClr val="dk1"/>
            </a:solidFill>
            <a:prstDash val="solid"/>
            <a:miter lim="800000"/>
            <a:headEnd type="none" w="med" len="med"/>
            <a:tailEnd type="triangle" w="med" len="med"/>
          </a:ln>
        </p:spPr>
      </p:cxnSp>
      <p:cxnSp>
        <p:nvCxnSpPr>
          <p:cNvPr id="481" name="Google Shape;481;p25"/>
          <p:cNvCxnSpPr/>
          <p:nvPr/>
        </p:nvCxnSpPr>
        <p:spPr>
          <a:xfrm>
            <a:off x="7816850" y="5807075"/>
            <a:ext cx="0" cy="214312"/>
          </a:xfrm>
          <a:prstGeom prst="straightConnector1">
            <a:avLst/>
          </a:prstGeom>
          <a:noFill/>
          <a:ln w="9525" cap="flat" cmpd="sng">
            <a:solidFill>
              <a:schemeClr val="dk1"/>
            </a:solidFill>
            <a:prstDash val="solid"/>
            <a:miter lim="800000"/>
            <a:headEnd type="none" w="med" len="med"/>
            <a:tailEnd type="triangle" w="med" len="med"/>
          </a:ln>
        </p:spPr>
      </p:cxnSp>
      <p:cxnSp>
        <p:nvCxnSpPr>
          <p:cNvPr id="482" name="Google Shape;482;p25"/>
          <p:cNvCxnSpPr/>
          <p:nvPr/>
        </p:nvCxnSpPr>
        <p:spPr>
          <a:xfrm>
            <a:off x="3162300" y="5918200"/>
            <a:ext cx="0" cy="100012"/>
          </a:xfrm>
          <a:prstGeom prst="straightConnector1">
            <a:avLst/>
          </a:prstGeom>
          <a:noFill/>
          <a:ln w="9525" cap="flat" cmpd="sng">
            <a:solidFill>
              <a:schemeClr val="dk1"/>
            </a:solidFill>
            <a:prstDash val="solid"/>
            <a:miter lim="800000"/>
            <a:headEnd type="none" w="med" len="med"/>
            <a:tailEnd type="triangle" w="med" len="med"/>
          </a:ln>
        </p:spPr>
      </p:cxnSp>
      <p:cxnSp>
        <p:nvCxnSpPr>
          <p:cNvPr id="483" name="Google Shape;483;p25"/>
          <p:cNvCxnSpPr/>
          <p:nvPr/>
        </p:nvCxnSpPr>
        <p:spPr>
          <a:xfrm>
            <a:off x="2992437" y="2205037"/>
            <a:ext cx="0" cy="269875"/>
          </a:xfrm>
          <a:prstGeom prst="straightConnector1">
            <a:avLst/>
          </a:prstGeom>
          <a:noFill/>
          <a:ln w="9525" cap="flat" cmpd="sng">
            <a:solidFill>
              <a:schemeClr val="dk1"/>
            </a:solidFill>
            <a:prstDash val="solid"/>
            <a:miter lim="800000"/>
            <a:headEnd type="none" w="med" len="med"/>
            <a:tailEnd type="triangle" w="med" len="med"/>
          </a:ln>
        </p:spPr>
      </p:cxnSp>
      <p:cxnSp>
        <p:nvCxnSpPr>
          <p:cNvPr id="484" name="Google Shape;484;p25"/>
          <p:cNvCxnSpPr/>
          <p:nvPr/>
        </p:nvCxnSpPr>
        <p:spPr>
          <a:xfrm>
            <a:off x="7761287" y="2565400"/>
            <a:ext cx="0" cy="161925"/>
          </a:xfrm>
          <a:prstGeom prst="straightConnector1">
            <a:avLst/>
          </a:prstGeom>
          <a:noFill/>
          <a:ln w="9525" cap="flat" cmpd="sng">
            <a:solidFill>
              <a:schemeClr val="dk1"/>
            </a:solidFill>
            <a:prstDash val="solid"/>
            <a:miter lim="800000"/>
            <a:headEnd type="none" w="med" len="med"/>
            <a:tailEnd type="triangle" w="med" len="med"/>
          </a:ln>
        </p:spPr>
      </p:cxnSp>
    </p:spTree>
  </p:cSld>
  <p:clrMapOvr>
    <a:masterClrMapping/>
  </p:clrMapOvr>
  <p:transition spd="slow">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397478" y="2210561"/>
            <a:ext cx="2862215" cy="2073450"/>
          </a:xfrm>
          <a:prstGeom prst="rect">
            <a:avLst/>
          </a:prstGeom>
        </p:spPr>
      </p:pic>
      <p:sp>
        <p:nvSpPr>
          <p:cNvPr id="3" name="object 3"/>
          <p:cNvSpPr txBox="1"/>
          <p:nvPr/>
        </p:nvSpPr>
        <p:spPr>
          <a:xfrm>
            <a:off x="406476" y="3976050"/>
            <a:ext cx="8057912" cy="1638775"/>
          </a:xfrm>
          <a:prstGeom prst="rect">
            <a:avLst/>
          </a:prstGeom>
        </p:spPr>
        <p:txBody>
          <a:bodyPr vert="horz" wrap="square" lIns="0" tIns="61397" rIns="0" bIns="0" rtlCol="0">
            <a:spAutoFit/>
          </a:bodyPr>
          <a:lstStyle/>
          <a:p>
            <a:pPr marL="10160">
              <a:spcBef>
                <a:spcPts val="485"/>
              </a:spcBef>
            </a:pPr>
            <a:endParaRPr sz="3415" dirty="0">
              <a:latin typeface="Times New Roman" panose="02020603050405020304"/>
              <a:cs typeface="Times New Roman" panose="02020603050405020304"/>
            </a:endParaRPr>
          </a:p>
          <a:p>
            <a:pPr marL="10160" marR="4445">
              <a:spcBef>
                <a:spcPts val="375"/>
              </a:spcBef>
            </a:pPr>
            <a:r>
              <a:rPr sz="3250" b="1" dirty="0">
                <a:latin typeface="Trebuchet MS" panose="020B0603020202020204"/>
                <a:cs typeface="Trebuchet MS" panose="020B0603020202020204"/>
              </a:rPr>
              <a:t>PPh</a:t>
            </a:r>
            <a:r>
              <a:rPr sz="3250" b="1" spc="-45" dirty="0">
                <a:latin typeface="Trebuchet MS" panose="020B0603020202020204"/>
                <a:cs typeface="Trebuchet MS" panose="020B0603020202020204"/>
              </a:rPr>
              <a:t> </a:t>
            </a:r>
            <a:r>
              <a:rPr sz="3250" b="1" dirty="0">
                <a:latin typeface="Trebuchet MS" panose="020B0603020202020204"/>
                <a:cs typeface="Trebuchet MS" panose="020B0603020202020204"/>
              </a:rPr>
              <a:t>Pasal</a:t>
            </a:r>
            <a:r>
              <a:rPr sz="3250" b="1" spc="-33" dirty="0">
                <a:latin typeface="Trebuchet MS" panose="020B0603020202020204"/>
                <a:cs typeface="Trebuchet MS" panose="020B0603020202020204"/>
              </a:rPr>
              <a:t> </a:t>
            </a:r>
            <a:r>
              <a:rPr sz="3250" b="1" dirty="0">
                <a:latin typeface="Trebuchet MS" panose="020B0603020202020204"/>
                <a:cs typeface="Trebuchet MS" panose="020B0603020202020204"/>
              </a:rPr>
              <a:t>21</a:t>
            </a:r>
            <a:r>
              <a:rPr sz="3250" b="1" spc="-37" dirty="0">
                <a:latin typeface="Trebuchet MS" panose="020B0603020202020204"/>
                <a:cs typeface="Trebuchet MS" panose="020B0603020202020204"/>
              </a:rPr>
              <a:t> </a:t>
            </a:r>
            <a:r>
              <a:rPr sz="3250" b="1" dirty="0">
                <a:latin typeface="Trebuchet MS" panose="020B0603020202020204"/>
                <a:cs typeface="Trebuchet MS" panose="020B0603020202020204"/>
              </a:rPr>
              <a:t>Tarif</a:t>
            </a:r>
            <a:r>
              <a:rPr sz="3250" b="1" spc="-28" dirty="0">
                <a:latin typeface="Trebuchet MS" panose="020B0603020202020204"/>
                <a:cs typeface="Trebuchet MS" panose="020B0603020202020204"/>
              </a:rPr>
              <a:t> </a:t>
            </a:r>
            <a:r>
              <a:rPr sz="3250" b="1" dirty="0">
                <a:latin typeface="Trebuchet MS" panose="020B0603020202020204"/>
                <a:cs typeface="Trebuchet MS" panose="020B0603020202020204"/>
              </a:rPr>
              <a:t>Efektif</a:t>
            </a:r>
            <a:r>
              <a:rPr sz="3250" b="1" spc="-41" dirty="0">
                <a:latin typeface="Trebuchet MS" panose="020B0603020202020204"/>
                <a:cs typeface="Trebuchet MS" panose="020B0603020202020204"/>
              </a:rPr>
              <a:t> </a:t>
            </a:r>
            <a:r>
              <a:rPr sz="3250" b="1" dirty="0">
                <a:latin typeface="Trebuchet MS" panose="020B0603020202020204"/>
                <a:cs typeface="Trebuchet MS" panose="020B0603020202020204"/>
              </a:rPr>
              <a:t>Sesuai</a:t>
            </a:r>
            <a:r>
              <a:rPr sz="3250" b="1" spc="-37" dirty="0">
                <a:latin typeface="Trebuchet MS" panose="020B0603020202020204"/>
                <a:cs typeface="Trebuchet MS" panose="020B0603020202020204"/>
              </a:rPr>
              <a:t> </a:t>
            </a:r>
            <a:r>
              <a:rPr sz="3250" b="1" dirty="0">
                <a:latin typeface="Trebuchet MS" panose="020B0603020202020204"/>
                <a:cs typeface="Trebuchet MS" panose="020B0603020202020204"/>
              </a:rPr>
              <a:t>PMK</a:t>
            </a:r>
            <a:r>
              <a:rPr sz="3250" b="1" spc="-28" dirty="0">
                <a:latin typeface="Trebuchet MS" panose="020B0603020202020204"/>
                <a:cs typeface="Trebuchet MS" panose="020B0603020202020204"/>
              </a:rPr>
              <a:t> </a:t>
            </a:r>
            <a:r>
              <a:rPr sz="3250" b="1" spc="-20" dirty="0">
                <a:latin typeface="Trebuchet MS" panose="020B0603020202020204"/>
                <a:cs typeface="Trebuchet MS" panose="020B0603020202020204"/>
              </a:rPr>
              <a:t>168 </a:t>
            </a:r>
            <a:r>
              <a:rPr sz="3250" b="1" dirty="0">
                <a:latin typeface="Trebuchet MS" panose="020B0603020202020204"/>
                <a:cs typeface="Trebuchet MS" panose="020B0603020202020204"/>
              </a:rPr>
              <a:t>Tahun</a:t>
            </a:r>
            <a:r>
              <a:rPr sz="3250" b="1" spc="-106" dirty="0">
                <a:latin typeface="Trebuchet MS" panose="020B0603020202020204"/>
                <a:cs typeface="Trebuchet MS" panose="020B0603020202020204"/>
              </a:rPr>
              <a:t> </a:t>
            </a:r>
            <a:r>
              <a:rPr sz="3250" b="1" spc="-16" dirty="0">
                <a:latin typeface="Trebuchet MS" panose="020B0603020202020204"/>
                <a:cs typeface="Trebuchet MS" panose="020B0603020202020204"/>
              </a:rPr>
              <a:t>2023</a:t>
            </a:r>
            <a:endParaRPr sz="3250" dirty="0">
              <a:latin typeface="Trebuchet MS" panose="020B0603020202020204"/>
              <a:cs typeface="Trebuchet MS" panose="020B06030202020202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6039" y="772703"/>
            <a:ext cx="8474789" cy="1376940"/>
          </a:xfrm>
          <a:prstGeom prst="rect">
            <a:avLst/>
          </a:prstGeom>
        </p:spPr>
        <p:txBody>
          <a:bodyPr spcFirstLastPara="1" vert="horz" wrap="square" lIns="0" tIns="9803" rIns="0" bIns="0" rtlCol="0" anchor="ctr" anchorCtr="0">
            <a:spAutoFit/>
          </a:bodyPr>
          <a:lstStyle/>
          <a:p>
            <a:pPr marL="10160">
              <a:spcBef>
                <a:spcPts val="75"/>
              </a:spcBef>
            </a:pPr>
            <a:r>
              <a:rPr spc="-45" dirty="0">
                <a:solidFill>
                  <a:srgbClr val="000000"/>
                </a:solidFill>
              </a:rPr>
              <a:t>Tarif</a:t>
            </a:r>
            <a:r>
              <a:rPr spc="-142" dirty="0">
                <a:solidFill>
                  <a:srgbClr val="000000"/>
                </a:solidFill>
              </a:rPr>
              <a:t> </a:t>
            </a:r>
            <a:r>
              <a:rPr spc="-16" dirty="0">
                <a:solidFill>
                  <a:srgbClr val="000000"/>
                </a:solidFill>
              </a:rPr>
              <a:t>Pemotongan</a:t>
            </a:r>
            <a:r>
              <a:rPr spc="-114" dirty="0">
                <a:solidFill>
                  <a:srgbClr val="000000"/>
                </a:solidFill>
              </a:rPr>
              <a:t> </a:t>
            </a:r>
            <a:r>
              <a:rPr dirty="0">
                <a:solidFill>
                  <a:srgbClr val="000000"/>
                </a:solidFill>
              </a:rPr>
              <a:t>PPh</a:t>
            </a:r>
            <a:r>
              <a:rPr spc="-130" dirty="0">
                <a:solidFill>
                  <a:srgbClr val="000000"/>
                </a:solidFill>
              </a:rPr>
              <a:t> </a:t>
            </a:r>
            <a:r>
              <a:rPr dirty="0">
                <a:solidFill>
                  <a:srgbClr val="000000"/>
                </a:solidFill>
              </a:rPr>
              <a:t>Pasal</a:t>
            </a:r>
            <a:r>
              <a:rPr spc="-146" dirty="0">
                <a:solidFill>
                  <a:srgbClr val="000000"/>
                </a:solidFill>
              </a:rPr>
              <a:t> </a:t>
            </a:r>
            <a:r>
              <a:rPr dirty="0">
                <a:solidFill>
                  <a:srgbClr val="000000"/>
                </a:solidFill>
              </a:rPr>
              <a:t>21</a:t>
            </a:r>
            <a:r>
              <a:rPr spc="-138" dirty="0">
                <a:solidFill>
                  <a:srgbClr val="000000"/>
                </a:solidFill>
              </a:rPr>
              <a:t> </a:t>
            </a:r>
            <a:r>
              <a:rPr dirty="0">
                <a:solidFill>
                  <a:srgbClr val="000000"/>
                </a:solidFill>
              </a:rPr>
              <a:t>(</a:t>
            </a:r>
            <a:r>
              <a:rPr dirty="0">
                <a:solidFill>
                  <a:srgbClr val="006FC0"/>
                </a:solidFill>
              </a:rPr>
              <a:t>Tidak</a:t>
            </a:r>
            <a:r>
              <a:rPr spc="-142" dirty="0">
                <a:solidFill>
                  <a:srgbClr val="006FC0"/>
                </a:solidFill>
              </a:rPr>
              <a:t> </a:t>
            </a:r>
            <a:r>
              <a:rPr spc="-8" dirty="0">
                <a:solidFill>
                  <a:srgbClr val="006FC0"/>
                </a:solidFill>
              </a:rPr>
              <a:t>Final</a:t>
            </a:r>
            <a:r>
              <a:rPr spc="-8" dirty="0">
                <a:solidFill>
                  <a:srgbClr val="000000"/>
                </a:solidFill>
              </a:rPr>
              <a:t>)</a:t>
            </a:r>
            <a:endParaRPr spc="-8" dirty="0">
              <a:solidFill>
                <a:srgbClr val="000000"/>
              </a:solidFill>
            </a:endParaRPr>
          </a:p>
        </p:txBody>
      </p:sp>
      <p:graphicFrame>
        <p:nvGraphicFramePr>
          <p:cNvPr id="3" name="object 3"/>
          <p:cNvGraphicFramePr>
            <a:graphicFrameLocks noGrp="1"/>
          </p:cNvGraphicFramePr>
          <p:nvPr/>
        </p:nvGraphicFramePr>
        <p:xfrm>
          <a:off x="439589" y="2044481"/>
          <a:ext cx="8951000" cy="3001725"/>
        </p:xfrm>
        <a:graphic>
          <a:graphicData uri="http://schemas.openxmlformats.org/drawingml/2006/table">
            <a:tbl>
              <a:tblPr firstRow="1" bandRow="1">
                <a:tableStyleId>{2D5ABB26-0587-4C30-8999-92F81FD0307C}</a:tableStyleId>
              </a:tblPr>
              <a:tblGrid>
                <a:gridCol w="6813827"/>
                <a:gridCol w="2137173"/>
              </a:tblGrid>
              <a:tr h="432872">
                <a:tc>
                  <a:txBody>
                    <a:bodyPr/>
                    <a:lstStyle/>
                    <a:p>
                      <a:pPr marL="1270" algn="ctr">
                        <a:lnSpc>
                          <a:spcPct val="100000"/>
                        </a:lnSpc>
                        <a:spcBef>
                          <a:spcPts val="975"/>
                        </a:spcBef>
                      </a:pPr>
                      <a:r>
                        <a:rPr sz="1500" b="1" dirty="0">
                          <a:solidFill>
                            <a:srgbClr val="FFFFFF"/>
                          </a:solidFill>
                          <a:latin typeface="Trebuchet MS" panose="020B0603020202020204"/>
                          <a:cs typeface="Trebuchet MS" panose="020B0603020202020204"/>
                        </a:rPr>
                        <a:t>Lapisan</a:t>
                      </a:r>
                      <a:r>
                        <a:rPr sz="1500" b="1" spc="-75" dirty="0">
                          <a:solidFill>
                            <a:srgbClr val="FFFFFF"/>
                          </a:solidFill>
                          <a:latin typeface="Trebuchet MS" panose="020B0603020202020204"/>
                          <a:cs typeface="Trebuchet MS" panose="020B0603020202020204"/>
                        </a:rPr>
                        <a:t> </a:t>
                      </a:r>
                      <a:r>
                        <a:rPr sz="1500" b="1" dirty="0">
                          <a:solidFill>
                            <a:srgbClr val="FFFFFF"/>
                          </a:solidFill>
                          <a:latin typeface="Trebuchet MS" panose="020B0603020202020204"/>
                          <a:cs typeface="Trebuchet MS" panose="020B0603020202020204"/>
                        </a:rPr>
                        <a:t>Penghasilan</a:t>
                      </a:r>
                      <a:r>
                        <a:rPr sz="1500" b="1" spc="-85" dirty="0">
                          <a:solidFill>
                            <a:srgbClr val="FFFFFF"/>
                          </a:solidFill>
                          <a:latin typeface="Trebuchet MS" panose="020B0603020202020204"/>
                          <a:cs typeface="Trebuchet MS" panose="020B0603020202020204"/>
                        </a:rPr>
                        <a:t> </a:t>
                      </a:r>
                      <a:r>
                        <a:rPr sz="1500" b="1" dirty="0">
                          <a:solidFill>
                            <a:srgbClr val="FFFFFF"/>
                          </a:solidFill>
                          <a:latin typeface="Trebuchet MS" panose="020B0603020202020204"/>
                          <a:cs typeface="Trebuchet MS" panose="020B0603020202020204"/>
                        </a:rPr>
                        <a:t>Kena</a:t>
                      </a:r>
                      <a:r>
                        <a:rPr sz="1500" b="1" spc="-85" dirty="0">
                          <a:solidFill>
                            <a:srgbClr val="FFFFFF"/>
                          </a:solidFill>
                          <a:latin typeface="Trebuchet MS" panose="020B0603020202020204"/>
                          <a:cs typeface="Trebuchet MS" panose="020B0603020202020204"/>
                        </a:rPr>
                        <a:t> </a:t>
                      </a:r>
                      <a:r>
                        <a:rPr sz="1500" b="1" spc="-10" dirty="0">
                          <a:solidFill>
                            <a:srgbClr val="FFFFFF"/>
                          </a:solidFill>
                          <a:latin typeface="Trebuchet MS" panose="020B0603020202020204"/>
                          <a:cs typeface="Trebuchet MS" panose="020B0603020202020204"/>
                        </a:rPr>
                        <a:t>Pajak</a:t>
                      </a:r>
                      <a:endParaRPr sz="1500">
                        <a:latin typeface="Trebuchet MS" panose="020B0603020202020204"/>
                        <a:cs typeface="Trebuchet MS" panose="020B0603020202020204"/>
                      </a:endParaRPr>
                    </a:p>
                  </a:txBody>
                  <a:tcPr marL="0" marR="0" marT="100608" marB="0">
                    <a:lnL w="9525">
                      <a:solidFill>
                        <a:srgbClr val="B6503C"/>
                      </a:solidFill>
                      <a:prstDash val="solid"/>
                    </a:lnL>
                    <a:lnR w="12700">
                      <a:solidFill>
                        <a:srgbClr val="FFFFFF"/>
                      </a:solidFill>
                      <a:prstDash val="solid"/>
                    </a:lnR>
                    <a:lnT w="9525">
                      <a:solidFill>
                        <a:srgbClr val="B6503C"/>
                      </a:solidFill>
                      <a:prstDash val="solid"/>
                    </a:lnT>
                    <a:lnB w="9525">
                      <a:solidFill>
                        <a:srgbClr val="B6503C"/>
                      </a:solidFill>
                      <a:prstDash val="solid"/>
                    </a:lnB>
                    <a:solidFill>
                      <a:srgbClr val="434343"/>
                    </a:solidFill>
                  </a:tcPr>
                </a:tc>
                <a:tc>
                  <a:txBody>
                    <a:bodyPr/>
                    <a:lstStyle/>
                    <a:p>
                      <a:pPr marL="951865">
                        <a:lnSpc>
                          <a:spcPct val="100000"/>
                        </a:lnSpc>
                        <a:spcBef>
                          <a:spcPts val="975"/>
                        </a:spcBef>
                      </a:pPr>
                      <a:r>
                        <a:rPr sz="1500" b="1" dirty="0">
                          <a:solidFill>
                            <a:srgbClr val="FFFFFF"/>
                          </a:solidFill>
                          <a:latin typeface="Trebuchet MS" panose="020B0603020202020204"/>
                          <a:cs typeface="Trebuchet MS" panose="020B0603020202020204"/>
                        </a:rPr>
                        <a:t>Tarif</a:t>
                      </a:r>
                      <a:r>
                        <a:rPr sz="1500" b="1" spc="-55" dirty="0">
                          <a:solidFill>
                            <a:srgbClr val="FFFFFF"/>
                          </a:solidFill>
                          <a:latin typeface="Trebuchet MS" panose="020B0603020202020204"/>
                          <a:cs typeface="Trebuchet MS" panose="020B0603020202020204"/>
                        </a:rPr>
                        <a:t> </a:t>
                      </a:r>
                      <a:r>
                        <a:rPr sz="1500" b="1" spc="-10" dirty="0">
                          <a:solidFill>
                            <a:srgbClr val="FFFFFF"/>
                          </a:solidFill>
                          <a:latin typeface="Trebuchet MS" panose="020B0603020202020204"/>
                          <a:cs typeface="Trebuchet MS" panose="020B0603020202020204"/>
                        </a:rPr>
                        <a:t>Pajak</a:t>
                      </a:r>
                      <a:endParaRPr sz="1500">
                        <a:latin typeface="Trebuchet MS" panose="020B0603020202020204"/>
                        <a:cs typeface="Trebuchet MS" panose="020B0603020202020204"/>
                      </a:endParaRPr>
                    </a:p>
                  </a:txBody>
                  <a:tcPr marL="0" marR="0" marT="100608" marB="0">
                    <a:lnL w="12700">
                      <a:solidFill>
                        <a:srgbClr val="FFFFFF"/>
                      </a:solidFill>
                      <a:prstDash val="solid"/>
                    </a:lnL>
                    <a:lnR w="9525">
                      <a:solidFill>
                        <a:srgbClr val="B6503C"/>
                      </a:solidFill>
                      <a:prstDash val="solid"/>
                    </a:lnR>
                    <a:lnT w="9525">
                      <a:solidFill>
                        <a:srgbClr val="B6503C"/>
                      </a:solidFill>
                      <a:prstDash val="solid"/>
                    </a:lnT>
                    <a:lnB w="9525">
                      <a:solidFill>
                        <a:srgbClr val="B6503C"/>
                      </a:solidFill>
                      <a:prstDash val="solid"/>
                    </a:lnB>
                    <a:solidFill>
                      <a:srgbClr val="434343"/>
                    </a:solidFill>
                  </a:tcPr>
                </a:tc>
              </a:tr>
              <a:tr h="511294">
                <a:tc>
                  <a:txBody>
                    <a:bodyPr/>
                    <a:lstStyle/>
                    <a:p>
                      <a:pPr marL="68580">
                        <a:lnSpc>
                          <a:spcPct val="100000"/>
                        </a:lnSpc>
                        <a:spcBef>
                          <a:spcPts val="1355"/>
                        </a:spcBef>
                      </a:pPr>
                      <a:r>
                        <a:rPr sz="1500" dirty="0">
                          <a:solidFill>
                            <a:srgbClr val="001F5F"/>
                          </a:solidFill>
                          <a:latin typeface="Trebuchet MS" panose="020B0603020202020204"/>
                          <a:cs typeface="Trebuchet MS" panose="020B0603020202020204"/>
                        </a:rPr>
                        <a:t>Sampai</a:t>
                      </a:r>
                      <a:r>
                        <a:rPr sz="1500" spc="-7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dengan</a:t>
                      </a:r>
                      <a:r>
                        <a:rPr sz="1500" spc="-6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Rp60.000.000</a:t>
                      </a:r>
                      <a:r>
                        <a:rPr sz="1500" spc="-4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(enam</a:t>
                      </a:r>
                      <a:r>
                        <a:rPr sz="1500" spc="-5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puluh</a:t>
                      </a:r>
                      <a:r>
                        <a:rPr sz="1500" spc="-6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juta</a:t>
                      </a:r>
                      <a:r>
                        <a:rPr sz="1500" spc="-60" dirty="0">
                          <a:solidFill>
                            <a:srgbClr val="001F5F"/>
                          </a:solidFill>
                          <a:latin typeface="Trebuchet MS" panose="020B0603020202020204"/>
                          <a:cs typeface="Trebuchet MS" panose="020B0603020202020204"/>
                        </a:rPr>
                        <a:t> </a:t>
                      </a:r>
                      <a:r>
                        <a:rPr sz="1500" spc="-10" dirty="0">
                          <a:solidFill>
                            <a:srgbClr val="001F5F"/>
                          </a:solidFill>
                          <a:latin typeface="Trebuchet MS" panose="020B0603020202020204"/>
                          <a:cs typeface="Trebuchet MS" panose="020B0603020202020204"/>
                        </a:rPr>
                        <a:t>rupiah)</a:t>
                      </a:r>
                      <a:endParaRPr sz="1500">
                        <a:latin typeface="Trebuchet MS" panose="020B0603020202020204"/>
                        <a:cs typeface="Trebuchet MS" panose="020B0603020202020204"/>
                      </a:endParaRPr>
                    </a:p>
                  </a:txBody>
                  <a:tcPr marL="0" marR="0" marT="139819" marB="0">
                    <a:lnL w="9525">
                      <a:solidFill>
                        <a:srgbClr val="B6503C"/>
                      </a:solidFill>
                      <a:prstDash val="solid"/>
                    </a:lnL>
                    <a:lnR w="12700">
                      <a:solidFill>
                        <a:srgbClr val="001F5F"/>
                      </a:solidFill>
                      <a:prstDash val="solid"/>
                    </a:lnR>
                    <a:lnT w="9525">
                      <a:solidFill>
                        <a:srgbClr val="B6503C"/>
                      </a:solidFill>
                      <a:prstDash val="solid"/>
                    </a:lnT>
                    <a:lnB w="9525">
                      <a:solidFill>
                        <a:srgbClr val="B6503C"/>
                      </a:solidFill>
                      <a:prstDash val="solid"/>
                    </a:lnB>
                    <a:solidFill>
                      <a:srgbClr val="FFFFFF"/>
                    </a:solidFill>
                  </a:tcPr>
                </a:tc>
                <a:tc>
                  <a:txBody>
                    <a:bodyPr/>
                    <a:lstStyle/>
                    <a:p>
                      <a:pPr marL="1270" algn="ctr">
                        <a:lnSpc>
                          <a:spcPct val="100000"/>
                        </a:lnSpc>
                        <a:spcBef>
                          <a:spcPts val="275"/>
                        </a:spcBef>
                      </a:pPr>
                      <a:r>
                        <a:rPr sz="1500" spc="-25" dirty="0">
                          <a:solidFill>
                            <a:srgbClr val="001F5F"/>
                          </a:solidFill>
                          <a:latin typeface="Trebuchet MS" panose="020B0603020202020204"/>
                          <a:cs typeface="Trebuchet MS" panose="020B0603020202020204"/>
                        </a:rPr>
                        <a:t>5%</a:t>
                      </a:r>
                      <a:endParaRPr sz="1500">
                        <a:latin typeface="Trebuchet MS" panose="020B0603020202020204"/>
                        <a:cs typeface="Trebuchet MS" panose="020B0603020202020204"/>
                      </a:endParaRPr>
                    </a:p>
                    <a:p>
                      <a:pPr algn="ctr">
                        <a:lnSpc>
                          <a:spcPct val="100000"/>
                        </a:lnSpc>
                      </a:pPr>
                      <a:r>
                        <a:rPr sz="1500" dirty="0">
                          <a:solidFill>
                            <a:srgbClr val="001F5F"/>
                          </a:solidFill>
                          <a:latin typeface="Trebuchet MS" panose="020B0603020202020204"/>
                          <a:cs typeface="Trebuchet MS" panose="020B0603020202020204"/>
                        </a:rPr>
                        <a:t>(lima</a:t>
                      </a:r>
                      <a:r>
                        <a:rPr sz="1500" spc="-65" dirty="0">
                          <a:solidFill>
                            <a:srgbClr val="001F5F"/>
                          </a:solidFill>
                          <a:latin typeface="Trebuchet MS" panose="020B0603020202020204"/>
                          <a:cs typeface="Trebuchet MS" panose="020B0603020202020204"/>
                        </a:rPr>
                        <a:t> </a:t>
                      </a:r>
                      <a:r>
                        <a:rPr sz="1500" spc="-10" dirty="0">
                          <a:solidFill>
                            <a:srgbClr val="001F5F"/>
                          </a:solidFill>
                          <a:latin typeface="Trebuchet MS" panose="020B0603020202020204"/>
                          <a:cs typeface="Trebuchet MS" panose="020B0603020202020204"/>
                        </a:rPr>
                        <a:t>persen)</a:t>
                      </a:r>
                      <a:endParaRPr sz="1500">
                        <a:latin typeface="Trebuchet MS" panose="020B0603020202020204"/>
                        <a:cs typeface="Trebuchet MS" panose="020B0603020202020204"/>
                      </a:endParaRPr>
                    </a:p>
                  </a:txBody>
                  <a:tcPr marL="0" marR="0" marT="28377" marB="0">
                    <a:lnL w="12700">
                      <a:solidFill>
                        <a:srgbClr val="001F5F"/>
                      </a:solidFill>
                      <a:prstDash val="solid"/>
                    </a:lnL>
                    <a:lnR w="9525">
                      <a:solidFill>
                        <a:srgbClr val="B6503C"/>
                      </a:solidFill>
                      <a:prstDash val="solid"/>
                    </a:lnR>
                    <a:lnT w="9525">
                      <a:solidFill>
                        <a:srgbClr val="B6503C"/>
                      </a:solidFill>
                      <a:prstDash val="solid"/>
                    </a:lnT>
                    <a:lnB w="9525">
                      <a:solidFill>
                        <a:srgbClr val="B6503C"/>
                      </a:solidFill>
                      <a:prstDash val="solid"/>
                    </a:lnB>
                    <a:solidFill>
                      <a:srgbClr val="FFFFFF"/>
                    </a:solidFill>
                  </a:tcPr>
                </a:tc>
              </a:tr>
              <a:tr h="511294">
                <a:tc>
                  <a:txBody>
                    <a:bodyPr/>
                    <a:lstStyle/>
                    <a:p>
                      <a:pPr marL="68580">
                        <a:lnSpc>
                          <a:spcPct val="100000"/>
                        </a:lnSpc>
                        <a:spcBef>
                          <a:spcPts val="275"/>
                        </a:spcBef>
                      </a:pPr>
                      <a:r>
                        <a:rPr sz="1500" dirty="0">
                          <a:solidFill>
                            <a:srgbClr val="001F5F"/>
                          </a:solidFill>
                          <a:latin typeface="Trebuchet MS" panose="020B0603020202020204"/>
                          <a:cs typeface="Trebuchet MS" panose="020B0603020202020204"/>
                        </a:rPr>
                        <a:t>Di</a:t>
                      </a:r>
                      <a:r>
                        <a:rPr sz="1500" spc="32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atas</a:t>
                      </a:r>
                      <a:r>
                        <a:rPr sz="1500" spc="32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Rp60.000.000</a:t>
                      </a:r>
                      <a:r>
                        <a:rPr sz="1500" spc="32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(enam</a:t>
                      </a:r>
                      <a:r>
                        <a:rPr sz="1500" spc="33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puluh</a:t>
                      </a:r>
                      <a:r>
                        <a:rPr sz="1500" spc="32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juta</a:t>
                      </a:r>
                      <a:r>
                        <a:rPr sz="1500" spc="33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rupiah)</a:t>
                      </a:r>
                      <a:r>
                        <a:rPr sz="1500" spc="32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s.d.</a:t>
                      </a:r>
                      <a:r>
                        <a:rPr sz="1500" spc="31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Rp250.000.000</a:t>
                      </a:r>
                      <a:r>
                        <a:rPr sz="1500" spc="340" dirty="0">
                          <a:solidFill>
                            <a:srgbClr val="001F5F"/>
                          </a:solidFill>
                          <a:latin typeface="Trebuchet MS" panose="020B0603020202020204"/>
                          <a:cs typeface="Trebuchet MS" panose="020B0603020202020204"/>
                        </a:rPr>
                        <a:t> </a:t>
                      </a:r>
                      <a:r>
                        <a:rPr sz="1500" spc="-20" dirty="0">
                          <a:solidFill>
                            <a:srgbClr val="001F5F"/>
                          </a:solidFill>
                          <a:latin typeface="Trebuchet MS" panose="020B0603020202020204"/>
                          <a:cs typeface="Trebuchet MS" panose="020B0603020202020204"/>
                        </a:rPr>
                        <a:t>(</a:t>
                      </a:r>
                      <a:r>
                        <a:rPr sz="1500" spc="-20" dirty="0" err="1">
                          <a:solidFill>
                            <a:srgbClr val="001F5F"/>
                          </a:solidFill>
                          <a:latin typeface="Trebuchet MS" panose="020B0603020202020204"/>
                          <a:cs typeface="Trebuchet MS" panose="020B0603020202020204"/>
                        </a:rPr>
                        <a:t>dua</a:t>
                      </a:r>
                      <a:r>
                        <a:rPr lang="en-US" sz="1500" spc="-20" dirty="0">
                          <a:solidFill>
                            <a:schemeClr val="tx1"/>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ratus</a:t>
                      </a:r>
                      <a:r>
                        <a:rPr sz="1500" spc="-3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lima</a:t>
                      </a:r>
                      <a:r>
                        <a:rPr sz="1500" spc="-3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puluh</a:t>
                      </a:r>
                      <a:r>
                        <a:rPr sz="1500" spc="-3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juta</a:t>
                      </a:r>
                      <a:r>
                        <a:rPr sz="1500" spc="-35" dirty="0">
                          <a:solidFill>
                            <a:srgbClr val="001F5F"/>
                          </a:solidFill>
                          <a:latin typeface="Trebuchet MS" panose="020B0603020202020204"/>
                          <a:cs typeface="Trebuchet MS" panose="020B0603020202020204"/>
                        </a:rPr>
                        <a:t> </a:t>
                      </a:r>
                      <a:r>
                        <a:rPr sz="1500" spc="-10" dirty="0">
                          <a:solidFill>
                            <a:srgbClr val="001F5F"/>
                          </a:solidFill>
                          <a:latin typeface="Trebuchet MS" panose="020B0603020202020204"/>
                          <a:cs typeface="Trebuchet MS" panose="020B0603020202020204"/>
                        </a:rPr>
                        <a:t>rupiah)</a:t>
                      </a:r>
                      <a:endParaRPr sz="1500" dirty="0">
                        <a:latin typeface="Trebuchet MS" panose="020B0603020202020204"/>
                        <a:cs typeface="Trebuchet MS" panose="020B0603020202020204"/>
                      </a:endParaRPr>
                    </a:p>
                  </a:txBody>
                  <a:tcPr marL="0" marR="0" marT="28377" marB="0">
                    <a:lnL w="9525">
                      <a:solidFill>
                        <a:srgbClr val="B6503C"/>
                      </a:solidFill>
                      <a:prstDash val="solid"/>
                    </a:lnL>
                    <a:lnR w="12700">
                      <a:solidFill>
                        <a:srgbClr val="001F5F"/>
                      </a:solidFill>
                      <a:prstDash val="solid"/>
                    </a:lnR>
                    <a:lnT w="9525">
                      <a:solidFill>
                        <a:srgbClr val="B6503C"/>
                      </a:solidFill>
                      <a:prstDash val="solid"/>
                    </a:lnT>
                    <a:lnB w="9525">
                      <a:solidFill>
                        <a:srgbClr val="B6503C"/>
                      </a:solidFill>
                      <a:prstDash val="solid"/>
                    </a:lnB>
                    <a:solidFill>
                      <a:srgbClr val="FFFFFF"/>
                    </a:solidFill>
                  </a:tcPr>
                </a:tc>
                <a:tc>
                  <a:txBody>
                    <a:bodyPr/>
                    <a:lstStyle/>
                    <a:p>
                      <a:pPr marL="2540" algn="ctr">
                        <a:lnSpc>
                          <a:spcPct val="100000"/>
                        </a:lnSpc>
                        <a:spcBef>
                          <a:spcPts val="275"/>
                        </a:spcBef>
                      </a:pPr>
                      <a:r>
                        <a:rPr sz="1500" spc="-25" dirty="0">
                          <a:solidFill>
                            <a:srgbClr val="001F5F"/>
                          </a:solidFill>
                          <a:latin typeface="Trebuchet MS" panose="020B0603020202020204"/>
                          <a:cs typeface="Trebuchet MS" panose="020B0603020202020204"/>
                        </a:rPr>
                        <a:t>15%</a:t>
                      </a:r>
                      <a:endParaRPr sz="1500">
                        <a:latin typeface="Trebuchet MS" panose="020B0603020202020204"/>
                        <a:cs typeface="Trebuchet MS" panose="020B0603020202020204"/>
                      </a:endParaRPr>
                    </a:p>
                    <a:p>
                      <a:pPr marL="2540" algn="ctr">
                        <a:lnSpc>
                          <a:spcPct val="100000"/>
                        </a:lnSpc>
                      </a:pPr>
                      <a:r>
                        <a:rPr sz="1500" dirty="0">
                          <a:solidFill>
                            <a:srgbClr val="001F5F"/>
                          </a:solidFill>
                          <a:latin typeface="Trebuchet MS" panose="020B0603020202020204"/>
                          <a:cs typeface="Trebuchet MS" panose="020B0603020202020204"/>
                        </a:rPr>
                        <a:t>(lima</a:t>
                      </a:r>
                      <a:r>
                        <a:rPr sz="1500" spc="-2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belas</a:t>
                      </a:r>
                      <a:r>
                        <a:rPr sz="1500" spc="-45" dirty="0">
                          <a:solidFill>
                            <a:srgbClr val="001F5F"/>
                          </a:solidFill>
                          <a:latin typeface="Trebuchet MS" panose="020B0603020202020204"/>
                          <a:cs typeface="Trebuchet MS" panose="020B0603020202020204"/>
                        </a:rPr>
                        <a:t> </a:t>
                      </a:r>
                      <a:r>
                        <a:rPr sz="1500" spc="-10" dirty="0">
                          <a:solidFill>
                            <a:srgbClr val="001F5F"/>
                          </a:solidFill>
                          <a:latin typeface="Trebuchet MS" panose="020B0603020202020204"/>
                          <a:cs typeface="Trebuchet MS" panose="020B0603020202020204"/>
                        </a:rPr>
                        <a:t>persen)</a:t>
                      </a:r>
                      <a:endParaRPr sz="1500">
                        <a:latin typeface="Trebuchet MS" panose="020B0603020202020204"/>
                        <a:cs typeface="Trebuchet MS" panose="020B0603020202020204"/>
                      </a:endParaRPr>
                    </a:p>
                  </a:txBody>
                  <a:tcPr marL="0" marR="0" marT="28377" marB="0">
                    <a:lnL w="12700">
                      <a:solidFill>
                        <a:srgbClr val="001F5F"/>
                      </a:solidFill>
                      <a:prstDash val="solid"/>
                    </a:lnL>
                    <a:lnR w="9525">
                      <a:solidFill>
                        <a:srgbClr val="B6503C"/>
                      </a:solidFill>
                      <a:prstDash val="solid"/>
                    </a:lnR>
                    <a:lnT w="9525">
                      <a:solidFill>
                        <a:srgbClr val="B6503C"/>
                      </a:solidFill>
                      <a:prstDash val="solid"/>
                    </a:lnT>
                    <a:lnB w="9525">
                      <a:solidFill>
                        <a:srgbClr val="B6503C"/>
                      </a:solidFill>
                      <a:prstDash val="solid"/>
                    </a:lnB>
                    <a:solidFill>
                      <a:srgbClr val="FFFFFF"/>
                    </a:solidFill>
                  </a:tcPr>
                </a:tc>
              </a:tr>
              <a:tr h="511294">
                <a:tc>
                  <a:txBody>
                    <a:bodyPr/>
                    <a:lstStyle/>
                    <a:p>
                      <a:pPr marL="68580" marR="58420">
                        <a:lnSpc>
                          <a:spcPct val="100000"/>
                        </a:lnSpc>
                        <a:spcBef>
                          <a:spcPts val="275"/>
                        </a:spcBef>
                        <a:tabLst>
                          <a:tab pos="511175" algn="l"/>
                          <a:tab pos="1172845" algn="l"/>
                          <a:tab pos="2922905" algn="l"/>
                          <a:tab pos="3619500" algn="l"/>
                          <a:tab pos="4373880" algn="l"/>
                          <a:tab pos="5053965" algn="l"/>
                          <a:tab pos="5861685" algn="l"/>
                          <a:tab pos="6517005" algn="l"/>
                          <a:tab pos="7491095" algn="l"/>
                        </a:tabLst>
                      </a:pPr>
                      <a:r>
                        <a:rPr sz="1500" spc="-25" dirty="0">
                          <a:solidFill>
                            <a:srgbClr val="001F5F"/>
                          </a:solidFill>
                          <a:latin typeface="Trebuchet MS" panose="020B0603020202020204"/>
                          <a:cs typeface="Trebuchet MS" panose="020B0603020202020204"/>
                        </a:rPr>
                        <a:t>Di</a:t>
                      </a:r>
                      <a:r>
                        <a:rPr sz="1500" dirty="0">
                          <a:solidFill>
                            <a:srgbClr val="001F5F"/>
                          </a:solidFill>
                          <a:latin typeface="Trebuchet MS" panose="020B0603020202020204"/>
                          <a:cs typeface="Trebuchet MS" panose="020B0603020202020204"/>
                        </a:rPr>
                        <a:t>	</a:t>
                      </a:r>
                      <a:r>
                        <a:rPr sz="1500" spc="-20" dirty="0">
                          <a:solidFill>
                            <a:srgbClr val="001F5F"/>
                          </a:solidFill>
                          <a:latin typeface="Trebuchet MS" panose="020B0603020202020204"/>
                          <a:cs typeface="Trebuchet MS" panose="020B0603020202020204"/>
                        </a:rPr>
                        <a:t>atas</a:t>
                      </a:r>
                      <a:r>
                        <a:rPr sz="1500" dirty="0">
                          <a:solidFill>
                            <a:srgbClr val="001F5F"/>
                          </a:solidFill>
                          <a:latin typeface="Trebuchet MS" panose="020B0603020202020204"/>
                          <a:cs typeface="Trebuchet MS" panose="020B0603020202020204"/>
                        </a:rPr>
                        <a:t>	</a:t>
                      </a:r>
                      <a:r>
                        <a:rPr sz="1500" spc="-10" dirty="0">
                          <a:solidFill>
                            <a:srgbClr val="001F5F"/>
                          </a:solidFill>
                          <a:latin typeface="Trebuchet MS" panose="020B0603020202020204"/>
                          <a:cs typeface="Trebuchet MS" panose="020B0603020202020204"/>
                        </a:rPr>
                        <a:t>Rp250.000.000</a:t>
                      </a:r>
                      <a:r>
                        <a:rPr sz="1500" dirty="0">
                          <a:solidFill>
                            <a:srgbClr val="001F5F"/>
                          </a:solidFill>
                          <a:latin typeface="Trebuchet MS" panose="020B0603020202020204"/>
                          <a:cs typeface="Trebuchet MS" panose="020B0603020202020204"/>
                        </a:rPr>
                        <a:t>	</a:t>
                      </a:r>
                      <a:r>
                        <a:rPr sz="1500" spc="-20" dirty="0">
                          <a:solidFill>
                            <a:srgbClr val="001F5F"/>
                          </a:solidFill>
                          <a:latin typeface="Trebuchet MS" panose="020B0603020202020204"/>
                          <a:cs typeface="Trebuchet MS" panose="020B0603020202020204"/>
                        </a:rPr>
                        <a:t>(dua</a:t>
                      </a:r>
                      <a:r>
                        <a:rPr sz="1500" dirty="0">
                          <a:solidFill>
                            <a:srgbClr val="001F5F"/>
                          </a:solidFill>
                          <a:latin typeface="Trebuchet MS" panose="020B0603020202020204"/>
                          <a:cs typeface="Trebuchet MS" panose="020B0603020202020204"/>
                        </a:rPr>
                        <a:t>	</a:t>
                      </a:r>
                      <a:r>
                        <a:rPr sz="1500" spc="-10" dirty="0">
                          <a:solidFill>
                            <a:srgbClr val="001F5F"/>
                          </a:solidFill>
                          <a:latin typeface="Trebuchet MS" panose="020B0603020202020204"/>
                          <a:cs typeface="Trebuchet MS" panose="020B0603020202020204"/>
                        </a:rPr>
                        <a:t>ratus</a:t>
                      </a:r>
                      <a:r>
                        <a:rPr sz="1500" dirty="0">
                          <a:solidFill>
                            <a:srgbClr val="001F5F"/>
                          </a:solidFill>
                          <a:latin typeface="Trebuchet MS" panose="020B0603020202020204"/>
                          <a:cs typeface="Trebuchet MS" panose="020B0603020202020204"/>
                        </a:rPr>
                        <a:t>	</a:t>
                      </a:r>
                      <a:r>
                        <a:rPr sz="1500" spc="-20" dirty="0">
                          <a:solidFill>
                            <a:srgbClr val="001F5F"/>
                          </a:solidFill>
                          <a:latin typeface="Trebuchet MS" panose="020B0603020202020204"/>
                          <a:cs typeface="Trebuchet MS" panose="020B0603020202020204"/>
                        </a:rPr>
                        <a:t>lima</a:t>
                      </a:r>
                      <a:r>
                        <a:rPr sz="1500" dirty="0">
                          <a:solidFill>
                            <a:srgbClr val="001F5F"/>
                          </a:solidFill>
                          <a:latin typeface="Trebuchet MS" panose="020B0603020202020204"/>
                          <a:cs typeface="Trebuchet MS" panose="020B0603020202020204"/>
                        </a:rPr>
                        <a:t>	</a:t>
                      </a:r>
                      <a:r>
                        <a:rPr sz="1500" spc="-10" dirty="0">
                          <a:solidFill>
                            <a:srgbClr val="001F5F"/>
                          </a:solidFill>
                          <a:latin typeface="Trebuchet MS" panose="020B0603020202020204"/>
                          <a:cs typeface="Trebuchet MS" panose="020B0603020202020204"/>
                        </a:rPr>
                        <a:t>puluh</a:t>
                      </a:r>
                      <a:r>
                        <a:rPr sz="1500" dirty="0">
                          <a:solidFill>
                            <a:srgbClr val="001F5F"/>
                          </a:solidFill>
                          <a:latin typeface="Trebuchet MS" panose="020B0603020202020204"/>
                          <a:cs typeface="Trebuchet MS" panose="020B0603020202020204"/>
                        </a:rPr>
                        <a:t>	</a:t>
                      </a:r>
                      <a:r>
                        <a:rPr sz="1500" spc="-20" dirty="0">
                          <a:solidFill>
                            <a:srgbClr val="001F5F"/>
                          </a:solidFill>
                          <a:latin typeface="Trebuchet MS" panose="020B0603020202020204"/>
                          <a:cs typeface="Trebuchet MS" panose="020B0603020202020204"/>
                        </a:rPr>
                        <a:t>juta</a:t>
                      </a:r>
                      <a:r>
                        <a:rPr sz="1500" dirty="0">
                          <a:solidFill>
                            <a:srgbClr val="001F5F"/>
                          </a:solidFill>
                          <a:latin typeface="Trebuchet MS" panose="020B0603020202020204"/>
                          <a:cs typeface="Trebuchet MS" panose="020B0603020202020204"/>
                        </a:rPr>
                        <a:t>	</a:t>
                      </a:r>
                      <a:r>
                        <a:rPr sz="1500" spc="-10" dirty="0">
                          <a:solidFill>
                            <a:srgbClr val="001F5F"/>
                          </a:solidFill>
                          <a:latin typeface="Trebuchet MS" panose="020B0603020202020204"/>
                          <a:cs typeface="Trebuchet MS" panose="020B0603020202020204"/>
                        </a:rPr>
                        <a:t>rupiah)</a:t>
                      </a:r>
                      <a:r>
                        <a:rPr sz="1500" dirty="0">
                          <a:solidFill>
                            <a:srgbClr val="001F5F"/>
                          </a:solidFill>
                          <a:latin typeface="Trebuchet MS" panose="020B0603020202020204"/>
                          <a:cs typeface="Trebuchet MS" panose="020B0603020202020204"/>
                        </a:rPr>
                        <a:t>	</a:t>
                      </a:r>
                      <a:r>
                        <a:rPr sz="1500" spc="-20" dirty="0">
                          <a:solidFill>
                            <a:srgbClr val="001F5F"/>
                          </a:solidFill>
                          <a:latin typeface="Trebuchet MS" panose="020B0603020202020204"/>
                          <a:cs typeface="Trebuchet MS" panose="020B0603020202020204"/>
                        </a:rPr>
                        <a:t>s.d. </a:t>
                      </a:r>
                      <a:r>
                        <a:rPr sz="1500" dirty="0">
                          <a:solidFill>
                            <a:srgbClr val="001F5F"/>
                          </a:solidFill>
                          <a:latin typeface="Trebuchet MS" panose="020B0603020202020204"/>
                          <a:cs typeface="Trebuchet MS" panose="020B0603020202020204"/>
                        </a:rPr>
                        <a:t>Rp500.000.000</a:t>
                      </a:r>
                      <a:r>
                        <a:rPr sz="1500" spc="-5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(lima</a:t>
                      </a:r>
                      <a:r>
                        <a:rPr sz="1500" spc="-8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ratus</a:t>
                      </a:r>
                      <a:r>
                        <a:rPr sz="1500" spc="-6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juta</a:t>
                      </a:r>
                      <a:r>
                        <a:rPr sz="1500" spc="-70" dirty="0">
                          <a:solidFill>
                            <a:srgbClr val="001F5F"/>
                          </a:solidFill>
                          <a:latin typeface="Trebuchet MS" panose="020B0603020202020204"/>
                          <a:cs typeface="Trebuchet MS" panose="020B0603020202020204"/>
                        </a:rPr>
                        <a:t> </a:t>
                      </a:r>
                      <a:r>
                        <a:rPr sz="1500" spc="-10" dirty="0">
                          <a:solidFill>
                            <a:srgbClr val="001F5F"/>
                          </a:solidFill>
                          <a:latin typeface="Trebuchet MS" panose="020B0603020202020204"/>
                          <a:cs typeface="Trebuchet MS" panose="020B0603020202020204"/>
                        </a:rPr>
                        <a:t>rupiah)</a:t>
                      </a:r>
                      <a:endParaRPr sz="1500">
                        <a:latin typeface="Trebuchet MS" panose="020B0603020202020204"/>
                        <a:cs typeface="Trebuchet MS" panose="020B0603020202020204"/>
                      </a:endParaRPr>
                    </a:p>
                  </a:txBody>
                  <a:tcPr marL="0" marR="0" marT="28377" marB="0">
                    <a:lnL w="9525">
                      <a:solidFill>
                        <a:srgbClr val="B6503C"/>
                      </a:solidFill>
                      <a:prstDash val="solid"/>
                    </a:lnL>
                    <a:lnR w="12700">
                      <a:solidFill>
                        <a:srgbClr val="001F5F"/>
                      </a:solidFill>
                      <a:prstDash val="solid"/>
                    </a:lnR>
                    <a:lnT w="9525">
                      <a:solidFill>
                        <a:srgbClr val="B6503C"/>
                      </a:solidFill>
                      <a:prstDash val="solid"/>
                    </a:lnT>
                    <a:lnB w="9525">
                      <a:solidFill>
                        <a:srgbClr val="B6503C"/>
                      </a:solidFill>
                      <a:prstDash val="solid"/>
                    </a:lnB>
                    <a:solidFill>
                      <a:srgbClr val="FFFFFF"/>
                    </a:solidFill>
                  </a:tcPr>
                </a:tc>
                <a:tc>
                  <a:txBody>
                    <a:bodyPr/>
                    <a:lstStyle/>
                    <a:p>
                      <a:pPr marL="2540" algn="ctr">
                        <a:lnSpc>
                          <a:spcPct val="100000"/>
                        </a:lnSpc>
                        <a:spcBef>
                          <a:spcPts val="275"/>
                        </a:spcBef>
                      </a:pPr>
                      <a:r>
                        <a:rPr sz="1500" spc="-25" dirty="0">
                          <a:solidFill>
                            <a:srgbClr val="001F5F"/>
                          </a:solidFill>
                          <a:latin typeface="Trebuchet MS" panose="020B0603020202020204"/>
                          <a:cs typeface="Trebuchet MS" panose="020B0603020202020204"/>
                        </a:rPr>
                        <a:t>25%</a:t>
                      </a:r>
                      <a:endParaRPr sz="1500">
                        <a:latin typeface="Trebuchet MS" panose="020B0603020202020204"/>
                        <a:cs typeface="Trebuchet MS" panose="020B0603020202020204"/>
                      </a:endParaRPr>
                    </a:p>
                    <a:p>
                      <a:pPr marL="635" algn="ctr">
                        <a:lnSpc>
                          <a:spcPct val="100000"/>
                        </a:lnSpc>
                      </a:pPr>
                      <a:r>
                        <a:rPr sz="1500" dirty="0">
                          <a:solidFill>
                            <a:srgbClr val="001F5F"/>
                          </a:solidFill>
                          <a:latin typeface="Trebuchet MS" panose="020B0603020202020204"/>
                          <a:cs typeface="Trebuchet MS" panose="020B0603020202020204"/>
                        </a:rPr>
                        <a:t>(dua</a:t>
                      </a:r>
                      <a:r>
                        <a:rPr sz="1500" spc="-4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puluh</a:t>
                      </a:r>
                      <a:r>
                        <a:rPr sz="1500" spc="-4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lima</a:t>
                      </a:r>
                      <a:r>
                        <a:rPr sz="1500" spc="-50" dirty="0">
                          <a:solidFill>
                            <a:srgbClr val="001F5F"/>
                          </a:solidFill>
                          <a:latin typeface="Trebuchet MS" panose="020B0603020202020204"/>
                          <a:cs typeface="Trebuchet MS" panose="020B0603020202020204"/>
                        </a:rPr>
                        <a:t> </a:t>
                      </a:r>
                      <a:r>
                        <a:rPr sz="1500" spc="-10" dirty="0">
                          <a:solidFill>
                            <a:srgbClr val="001F5F"/>
                          </a:solidFill>
                          <a:latin typeface="Trebuchet MS" panose="020B0603020202020204"/>
                          <a:cs typeface="Trebuchet MS" panose="020B0603020202020204"/>
                        </a:rPr>
                        <a:t>persen)</a:t>
                      </a:r>
                      <a:endParaRPr sz="1500">
                        <a:latin typeface="Trebuchet MS" panose="020B0603020202020204"/>
                        <a:cs typeface="Trebuchet MS" panose="020B0603020202020204"/>
                      </a:endParaRPr>
                    </a:p>
                  </a:txBody>
                  <a:tcPr marL="0" marR="0" marT="28377" marB="0">
                    <a:lnL w="12700">
                      <a:solidFill>
                        <a:srgbClr val="001F5F"/>
                      </a:solidFill>
                      <a:prstDash val="solid"/>
                    </a:lnL>
                    <a:lnR w="9525">
                      <a:solidFill>
                        <a:srgbClr val="B6503C"/>
                      </a:solidFill>
                      <a:prstDash val="solid"/>
                    </a:lnR>
                    <a:lnT w="9525">
                      <a:solidFill>
                        <a:srgbClr val="B6503C"/>
                      </a:solidFill>
                      <a:prstDash val="solid"/>
                    </a:lnT>
                    <a:lnB w="9525">
                      <a:solidFill>
                        <a:srgbClr val="B6503C"/>
                      </a:solidFill>
                      <a:prstDash val="solid"/>
                    </a:lnB>
                    <a:solidFill>
                      <a:srgbClr val="FFFFFF"/>
                    </a:solidFill>
                  </a:tcPr>
                </a:tc>
              </a:tr>
              <a:tr h="511294">
                <a:tc>
                  <a:txBody>
                    <a:bodyPr/>
                    <a:lstStyle/>
                    <a:p>
                      <a:pPr marL="68580">
                        <a:lnSpc>
                          <a:spcPct val="100000"/>
                        </a:lnSpc>
                        <a:spcBef>
                          <a:spcPts val="275"/>
                        </a:spcBef>
                      </a:pPr>
                      <a:r>
                        <a:rPr sz="1500" dirty="0">
                          <a:solidFill>
                            <a:srgbClr val="001F5F"/>
                          </a:solidFill>
                          <a:latin typeface="Trebuchet MS" panose="020B0603020202020204"/>
                          <a:cs typeface="Trebuchet MS" panose="020B0603020202020204"/>
                        </a:rPr>
                        <a:t>Di</a:t>
                      </a:r>
                      <a:r>
                        <a:rPr sz="1500" spc="13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atas</a:t>
                      </a:r>
                      <a:r>
                        <a:rPr sz="1500" spc="12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Rp500.000.000</a:t>
                      </a:r>
                      <a:r>
                        <a:rPr sz="1500" spc="13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(lima</a:t>
                      </a:r>
                      <a:r>
                        <a:rPr sz="1500" spc="13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ratus</a:t>
                      </a:r>
                      <a:r>
                        <a:rPr sz="1500" spc="14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juta</a:t>
                      </a:r>
                      <a:r>
                        <a:rPr sz="1500" spc="13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rupiah)</a:t>
                      </a:r>
                      <a:r>
                        <a:rPr sz="1500" spc="13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s.d.</a:t>
                      </a:r>
                      <a:r>
                        <a:rPr sz="1500" spc="13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Rp5.000.000.000</a:t>
                      </a:r>
                      <a:r>
                        <a:rPr sz="1500" spc="140" dirty="0">
                          <a:solidFill>
                            <a:srgbClr val="001F5F"/>
                          </a:solidFill>
                          <a:latin typeface="Trebuchet MS" panose="020B0603020202020204"/>
                          <a:cs typeface="Trebuchet MS" panose="020B0603020202020204"/>
                        </a:rPr>
                        <a:t> </a:t>
                      </a:r>
                      <a:endParaRPr lang="en-US" sz="1500" spc="140" dirty="0">
                        <a:solidFill>
                          <a:srgbClr val="001F5F"/>
                        </a:solidFill>
                        <a:latin typeface="Trebuchet MS" panose="020B0603020202020204"/>
                        <a:cs typeface="Trebuchet MS" panose="020B0603020202020204"/>
                      </a:endParaRPr>
                    </a:p>
                    <a:p>
                      <a:pPr marL="68580">
                        <a:lnSpc>
                          <a:spcPct val="100000"/>
                        </a:lnSpc>
                        <a:spcBef>
                          <a:spcPts val="275"/>
                        </a:spcBef>
                      </a:pPr>
                      <a:r>
                        <a:rPr sz="1500" spc="-10" dirty="0">
                          <a:solidFill>
                            <a:srgbClr val="001F5F"/>
                          </a:solidFill>
                          <a:latin typeface="Trebuchet MS" panose="020B0603020202020204"/>
                          <a:cs typeface="Trebuchet MS" panose="020B0603020202020204"/>
                        </a:rPr>
                        <a:t>(lim</a:t>
                      </a:r>
                      <a:r>
                        <a:rPr lang="en-US" sz="1500" spc="-10" dirty="0">
                          <a:solidFill>
                            <a:srgbClr val="001F5F"/>
                          </a:solidFill>
                          <a:latin typeface="Trebuchet MS" panose="020B0603020202020204"/>
                          <a:cs typeface="Trebuchet MS" panose="020B0603020202020204"/>
                        </a:rPr>
                        <a:t>a</a:t>
                      </a:r>
                      <a:r>
                        <a:rPr lang="en-US" sz="1500" spc="-10" dirty="0">
                          <a:solidFill>
                            <a:schemeClr val="tx1"/>
                          </a:solidFill>
                          <a:latin typeface="Trebuchet MS" panose="020B0603020202020204"/>
                          <a:cs typeface="Trebuchet MS" panose="020B0603020202020204"/>
                        </a:rPr>
                        <a:t> </a:t>
                      </a:r>
                      <a:r>
                        <a:rPr sz="1500" dirty="0" err="1">
                          <a:solidFill>
                            <a:srgbClr val="001F5F"/>
                          </a:solidFill>
                          <a:latin typeface="Trebuchet MS" panose="020B0603020202020204"/>
                          <a:cs typeface="Trebuchet MS" panose="020B0603020202020204"/>
                        </a:rPr>
                        <a:t>miliar</a:t>
                      </a:r>
                      <a:r>
                        <a:rPr sz="1500" spc="-55" dirty="0">
                          <a:solidFill>
                            <a:srgbClr val="001F5F"/>
                          </a:solidFill>
                          <a:latin typeface="Trebuchet MS" panose="020B0603020202020204"/>
                          <a:cs typeface="Trebuchet MS" panose="020B0603020202020204"/>
                        </a:rPr>
                        <a:t> </a:t>
                      </a:r>
                      <a:r>
                        <a:rPr sz="1500" spc="-10" dirty="0">
                          <a:solidFill>
                            <a:srgbClr val="001F5F"/>
                          </a:solidFill>
                          <a:latin typeface="Trebuchet MS" panose="020B0603020202020204"/>
                          <a:cs typeface="Trebuchet MS" panose="020B0603020202020204"/>
                        </a:rPr>
                        <a:t>rupiah)</a:t>
                      </a:r>
                      <a:endParaRPr sz="1500" dirty="0">
                        <a:latin typeface="Trebuchet MS" panose="020B0603020202020204"/>
                        <a:cs typeface="Trebuchet MS" panose="020B0603020202020204"/>
                      </a:endParaRPr>
                    </a:p>
                  </a:txBody>
                  <a:tcPr marL="0" marR="0" marT="28377" marB="0">
                    <a:lnL w="9525">
                      <a:solidFill>
                        <a:srgbClr val="B6503C"/>
                      </a:solidFill>
                      <a:prstDash val="solid"/>
                    </a:lnL>
                    <a:lnR w="12700">
                      <a:solidFill>
                        <a:srgbClr val="001F5F"/>
                      </a:solidFill>
                      <a:prstDash val="solid"/>
                    </a:lnR>
                    <a:lnT w="9525">
                      <a:solidFill>
                        <a:srgbClr val="B6503C"/>
                      </a:solidFill>
                      <a:prstDash val="solid"/>
                    </a:lnT>
                    <a:lnB w="9525">
                      <a:solidFill>
                        <a:srgbClr val="B6503C"/>
                      </a:solidFill>
                      <a:prstDash val="solid"/>
                    </a:lnB>
                    <a:solidFill>
                      <a:srgbClr val="FFFFFF"/>
                    </a:solidFill>
                  </a:tcPr>
                </a:tc>
                <a:tc>
                  <a:txBody>
                    <a:bodyPr/>
                    <a:lstStyle/>
                    <a:p>
                      <a:pPr marL="2540" algn="ctr">
                        <a:lnSpc>
                          <a:spcPct val="100000"/>
                        </a:lnSpc>
                        <a:spcBef>
                          <a:spcPts val="275"/>
                        </a:spcBef>
                      </a:pPr>
                      <a:r>
                        <a:rPr sz="1500" spc="-25" dirty="0">
                          <a:solidFill>
                            <a:srgbClr val="001F5F"/>
                          </a:solidFill>
                          <a:latin typeface="Trebuchet MS" panose="020B0603020202020204"/>
                          <a:cs typeface="Trebuchet MS" panose="020B0603020202020204"/>
                        </a:rPr>
                        <a:t>30%</a:t>
                      </a:r>
                      <a:endParaRPr sz="1500">
                        <a:latin typeface="Trebuchet MS" panose="020B0603020202020204"/>
                        <a:cs typeface="Trebuchet MS" panose="020B0603020202020204"/>
                      </a:endParaRPr>
                    </a:p>
                    <a:p>
                      <a:pPr algn="ctr">
                        <a:lnSpc>
                          <a:spcPct val="100000"/>
                        </a:lnSpc>
                      </a:pPr>
                      <a:r>
                        <a:rPr sz="1500" dirty="0">
                          <a:solidFill>
                            <a:srgbClr val="001F5F"/>
                          </a:solidFill>
                          <a:latin typeface="Trebuchet MS" panose="020B0603020202020204"/>
                          <a:cs typeface="Trebuchet MS" panose="020B0603020202020204"/>
                        </a:rPr>
                        <a:t>(tiga</a:t>
                      </a:r>
                      <a:r>
                        <a:rPr sz="1500" spc="-5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puluh</a:t>
                      </a:r>
                      <a:r>
                        <a:rPr sz="1500" spc="-50" dirty="0">
                          <a:solidFill>
                            <a:srgbClr val="001F5F"/>
                          </a:solidFill>
                          <a:latin typeface="Trebuchet MS" panose="020B0603020202020204"/>
                          <a:cs typeface="Trebuchet MS" panose="020B0603020202020204"/>
                        </a:rPr>
                        <a:t> </a:t>
                      </a:r>
                      <a:r>
                        <a:rPr sz="1500" spc="-10" dirty="0">
                          <a:solidFill>
                            <a:srgbClr val="001F5F"/>
                          </a:solidFill>
                          <a:latin typeface="Trebuchet MS" panose="020B0603020202020204"/>
                          <a:cs typeface="Trebuchet MS" panose="020B0603020202020204"/>
                        </a:rPr>
                        <a:t>persen)</a:t>
                      </a:r>
                      <a:endParaRPr sz="1500">
                        <a:latin typeface="Trebuchet MS" panose="020B0603020202020204"/>
                        <a:cs typeface="Trebuchet MS" panose="020B0603020202020204"/>
                      </a:endParaRPr>
                    </a:p>
                  </a:txBody>
                  <a:tcPr marL="0" marR="0" marT="28377" marB="0">
                    <a:lnL w="12700">
                      <a:solidFill>
                        <a:srgbClr val="001F5F"/>
                      </a:solidFill>
                      <a:prstDash val="solid"/>
                    </a:lnL>
                    <a:lnR w="9525">
                      <a:solidFill>
                        <a:srgbClr val="B6503C"/>
                      </a:solidFill>
                      <a:prstDash val="solid"/>
                    </a:lnR>
                    <a:lnT w="9525">
                      <a:solidFill>
                        <a:srgbClr val="B6503C"/>
                      </a:solidFill>
                      <a:prstDash val="solid"/>
                    </a:lnT>
                    <a:lnB w="9525">
                      <a:solidFill>
                        <a:srgbClr val="B6503C"/>
                      </a:solidFill>
                      <a:prstDash val="solid"/>
                    </a:lnB>
                    <a:solidFill>
                      <a:srgbClr val="FFFFFF"/>
                    </a:solidFill>
                  </a:tcPr>
                </a:tc>
              </a:tr>
              <a:tr h="511294">
                <a:tc>
                  <a:txBody>
                    <a:bodyPr/>
                    <a:lstStyle/>
                    <a:p>
                      <a:pPr marL="68580">
                        <a:lnSpc>
                          <a:spcPct val="100000"/>
                        </a:lnSpc>
                        <a:spcBef>
                          <a:spcPts val="1355"/>
                        </a:spcBef>
                      </a:pPr>
                      <a:r>
                        <a:rPr sz="1500" dirty="0">
                          <a:solidFill>
                            <a:srgbClr val="001F5F"/>
                          </a:solidFill>
                          <a:latin typeface="Trebuchet MS" panose="020B0603020202020204"/>
                          <a:cs typeface="Trebuchet MS" panose="020B0603020202020204"/>
                        </a:rPr>
                        <a:t>Di</a:t>
                      </a:r>
                      <a:r>
                        <a:rPr sz="1500" spc="-6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atas</a:t>
                      </a:r>
                      <a:r>
                        <a:rPr sz="1500" spc="-5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Rp5.000.000.000</a:t>
                      </a:r>
                      <a:r>
                        <a:rPr sz="1500" spc="-3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(lima</a:t>
                      </a:r>
                      <a:r>
                        <a:rPr sz="1500" spc="-5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miliar</a:t>
                      </a:r>
                      <a:r>
                        <a:rPr sz="1500" spc="-65" dirty="0">
                          <a:solidFill>
                            <a:srgbClr val="001F5F"/>
                          </a:solidFill>
                          <a:latin typeface="Trebuchet MS" panose="020B0603020202020204"/>
                          <a:cs typeface="Trebuchet MS" panose="020B0603020202020204"/>
                        </a:rPr>
                        <a:t> </a:t>
                      </a:r>
                      <a:r>
                        <a:rPr sz="1500" spc="-10" dirty="0">
                          <a:solidFill>
                            <a:srgbClr val="001F5F"/>
                          </a:solidFill>
                          <a:latin typeface="Trebuchet MS" panose="020B0603020202020204"/>
                          <a:cs typeface="Trebuchet MS" panose="020B0603020202020204"/>
                        </a:rPr>
                        <a:t>rupiah)</a:t>
                      </a:r>
                      <a:endParaRPr sz="1500">
                        <a:latin typeface="Trebuchet MS" panose="020B0603020202020204"/>
                        <a:cs typeface="Trebuchet MS" panose="020B0603020202020204"/>
                      </a:endParaRPr>
                    </a:p>
                  </a:txBody>
                  <a:tcPr marL="0" marR="0" marT="139819" marB="0">
                    <a:lnL w="9525">
                      <a:solidFill>
                        <a:srgbClr val="B6503C"/>
                      </a:solidFill>
                      <a:prstDash val="solid"/>
                    </a:lnL>
                    <a:lnR w="12700">
                      <a:solidFill>
                        <a:srgbClr val="001F5F"/>
                      </a:solidFill>
                      <a:prstDash val="solid"/>
                    </a:lnR>
                    <a:lnT w="9525">
                      <a:solidFill>
                        <a:srgbClr val="B6503C"/>
                      </a:solidFill>
                      <a:prstDash val="solid"/>
                    </a:lnT>
                    <a:lnB w="9525">
                      <a:solidFill>
                        <a:srgbClr val="B6503C"/>
                      </a:solidFill>
                      <a:prstDash val="solid"/>
                    </a:lnB>
                    <a:solidFill>
                      <a:srgbClr val="FFFFFF"/>
                    </a:solidFill>
                  </a:tcPr>
                </a:tc>
                <a:tc>
                  <a:txBody>
                    <a:bodyPr/>
                    <a:lstStyle/>
                    <a:p>
                      <a:pPr marL="1905" algn="ctr">
                        <a:lnSpc>
                          <a:spcPct val="100000"/>
                        </a:lnSpc>
                        <a:spcBef>
                          <a:spcPts val="275"/>
                        </a:spcBef>
                      </a:pPr>
                      <a:r>
                        <a:rPr sz="1500" spc="-25" dirty="0">
                          <a:solidFill>
                            <a:srgbClr val="001F5F"/>
                          </a:solidFill>
                          <a:latin typeface="Trebuchet MS" panose="020B0603020202020204"/>
                          <a:cs typeface="Trebuchet MS" panose="020B0603020202020204"/>
                        </a:rPr>
                        <a:t>35%</a:t>
                      </a:r>
                      <a:endParaRPr sz="1500" dirty="0">
                        <a:latin typeface="Trebuchet MS" panose="020B0603020202020204"/>
                        <a:cs typeface="Trebuchet MS" panose="020B0603020202020204"/>
                      </a:endParaRPr>
                    </a:p>
                    <a:p>
                      <a:pPr marL="2540" algn="ctr">
                        <a:lnSpc>
                          <a:spcPct val="100000"/>
                        </a:lnSpc>
                      </a:pPr>
                      <a:r>
                        <a:rPr sz="1500" dirty="0">
                          <a:solidFill>
                            <a:srgbClr val="001F5F"/>
                          </a:solidFill>
                          <a:latin typeface="Trebuchet MS" panose="020B0603020202020204"/>
                          <a:cs typeface="Trebuchet MS" panose="020B0603020202020204"/>
                        </a:rPr>
                        <a:t>(tiga</a:t>
                      </a:r>
                      <a:r>
                        <a:rPr sz="1500" spc="-4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puluh</a:t>
                      </a:r>
                      <a:r>
                        <a:rPr sz="1500" spc="-3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lima</a:t>
                      </a:r>
                      <a:r>
                        <a:rPr sz="1500" spc="-45" dirty="0">
                          <a:solidFill>
                            <a:srgbClr val="001F5F"/>
                          </a:solidFill>
                          <a:latin typeface="Trebuchet MS" panose="020B0603020202020204"/>
                          <a:cs typeface="Trebuchet MS" panose="020B0603020202020204"/>
                        </a:rPr>
                        <a:t> </a:t>
                      </a:r>
                      <a:r>
                        <a:rPr sz="1500" spc="-10" dirty="0">
                          <a:solidFill>
                            <a:srgbClr val="001F5F"/>
                          </a:solidFill>
                          <a:latin typeface="Trebuchet MS" panose="020B0603020202020204"/>
                          <a:cs typeface="Trebuchet MS" panose="020B0603020202020204"/>
                        </a:rPr>
                        <a:t>persen)</a:t>
                      </a:r>
                      <a:endParaRPr sz="1500" dirty="0">
                        <a:latin typeface="Trebuchet MS" panose="020B0603020202020204"/>
                        <a:cs typeface="Trebuchet MS" panose="020B0603020202020204"/>
                      </a:endParaRPr>
                    </a:p>
                  </a:txBody>
                  <a:tcPr marL="0" marR="0" marT="28377" marB="0">
                    <a:lnL w="12700">
                      <a:solidFill>
                        <a:srgbClr val="001F5F"/>
                      </a:solidFill>
                      <a:prstDash val="solid"/>
                    </a:lnL>
                    <a:lnR w="9525">
                      <a:solidFill>
                        <a:srgbClr val="B6503C"/>
                      </a:solidFill>
                      <a:prstDash val="solid"/>
                    </a:lnR>
                    <a:lnT w="9525">
                      <a:solidFill>
                        <a:srgbClr val="B6503C"/>
                      </a:solidFill>
                      <a:prstDash val="solid"/>
                    </a:lnT>
                    <a:lnB w="9525">
                      <a:solidFill>
                        <a:srgbClr val="B6503C"/>
                      </a:solidFill>
                      <a:prstDash val="solid"/>
                    </a:lnB>
                    <a:solidFill>
                      <a:srgbClr val="FFFFFF"/>
                    </a:solidFill>
                  </a:tcPr>
                </a:tc>
              </a:tr>
            </a:tbl>
          </a:graphicData>
        </a:graphic>
      </p:graphicFrame>
      <p:pic>
        <p:nvPicPr>
          <p:cNvPr id="4" name="object 4"/>
          <p:cNvPicPr/>
          <p:nvPr/>
        </p:nvPicPr>
        <p:blipFill>
          <a:blip r:embed="rId1" cstate="print"/>
          <a:stretch>
            <a:fillRect/>
          </a:stretch>
        </p:blipFill>
        <p:spPr>
          <a:xfrm>
            <a:off x="101536" y="1570386"/>
            <a:ext cx="945404" cy="954071"/>
          </a:xfrm>
          <a:prstGeom prst="rect">
            <a:avLst/>
          </a:prstGeom>
        </p:spPr>
      </p:pic>
      <p:sp>
        <p:nvSpPr>
          <p:cNvPr id="5" name="object 5"/>
          <p:cNvSpPr/>
          <p:nvPr/>
        </p:nvSpPr>
        <p:spPr>
          <a:xfrm>
            <a:off x="526964" y="5252518"/>
            <a:ext cx="8951516" cy="567531"/>
          </a:xfrm>
          <a:custGeom>
            <a:avLst/>
            <a:gdLst/>
            <a:ahLst/>
            <a:cxnLst/>
            <a:rect l="l" t="t" r="r" b="b"/>
            <a:pathLst>
              <a:path w="11017250" h="698500">
                <a:moveTo>
                  <a:pt x="0" y="116344"/>
                </a:moveTo>
                <a:lnTo>
                  <a:pt x="9142" y="71049"/>
                </a:lnTo>
                <a:lnTo>
                  <a:pt x="34074" y="34069"/>
                </a:lnTo>
                <a:lnTo>
                  <a:pt x="71055" y="9140"/>
                </a:lnTo>
                <a:lnTo>
                  <a:pt x="116344" y="0"/>
                </a:lnTo>
                <a:lnTo>
                  <a:pt x="10900664" y="0"/>
                </a:lnTo>
                <a:lnTo>
                  <a:pt x="10945951" y="9140"/>
                </a:lnTo>
                <a:lnTo>
                  <a:pt x="10982928" y="34069"/>
                </a:lnTo>
                <a:lnTo>
                  <a:pt x="11007855" y="71049"/>
                </a:lnTo>
                <a:lnTo>
                  <a:pt x="11016996" y="116344"/>
                </a:lnTo>
                <a:lnTo>
                  <a:pt x="11016996" y="581647"/>
                </a:lnTo>
                <a:lnTo>
                  <a:pt x="11007855" y="626936"/>
                </a:lnTo>
                <a:lnTo>
                  <a:pt x="10982928" y="663917"/>
                </a:lnTo>
                <a:lnTo>
                  <a:pt x="10945951" y="688849"/>
                </a:lnTo>
                <a:lnTo>
                  <a:pt x="10900664" y="697991"/>
                </a:lnTo>
                <a:lnTo>
                  <a:pt x="116344" y="697991"/>
                </a:lnTo>
                <a:lnTo>
                  <a:pt x="71055" y="688849"/>
                </a:lnTo>
                <a:lnTo>
                  <a:pt x="34074" y="663917"/>
                </a:lnTo>
                <a:lnTo>
                  <a:pt x="9142" y="626936"/>
                </a:lnTo>
                <a:lnTo>
                  <a:pt x="0" y="581647"/>
                </a:lnTo>
                <a:lnTo>
                  <a:pt x="0" y="116344"/>
                </a:lnTo>
                <a:close/>
              </a:path>
            </a:pathLst>
          </a:custGeom>
          <a:ln w="19049">
            <a:solidFill>
              <a:srgbClr val="006FC0"/>
            </a:solidFill>
            <a:prstDash val="sysDash"/>
          </a:ln>
        </p:spPr>
        <p:txBody>
          <a:bodyPr wrap="square" lIns="0" tIns="0" rIns="0" bIns="0" rtlCol="0"/>
          <a:lstStyle/>
          <a:p>
            <a:endParaRPr sz="1140"/>
          </a:p>
        </p:txBody>
      </p:sp>
      <p:sp>
        <p:nvSpPr>
          <p:cNvPr id="6" name="object 6"/>
          <p:cNvSpPr txBox="1"/>
          <p:nvPr/>
        </p:nvSpPr>
        <p:spPr>
          <a:xfrm>
            <a:off x="617769" y="5287614"/>
            <a:ext cx="8769906" cy="497340"/>
          </a:xfrm>
          <a:prstGeom prst="rect">
            <a:avLst/>
          </a:prstGeom>
        </p:spPr>
        <p:txBody>
          <a:bodyPr vert="horz" wrap="square" lIns="0" tIns="9803" rIns="0" bIns="0" rtlCol="0">
            <a:spAutoFit/>
          </a:bodyPr>
          <a:lstStyle/>
          <a:p>
            <a:pPr marL="10160" marR="4445" algn="just">
              <a:spcBef>
                <a:spcPts val="75"/>
              </a:spcBef>
            </a:pPr>
            <a:r>
              <a:rPr sz="1055" b="1" dirty="0">
                <a:latin typeface="Trebuchet MS" panose="020B0603020202020204"/>
                <a:cs typeface="Trebuchet MS" panose="020B0603020202020204"/>
              </a:rPr>
              <a:t>Digunakan</a:t>
            </a:r>
            <a:r>
              <a:rPr sz="1055" b="1" spc="-8" dirty="0">
                <a:latin typeface="Trebuchet MS" panose="020B0603020202020204"/>
                <a:cs typeface="Trebuchet MS" panose="020B0603020202020204"/>
              </a:rPr>
              <a:t> </a:t>
            </a:r>
            <a:r>
              <a:rPr sz="1055" b="1" dirty="0">
                <a:latin typeface="Trebuchet MS" panose="020B0603020202020204"/>
                <a:cs typeface="Trebuchet MS" panose="020B0603020202020204"/>
              </a:rPr>
              <a:t>Untuk</a:t>
            </a:r>
            <a:r>
              <a:rPr sz="1055" b="1" spc="-8" dirty="0">
                <a:latin typeface="Trebuchet MS" panose="020B0603020202020204"/>
                <a:cs typeface="Trebuchet MS" panose="020B0603020202020204"/>
              </a:rPr>
              <a:t> Penghitungan</a:t>
            </a:r>
            <a:r>
              <a:rPr sz="1055" b="1" dirty="0">
                <a:latin typeface="Trebuchet MS" panose="020B0603020202020204"/>
                <a:cs typeface="Trebuchet MS" panose="020B0603020202020204"/>
              </a:rPr>
              <a:t> PPh</a:t>
            </a:r>
            <a:r>
              <a:rPr sz="1055" b="1" spc="-12" dirty="0">
                <a:latin typeface="Trebuchet MS" panose="020B0603020202020204"/>
                <a:cs typeface="Trebuchet MS" panose="020B0603020202020204"/>
              </a:rPr>
              <a:t> </a:t>
            </a:r>
            <a:r>
              <a:rPr sz="1055" b="1" dirty="0">
                <a:latin typeface="Trebuchet MS" panose="020B0603020202020204"/>
                <a:cs typeface="Trebuchet MS" panose="020B0603020202020204"/>
              </a:rPr>
              <a:t>Pasal</a:t>
            </a:r>
            <a:r>
              <a:rPr sz="1055" b="1" spc="-4" dirty="0">
                <a:latin typeface="Trebuchet MS" panose="020B0603020202020204"/>
                <a:cs typeface="Trebuchet MS" panose="020B0603020202020204"/>
              </a:rPr>
              <a:t> </a:t>
            </a:r>
            <a:r>
              <a:rPr sz="1055" b="1" dirty="0">
                <a:latin typeface="Trebuchet MS" panose="020B0603020202020204"/>
                <a:cs typeface="Trebuchet MS" panose="020B0603020202020204"/>
              </a:rPr>
              <a:t>21</a:t>
            </a:r>
            <a:r>
              <a:rPr sz="1055" b="1" spc="-12" dirty="0">
                <a:latin typeface="Trebuchet MS" panose="020B0603020202020204"/>
                <a:cs typeface="Trebuchet MS" panose="020B0603020202020204"/>
              </a:rPr>
              <a:t> </a:t>
            </a:r>
            <a:r>
              <a:rPr sz="1055" b="1" dirty="0">
                <a:solidFill>
                  <a:srgbClr val="FF0000"/>
                </a:solidFill>
                <a:latin typeface="Trebuchet MS" panose="020B0603020202020204"/>
                <a:cs typeface="Trebuchet MS" panose="020B0603020202020204"/>
              </a:rPr>
              <a:t>Pegawai</a:t>
            </a:r>
            <a:r>
              <a:rPr sz="1055" b="1" spc="-8" dirty="0">
                <a:solidFill>
                  <a:srgbClr val="FF0000"/>
                </a:solidFill>
                <a:latin typeface="Trebuchet MS" panose="020B0603020202020204"/>
                <a:cs typeface="Trebuchet MS" panose="020B0603020202020204"/>
              </a:rPr>
              <a:t> Tetap </a:t>
            </a:r>
            <a:r>
              <a:rPr sz="1055" b="1" dirty="0">
                <a:solidFill>
                  <a:srgbClr val="FF0000"/>
                </a:solidFill>
                <a:latin typeface="Trebuchet MS" panose="020B0603020202020204"/>
                <a:cs typeface="Trebuchet MS" panose="020B0603020202020204"/>
              </a:rPr>
              <a:t>pada</a:t>
            </a:r>
            <a:r>
              <a:rPr sz="1055" b="1" spc="-4" dirty="0">
                <a:solidFill>
                  <a:srgbClr val="FF0000"/>
                </a:solidFill>
                <a:latin typeface="Trebuchet MS" panose="020B0603020202020204"/>
                <a:cs typeface="Trebuchet MS" panose="020B0603020202020204"/>
              </a:rPr>
              <a:t> </a:t>
            </a:r>
            <a:r>
              <a:rPr sz="1055" b="1" dirty="0">
                <a:solidFill>
                  <a:srgbClr val="FF0000"/>
                </a:solidFill>
                <a:latin typeface="Trebuchet MS" panose="020B0603020202020204"/>
                <a:cs typeface="Trebuchet MS" panose="020B0603020202020204"/>
              </a:rPr>
              <a:t>Masa</a:t>
            </a:r>
            <a:r>
              <a:rPr sz="1055" b="1" spc="-4" dirty="0">
                <a:solidFill>
                  <a:srgbClr val="FF0000"/>
                </a:solidFill>
                <a:latin typeface="Trebuchet MS" panose="020B0603020202020204"/>
                <a:cs typeface="Trebuchet MS" panose="020B0603020202020204"/>
              </a:rPr>
              <a:t> </a:t>
            </a:r>
            <a:r>
              <a:rPr sz="1055" b="1" dirty="0">
                <a:solidFill>
                  <a:srgbClr val="FF0000"/>
                </a:solidFill>
                <a:latin typeface="Trebuchet MS" panose="020B0603020202020204"/>
                <a:cs typeface="Trebuchet MS" panose="020B0603020202020204"/>
              </a:rPr>
              <a:t>Pajak</a:t>
            </a:r>
            <a:r>
              <a:rPr sz="1055" b="1" spc="-8" dirty="0">
                <a:solidFill>
                  <a:srgbClr val="FF0000"/>
                </a:solidFill>
                <a:latin typeface="Trebuchet MS" panose="020B0603020202020204"/>
                <a:cs typeface="Trebuchet MS" panose="020B0603020202020204"/>
              </a:rPr>
              <a:t> </a:t>
            </a:r>
            <a:r>
              <a:rPr sz="1055" b="1" spc="-28" dirty="0">
                <a:solidFill>
                  <a:srgbClr val="FF0000"/>
                </a:solidFill>
                <a:latin typeface="Trebuchet MS" panose="020B0603020202020204"/>
                <a:cs typeface="Trebuchet MS" panose="020B0603020202020204"/>
              </a:rPr>
              <a:t>Terakhir,</a:t>
            </a:r>
            <a:r>
              <a:rPr sz="1055" b="1" spc="-4" dirty="0">
                <a:solidFill>
                  <a:srgbClr val="FF0000"/>
                </a:solidFill>
                <a:latin typeface="Trebuchet MS" panose="020B0603020202020204"/>
                <a:cs typeface="Trebuchet MS" panose="020B0603020202020204"/>
              </a:rPr>
              <a:t> </a:t>
            </a:r>
            <a:r>
              <a:rPr sz="1055" b="1" dirty="0">
                <a:solidFill>
                  <a:srgbClr val="00AF50"/>
                </a:solidFill>
                <a:latin typeface="Trebuchet MS" panose="020B0603020202020204"/>
                <a:cs typeface="Trebuchet MS" panose="020B0603020202020204"/>
              </a:rPr>
              <a:t>Pegawai</a:t>
            </a:r>
            <a:r>
              <a:rPr sz="1055" b="1" spc="-8" dirty="0">
                <a:solidFill>
                  <a:srgbClr val="00AF50"/>
                </a:solidFill>
                <a:latin typeface="Trebuchet MS" panose="020B0603020202020204"/>
                <a:cs typeface="Trebuchet MS" panose="020B0603020202020204"/>
              </a:rPr>
              <a:t> </a:t>
            </a:r>
            <a:r>
              <a:rPr sz="1055" b="1" dirty="0">
                <a:solidFill>
                  <a:srgbClr val="00AF50"/>
                </a:solidFill>
                <a:latin typeface="Trebuchet MS" panose="020B0603020202020204"/>
                <a:cs typeface="Trebuchet MS" panose="020B0603020202020204"/>
              </a:rPr>
              <a:t>Tidak</a:t>
            </a:r>
            <a:r>
              <a:rPr sz="1055" b="1" spc="-12" dirty="0">
                <a:solidFill>
                  <a:srgbClr val="00AF50"/>
                </a:solidFill>
                <a:latin typeface="Trebuchet MS" panose="020B0603020202020204"/>
                <a:cs typeface="Trebuchet MS" panose="020B0603020202020204"/>
              </a:rPr>
              <a:t> </a:t>
            </a:r>
            <a:r>
              <a:rPr sz="1055" b="1" spc="-8" dirty="0">
                <a:solidFill>
                  <a:srgbClr val="00AF50"/>
                </a:solidFill>
                <a:latin typeface="Trebuchet MS" panose="020B0603020202020204"/>
                <a:cs typeface="Trebuchet MS" panose="020B0603020202020204"/>
              </a:rPr>
              <a:t>Tetap </a:t>
            </a:r>
            <a:r>
              <a:rPr sz="1055" b="1" dirty="0">
                <a:solidFill>
                  <a:srgbClr val="00AF50"/>
                </a:solidFill>
                <a:latin typeface="Trebuchet MS" panose="020B0603020202020204"/>
                <a:cs typeface="Trebuchet MS" panose="020B0603020202020204"/>
              </a:rPr>
              <a:t>yang</a:t>
            </a:r>
            <a:r>
              <a:rPr sz="1055" b="1" spc="-16" dirty="0">
                <a:solidFill>
                  <a:srgbClr val="00AF50"/>
                </a:solidFill>
                <a:latin typeface="Trebuchet MS" panose="020B0603020202020204"/>
                <a:cs typeface="Trebuchet MS" panose="020B0603020202020204"/>
              </a:rPr>
              <a:t> </a:t>
            </a:r>
            <a:r>
              <a:rPr sz="1055" b="1" dirty="0">
                <a:solidFill>
                  <a:srgbClr val="00AF50"/>
                </a:solidFill>
                <a:latin typeface="Trebuchet MS" panose="020B0603020202020204"/>
                <a:cs typeface="Trebuchet MS" panose="020B0603020202020204"/>
              </a:rPr>
              <a:t>tidak</a:t>
            </a:r>
            <a:r>
              <a:rPr sz="1055" b="1" spc="-12" dirty="0">
                <a:solidFill>
                  <a:srgbClr val="00AF50"/>
                </a:solidFill>
                <a:latin typeface="Trebuchet MS" panose="020B0603020202020204"/>
                <a:cs typeface="Trebuchet MS" panose="020B0603020202020204"/>
              </a:rPr>
              <a:t> </a:t>
            </a:r>
            <a:r>
              <a:rPr sz="1055" b="1" dirty="0">
                <a:solidFill>
                  <a:srgbClr val="00AF50"/>
                </a:solidFill>
                <a:latin typeface="Trebuchet MS" panose="020B0603020202020204"/>
                <a:cs typeface="Trebuchet MS" panose="020B0603020202020204"/>
              </a:rPr>
              <a:t>dibayar</a:t>
            </a:r>
            <a:r>
              <a:rPr sz="1055" b="1" spc="-16" dirty="0">
                <a:solidFill>
                  <a:srgbClr val="00AF50"/>
                </a:solidFill>
                <a:latin typeface="Trebuchet MS" panose="020B0603020202020204"/>
                <a:cs typeface="Trebuchet MS" panose="020B0603020202020204"/>
              </a:rPr>
              <a:t> </a:t>
            </a:r>
            <a:r>
              <a:rPr sz="1055" b="1" dirty="0">
                <a:solidFill>
                  <a:srgbClr val="00AF50"/>
                </a:solidFill>
                <a:latin typeface="Trebuchet MS" panose="020B0603020202020204"/>
                <a:cs typeface="Trebuchet MS" panose="020B0603020202020204"/>
              </a:rPr>
              <a:t>bulanan</a:t>
            </a:r>
            <a:r>
              <a:rPr sz="1055" b="1" spc="-12" dirty="0">
                <a:solidFill>
                  <a:srgbClr val="00AF50"/>
                </a:solidFill>
                <a:latin typeface="Trebuchet MS" panose="020B0603020202020204"/>
                <a:cs typeface="Trebuchet MS" panose="020B0603020202020204"/>
              </a:rPr>
              <a:t> </a:t>
            </a:r>
            <a:r>
              <a:rPr sz="1055" b="1" spc="-20" dirty="0">
                <a:solidFill>
                  <a:srgbClr val="00AF50"/>
                </a:solidFill>
                <a:latin typeface="Trebuchet MS" panose="020B0603020202020204"/>
                <a:cs typeface="Trebuchet MS" panose="020B0603020202020204"/>
              </a:rPr>
              <a:t>dan </a:t>
            </a:r>
            <a:r>
              <a:rPr sz="1055" b="1" dirty="0">
                <a:solidFill>
                  <a:srgbClr val="00AF50"/>
                </a:solidFill>
                <a:latin typeface="Trebuchet MS" panose="020B0603020202020204"/>
                <a:cs typeface="Trebuchet MS" panose="020B0603020202020204"/>
              </a:rPr>
              <a:t>dibayar</a:t>
            </a:r>
            <a:r>
              <a:rPr sz="1055" b="1" spc="154" dirty="0">
                <a:solidFill>
                  <a:srgbClr val="00AF50"/>
                </a:solidFill>
                <a:latin typeface="Trebuchet MS" panose="020B0603020202020204"/>
                <a:cs typeface="Trebuchet MS" panose="020B0603020202020204"/>
              </a:rPr>
              <a:t> </a:t>
            </a:r>
            <a:r>
              <a:rPr sz="1055" b="1" dirty="0">
                <a:solidFill>
                  <a:srgbClr val="00AF50"/>
                </a:solidFill>
                <a:latin typeface="Trebuchet MS" panose="020B0603020202020204"/>
                <a:cs typeface="Trebuchet MS" panose="020B0603020202020204"/>
              </a:rPr>
              <a:t>lebih</a:t>
            </a:r>
            <a:r>
              <a:rPr sz="1055" b="1" spc="158" dirty="0">
                <a:solidFill>
                  <a:srgbClr val="00AF50"/>
                </a:solidFill>
                <a:latin typeface="Trebuchet MS" panose="020B0603020202020204"/>
                <a:cs typeface="Trebuchet MS" panose="020B0603020202020204"/>
              </a:rPr>
              <a:t> </a:t>
            </a:r>
            <a:r>
              <a:rPr sz="1055" b="1" dirty="0">
                <a:solidFill>
                  <a:srgbClr val="00AF50"/>
                </a:solidFill>
                <a:latin typeface="Trebuchet MS" panose="020B0603020202020204"/>
                <a:cs typeface="Trebuchet MS" panose="020B0603020202020204"/>
              </a:rPr>
              <a:t>2,5</a:t>
            </a:r>
            <a:r>
              <a:rPr sz="1055" b="1" spc="158" dirty="0">
                <a:solidFill>
                  <a:srgbClr val="00AF50"/>
                </a:solidFill>
                <a:latin typeface="Trebuchet MS" panose="020B0603020202020204"/>
                <a:cs typeface="Trebuchet MS" panose="020B0603020202020204"/>
              </a:rPr>
              <a:t> </a:t>
            </a:r>
            <a:r>
              <a:rPr sz="1055" b="1" dirty="0">
                <a:solidFill>
                  <a:srgbClr val="00AF50"/>
                </a:solidFill>
                <a:latin typeface="Trebuchet MS" panose="020B0603020202020204"/>
                <a:cs typeface="Trebuchet MS" panose="020B0603020202020204"/>
              </a:rPr>
              <a:t>jt</a:t>
            </a:r>
            <a:r>
              <a:rPr sz="1055" b="1" spc="158" dirty="0">
                <a:solidFill>
                  <a:srgbClr val="00AF50"/>
                </a:solidFill>
                <a:latin typeface="Trebuchet MS" panose="020B0603020202020204"/>
                <a:cs typeface="Trebuchet MS" panose="020B0603020202020204"/>
              </a:rPr>
              <a:t> </a:t>
            </a:r>
            <a:r>
              <a:rPr sz="1055" b="1" dirty="0">
                <a:solidFill>
                  <a:srgbClr val="00AF50"/>
                </a:solidFill>
                <a:latin typeface="Trebuchet MS" panose="020B0603020202020204"/>
                <a:cs typeface="Trebuchet MS" panose="020B0603020202020204"/>
              </a:rPr>
              <a:t>per</a:t>
            </a:r>
            <a:r>
              <a:rPr sz="1055" b="1" spc="158" dirty="0">
                <a:solidFill>
                  <a:srgbClr val="00AF50"/>
                </a:solidFill>
                <a:latin typeface="Trebuchet MS" panose="020B0603020202020204"/>
                <a:cs typeface="Trebuchet MS" panose="020B0603020202020204"/>
              </a:rPr>
              <a:t> </a:t>
            </a:r>
            <a:r>
              <a:rPr sz="1055" b="1" dirty="0">
                <a:solidFill>
                  <a:srgbClr val="00AF50"/>
                </a:solidFill>
                <a:latin typeface="Trebuchet MS" panose="020B0603020202020204"/>
                <a:cs typeface="Trebuchet MS" panose="020B0603020202020204"/>
              </a:rPr>
              <a:t>hari</a:t>
            </a:r>
            <a:r>
              <a:rPr sz="1055" b="1" dirty="0">
                <a:solidFill>
                  <a:srgbClr val="FF0000"/>
                </a:solidFill>
                <a:latin typeface="Trebuchet MS" panose="020B0603020202020204"/>
                <a:cs typeface="Trebuchet MS" panose="020B0603020202020204"/>
              </a:rPr>
              <a:t>,</a:t>
            </a:r>
            <a:r>
              <a:rPr sz="1055" b="1" spc="158" dirty="0">
                <a:solidFill>
                  <a:srgbClr val="FF0000"/>
                </a:solidFill>
                <a:latin typeface="Trebuchet MS" panose="020B0603020202020204"/>
                <a:cs typeface="Trebuchet MS" panose="020B0603020202020204"/>
              </a:rPr>
              <a:t> </a:t>
            </a:r>
            <a:r>
              <a:rPr sz="1055" b="1" dirty="0">
                <a:solidFill>
                  <a:srgbClr val="006FC0"/>
                </a:solidFill>
                <a:latin typeface="Trebuchet MS" panose="020B0603020202020204"/>
                <a:cs typeface="Trebuchet MS" panose="020B0603020202020204"/>
              </a:rPr>
              <a:t>Bukan</a:t>
            </a:r>
            <a:r>
              <a:rPr sz="1055" b="1" spc="150" dirty="0">
                <a:solidFill>
                  <a:srgbClr val="006FC0"/>
                </a:solidFill>
                <a:latin typeface="Trebuchet MS" panose="020B0603020202020204"/>
                <a:cs typeface="Trebuchet MS" panose="020B0603020202020204"/>
              </a:rPr>
              <a:t> </a:t>
            </a:r>
            <a:r>
              <a:rPr sz="1055" b="1" dirty="0">
                <a:solidFill>
                  <a:srgbClr val="006FC0"/>
                </a:solidFill>
                <a:latin typeface="Trebuchet MS" panose="020B0603020202020204"/>
                <a:cs typeface="Trebuchet MS" panose="020B0603020202020204"/>
              </a:rPr>
              <a:t>Pegawai</a:t>
            </a:r>
            <a:r>
              <a:rPr sz="1055" b="1" dirty="0">
                <a:solidFill>
                  <a:srgbClr val="FF0000"/>
                </a:solidFill>
                <a:latin typeface="Trebuchet MS" panose="020B0603020202020204"/>
                <a:cs typeface="Trebuchet MS" panose="020B0603020202020204"/>
              </a:rPr>
              <a:t>,</a:t>
            </a:r>
            <a:r>
              <a:rPr sz="1055" b="1" spc="163" dirty="0">
                <a:solidFill>
                  <a:srgbClr val="FF0000"/>
                </a:solidFill>
                <a:latin typeface="Trebuchet MS" panose="020B0603020202020204"/>
                <a:cs typeface="Trebuchet MS" panose="020B0603020202020204"/>
              </a:rPr>
              <a:t> </a:t>
            </a:r>
            <a:r>
              <a:rPr sz="1055" b="1" dirty="0">
                <a:solidFill>
                  <a:srgbClr val="6600FF"/>
                </a:solidFill>
                <a:latin typeface="Trebuchet MS" panose="020B0603020202020204"/>
                <a:cs typeface="Trebuchet MS" panose="020B0603020202020204"/>
              </a:rPr>
              <a:t>Peserta</a:t>
            </a:r>
            <a:r>
              <a:rPr sz="1055" b="1" spc="163" dirty="0">
                <a:solidFill>
                  <a:srgbClr val="6600FF"/>
                </a:solidFill>
                <a:latin typeface="Trebuchet MS" panose="020B0603020202020204"/>
                <a:cs typeface="Trebuchet MS" panose="020B0603020202020204"/>
              </a:rPr>
              <a:t> </a:t>
            </a:r>
            <a:r>
              <a:rPr sz="1055" b="1" dirty="0">
                <a:solidFill>
                  <a:srgbClr val="6600FF"/>
                </a:solidFill>
                <a:latin typeface="Trebuchet MS" panose="020B0603020202020204"/>
                <a:cs typeface="Trebuchet MS" panose="020B0603020202020204"/>
              </a:rPr>
              <a:t>Kegiatan</a:t>
            </a:r>
            <a:r>
              <a:rPr sz="1055" b="1" dirty="0">
                <a:solidFill>
                  <a:srgbClr val="FF0000"/>
                </a:solidFill>
                <a:latin typeface="Trebuchet MS" panose="020B0603020202020204"/>
                <a:cs typeface="Trebuchet MS" panose="020B0603020202020204"/>
              </a:rPr>
              <a:t>,</a:t>
            </a:r>
            <a:r>
              <a:rPr sz="1055" b="1" spc="163" dirty="0">
                <a:solidFill>
                  <a:srgbClr val="FF0000"/>
                </a:solidFill>
                <a:latin typeface="Trebuchet MS" panose="020B0603020202020204"/>
                <a:cs typeface="Trebuchet MS" panose="020B0603020202020204"/>
              </a:rPr>
              <a:t> </a:t>
            </a:r>
            <a:r>
              <a:rPr sz="1055" b="1" dirty="0">
                <a:solidFill>
                  <a:srgbClr val="993300"/>
                </a:solidFill>
                <a:latin typeface="Trebuchet MS" panose="020B0603020202020204"/>
                <a:cs typeface="Trebuchet MS" panose="020B0603020202020204"/>
              </a:rPr>
              <a:t>Penarikan</a:t>
            </a:r>
            <a:r>
              <a:rPr sz="1055" b="1" spc="154" dirty="0">
                <a:solidFill>
                  <a:srgbClr val="993300"/>
                </a:solidFill>
                <a:latin typeface="Trebuchet MS" panose="020B0603020202020204"/>
                <a:cs typeface="Trebuchet MS" panose="020B0603020202020204"/>
              </a:rPr>
              <a:t> </a:t>
            </a:r>
            <a:r>
              <a:rPr sz="1055" b="1" dirty="0">
                <a:solidFill>
                  <a:srgbClr val="993300"/>
                </a:solidFill>
                <a:latin typeface="Trebuchet MS" panose="020B0603020202020204"/>
                <a:cs typeface="Trebuchet MS" panose="020B0603020202020204"/>
              </a:rPr>
              <a:t>Dan</a:t>
            </a:r>
            <a:r>
              <a:rPr sz="1055" b="1" spc="158" dirty="0">
                <a:solidFill>
                  <a:srgbClr val="993300"/>
                </a:solidFill>
                <a:latin typeface="Trebuchet MS" panose="020B0603020202020204"/>
                <a:cs typeface="Trebuchet MS" panose="020B0603020202020204"/>
              </a:rPr>
              <a:t> </a:t>
            </a:r>
            <a:r>
              <a:rPr sz="1055" b="1" dirty="0">
                <a:solidFill>
                  <a:srgbClr val="993300"/>
                </a:solidFill>
                <a:latin typeface="Trebuchet MS" panose="020B0603020202020204"/>
                <a:cs typeface="Trebuchet MS" panose="020B0603020202020204"/>
              </a:rPr>
              <a:t>Pensiun</a:t>
            </a:r>
            <a:r>
              <a:rPr sz="1055" b="1" spc="154" dirty="0">
                <a:solidFill>
                  <a:srgbClr val="993300"/>
                </a:solidFill>
                <a:latin typeface="Trebuchet MS" panose="020B0603020202020204"/>
                <a:cs typeface="Trebuchet MS" panose="020B0603020202020204"/>
              </a:rPr>
              <a:t> </a:t>
            </a:r>
            <a:r>
              <a:rPr sz="1055" b="1" dirty="0">
                <a:solidFill>
                  <a:srgbClr val="993300"/>
                </a:solidFill>
                <a:latin typeface="Trebuchet MS" panose="020B0603020202020204"/>
                <a:cs typeface="Trebuchet MS" panose="020B0603020202020204"/>
              </a:rPr>
              <a:t>di</a:t>
            </a:r>
            <a:r>
              <a:rPr sz="1055" b="1" spc="158" dirty="0">
                <a:solidFill>
                  <a:srgbClr val="993300"/>
                </a:solidFill>
                <a:latin typeface="Trebuchet MS" panose="020B0603020202020204"/>
                <a:cs typeface="Trebuchet MS" panose="020B0603020202020204"/>
              </a:rPr>
              <a:t> </a:t>
            </a:r>
            <a:r>
              <a:rPr sz="1055" b="1" dirty="0">
                <a:solidFill>
                  <a:srgbClr val="993300"/>
                </a:solidFill>
                <a:latin typeface="Trebuchet MS" panose="020B0603020202020204"/>
                <a:cs typeface="Trebuchet MS" panose="020B0603020202020204"/>
              </a:rPr>
              <a:t>Awal</a:t>
            </a:r>
            <a:r>
              <a:rPr sz="1055" b="1" spc="158" dirty="0">
                <a:solidFill>
                  <a:srgbClr val="993300"/>
                </a:solidFill>
                <a:latin typeface="Trebuchet MS" panose="020B0603020202020204"/>
                <a:cs typeface="Trebuchet MS" panose="020B0603020202020204"/>
              </a:rPr>
              <a:t> </a:t>
            </a:r>
            <a:r>
              <a:rPr sz="1055" b="1" dirty="0">
                <a:solidFill>
                  <a:srgbClr val="993300"/>
                </a:solidFill>
                <a:latin typeface="Trebuchet MS" panose="020B0603020202020204"/>
                <a:cs typeface="Trebuchet MS" panose="020B0603020202020204"/>
              </a:rPr>
              <a:t>Peserta</a:t>
            </a:r>
            <a:r>
              <a:rPr sz="1055" b="1" spc="166" dirty="0">
                <a:solidFill>
                  <a:srgbClr val="993300"/>
                </a:solidFill>
                <a:latin typeface="Trebuchet MS" panose="020B0603020202020204"/>
                <a:cs typeface="Trebuchet MS" panose="020B0603020202020204"/>
              </a:rPr>
              <a:t> </a:t>
            </a:r>
            <a:r>
              <a:rPr sz="1055" b="1" dirty="0">
                <a:solidFill>
                  <a:srgbClr val="993300"/>
                </a:solidFill>
                <a:latin typeface="Trebuchet MS" panose="020B0603020202020204"/>
                <a:cs typeface="Trebuchet MS" panose="020B0603020202020204"/>
              </a:rPr>
              <a:t>Program</a:t>
            </a:r>
            <a:r>
              <a:rPr sz="1055" b="1" spc="154" dirty="0">
                <a:solidFill>
                  <a:srgbClr val="993300"/>
                </a:solidFill>
                <a:latin typeface="Trebuchet MS" panose="020B0603020202020204"/>
                <a:cs typeface="Trebuchet MS" panose="020B0603020202020204"/>
              </a:rPr>
              <a:t> </a:t>
            </a:r>
            <a:r>
              <a:rPr sz="1055" b="1" dirty="0">
                <a:solidFill>
                  <a:srgbClr val="993300"/>
                </a:solidFill>
                <a:latin typeface="Trebuchet MS" panose="020B0603020202020204"/>
                <a:cs typeface="Trebuchet MS" panose="020B0603020202020204"/>
              </a:rPr>
              <a:t>Pensiun</a:t>
            </a:r>
            <a:r>
              <a:rPr sz="1055" b="1" spc="163" dirty="0">
                <a:solidFill>
                  <a:srgbClr val="993300"/>
                </a:solidFill>
                <a:latin typeface="Trebuchet MS" panose="020B0603020202020204"/>
                <a:cs typeface="Trebuchet MS" panose="020B0603020202020204"/>
              </a:rPr>
              <a:t> </a:t>
            </a:r>
            <a:r>
              <a:rPr sz="1055" b="1" dirty="0">
                <a:latin typeface="Trebuchet MS" panose="020B0603020202020204"/>
                <a:cs typeface="Trebuchet MS" panose="020B0603020202020204"/>
              </a:rPr>
              <a:t>dan</a:t>
            </a:r>
            <a:r>
              <a:rPr sz="1055" b="1" spc="154" dirty="0">
                <a:latin typeface="Trebuchet MS" panose="020B0603020202020204"/>
                <a:cs typeface="Trebuchet MS" panose="020B0603020202020204"/>
              </a:rPr>
              <a:t> </a:t>
            </a:r>
            <a:r>
              <a:rPr sz="1055" b="1" spc="-8" dirty="0">
                <a:solidFill>
                  <a:srgbClr val="006600"/>
                </a:solidFill>
                <a:latin typeface="Trebuchet MS" panose="020B0603020202020204"/>
                <a:cs typeface="Trebuchet MS" panose="020B0603020202020204"/>
              </a:rPr>
              <a:t>Mantan Pegawai</a:t>
            </a:r>
            <a:endParaRPr sz="1055" dirty="0">
              <a:latin typeface="Trebuchet MS" panose="020B0603020202020204"/>
              <a:cs typeface="Trebuchet MS" panose="020B0603020202020204"/>
            </a:endParaRPr>
          </a:p>
        </p:txBody>
      </p:sp>
      <p:grpSp>
        <p:nvGrpSpPr>
          <p:cNvPr id="7" name="object 7"/>
          <p:cNvGrpSpPr/>
          <p:nvPr/>
        </p:nvGrpSpPr>
        <p:grpSpPr>
          <a:xfrm>
            <a:off x="8376551" y="6042422"/>
            <a:ext cx="1421924" cy="340003"/>
            <a:chOff x="10309606" y="6331965"/>
            <a:chExt cx="1750060" cy="418465"/>
          </a:xfrm>
        </p:grpSpPr>
        <p:sp>
          <p:nvSpPr>
            <p:cNvPr id="8" name="object 8"/>
            <p:cNvSpPr/>
            <p:nvPr/>
          </p:nvSpPr>
          <p:spPr>
            <a:xfrm>
              <a:off x="10315956" y="6338315"/>
              <a:ext cx="1737360" cy="405765"/>
            </a:xfrm>
            <a:custGeom>
              <a:avLst/>
              <a:gdLst/>
              <a:ahLst/>
              <a:cxnLst/>
              <a:rect l="l" t="t" r="r" b="b"/>
              <a:pathLst>
                <a:path w="1737359" h="405765">
                  <a:moveTo>
                    <a:pt x="1669796" y="0"/>
                  </a:moveTo>
                  <a:lnTo>
                    <a:pt x="67564" y="0"/>
                  </a:lnTo>
                  <a:lnTo>
                    <a:pt x="41255" y="5309"/>
                  </a:lnTo>
                  <a:lnTo>
                    <a:pt x="19780" y="19789"/>
                  </a:lnTo>
                  <a:lnTo>
                    <a:pt x="5306" y="41265"/>
                  </a:lnTo>
                  <a:lnTo>
                    <a:pt x="0" y="67564"/>
                  </a:lnTo>
                  <a:lnTo>
                    <a:pt x="0" y="337820"/>
                  </a:lnTo>
                  <a:lnTo>
                    <a:pt x="5306" y="364118"/>
                  </a:lnTo>
                  <a:lnTo>
                    <a:pt x="19780" y="385594"/>
                  </a:lnTo>
                  <a:lnTo>
                    <a:pt x="41255" y="400074"/>
                  </a:lnTo>
                  <a:lnTo>
                    <a:pt x="67564" y="405384"/>
                  </a:lnTo>
                  <a:lnTo>
                    <a:pt x="1669796" y="405384"/>
                  </a:lnTo>
                  <a:lnTo>
                    <a:pt x="1696104" y="400074"/>
                  </a:lnTo>
                  <a:lnTo>
                    <a:pt x="1717579" y="385594"/>
                  </a:lnTo>
                  <a:lnTo>
                    <a:pt x="1732053" y="364118"/>
                  </a:lnTo>
                  <a:lnTo>
                    <a:pt x="1737360" y="337820"/>
                  </a:lnTo>
                  <a:lnTo>
                    <a:pt x="1737360" y="67564"/>
                  </a:lnTo>
                  <a:lnTo>
                    <a:pt x="1732053" y="41265"/>
                  </a:lnTo>
                  <a:lnTo>
                    <a:pt x="1717579" y="19789"/>
                  </a:lnTo>
                  <a:lnTo>
                    <a:pt x="1696104" y="5309"/>
                  </a:lnTo>
                  <a:lnTo>
                    <a:pt x="1669796" y="0"/>
                  </a:lnTo>
                  <a:close/>
                </a:path>
              </a:pathLst>
            </a:custGeom>
            <a:solidFill>
              <a:srgbClr val="FFFFFF"/>
            </a:solidFill>
          </p:spPr>
          <p:txBody>
            <a:bodyPr wrap="square" lIns="0" tIns="0" rIns="0" bIns="0" rtlCol="0"/>
            <a:lstStyle/>
            <a:p>
              <a:endParaRPr sz="1140"/>
            </a:p>
          </p:txBody>
        </p:sp>
        <p:sp>
          <p:nvSpPr>
            <p:cNvPr id="9" name="object 9"/>
            <p:cNvSpPr/>
            <p:nvPr/>
          </p:nvSpPr>
          <p:spPr>
            <a:xfrm>
              <a:off x="10315956" y="6338315"/>
              <a:ext cx="1737360" cy="405765"/>
            </a:xfrm>
            <a:custGeom>
              <a:avLst/>
              <a:gdLst/>
              <a:ahLst/>
              <a:cxnLst/>
              <a:rect l="l" t="t" r="r" b="b"/>
              <a:pathLst>
                <a:path w="1737359" h="405765">
                  <a:moveTo>
                    <a:pt x="0" y="67564"/>
                  </a:moveTo>
                  <a:lnTo>
                    <a:pt x="5306" y="41265"/>
                  </a:lnTo>
                  <a:lnTo>
                    <a:pt x="19780" y="19789"/>
                  </a:lnTo>
                  <a:lnTo>
                    <a:pt x="41255" y="5309"/>
                  </a:lnTo>
                  <a:lnTo>
                    <a:pt x="67564" y="0"/>
                  </a:lnTo>
                  <a:lnTo>
                    <a:pt x="1669796" y="0"/>
                  </a:lnTo>
                  <a:lnTo>
                    <a:pt x="1696104" y="5309"/>
                  </a:lnTo>
                  <a:lnTo>
                    <a:pt x="1717579" y="19789"/>
                  </a:lnTo>
                  <a:lnTo>
                    <a:pt x="1732053" y="41265"/>
                  </a:lnTo>
                  <a:lnTo>
                    <a:pt x="1737360" y="67564"/>
                  </a:lnTo>
                  <a:lnTo>
                    <a:pt x="1737360" y="337820"/>
                  </a:lnTo>
                  <a:lnTo>
                    <a:pt x="1732053" y="364118"/>
                  </a:lnTo>
                  <a:lnTo>
                    <a:pt x="1717579" y="385594"/>
                  </a:lnTo>
                  <a:lnTo>
                    <a:pt x="1696104" y="400074"/>
                  </a:lnTo>
                  <a:lnTo>
                    <a:pt x="1669796" y="405384"/>
                  </a:lnTo>
                  <a:lnTo>
                    <a:pt x="67564" y="405384"/>
                  </a:lnTo>
                  <a:lnTo>
                    <a:pt x="41255" y="400074"/>
                  </a:lnTo>
                  <a:lnTo>
                    <a:pt x="19780" y="385594"/>
                  </a:lnTo>
                  <a:lnTo>
                    <a:pt x="5306" y="364118"/>
                  </a:lnTo>
                  <a:lnTo>
                    <a:pt x="0" y="337820"/>
                  </a:lnTo>
                  <a:lnTo>
                    <a:pt x="0" y="67564"/>
                  </a:lnTo>
                  <a:close/>
                </a:path>
              </a:pathLst>
            </a:custGeom>
            <a:ln w="12700">
              <a:solidFill>
                <a:srgbClr val="000000"/>
              </a:solidFill>
              <a:prstDash val="sysDash"/>
            </a:ln>
          </p:spPr>
          <p:txBody>
            <a:bodyPr wrap="square" lIns="0" tIns="0" rIns="0" bIns="0" rtlCol="0"/>
            <a:lstStyle/>
            <a:p>
              <a:endParaRPr sz="1140"/>
            </a:p>
          </p:txBody>
        </p:sp>
      </p:grpSp>
      <p:sp>
        <p:nvSpPr>
          <p:cNvPr id="10" name="object 10"/>
          <p:cNvSpPr txBox="1"/>
          <p:nvPr/>
        </p:nvSpPr>
        <p:spPr>
          <a:xfrm>
            <a:off x="8464777" y="6042422"/>
            <a:ext cx="1245473" cy="302687"/>
          </a:xfrm>
          <a:prstGeom prst="rect">
            <a:avLst/>
          </a:prstGeom>
        </p:spPr>
        <p:txBody>
          <a:bodyPr vert="horz" wrap="square" lIns="0" tIns="2580" rIns="0" bIns="0" rtlCol="0">
            <a:spAutoFit/>
          </a:bodyPr>
          <a:lstStyle/>
          <a:p>
            <a:pPr algn="ctr">
              <a:spcBef>
                <a:spcPts val="20"/>
              </a:spcBef>
            </a:pPr>
            <a:r>
              <a:rPr sz="975" b="1" dirty="0">
                <a:solidFill>
                  <a:srgbClr val="1B2852"/>
                </a:solidFill>
                <a:latin typeface="Trebuchet MS" panose="020B0603020202020204"/>
                <a:cs typeface="Trebuchet MS" panose="020B0603020202020204"/>
              </a:rPr>
              <a:t>PP</a:t>
            </a:r>
            <a:r>
              <a:rPr sz="975" b="1" spc="-28" dirty="0">
                <a:solidFill>
                  <a:srgbClr val="1B2852"/>
                </a:solidFill>
                <a:latin typeface="Trebuchet MS" panose="020B0603020202020204"/>
                <a:cs typeface="Trebuchet MS" panose="020B0603020202020204"/>
              </a:rPr>
              <a:t> </a:t>
            </a:r>
            <a:r>
              <a:rPr sz="975" b="1" dirty="0">
                <a:solidFill>
                  <a:srgbClr val="1B2852"/>
                </a:solidFill>
                <a:latin typeface="Trebuchet MS" panose="020B0603020202020204"/>
                <a:cs typeface="Trebuchet MS" panose="020B0603020202020204"/>
              </a:rPr>
              <a:t>58</a:t>
            </a:r>
            <a:r>
              <a:rPr sz="975" b="1" spc="-16" dirty="0">
                <a:solidFill>
                  <a:srgbClr val="1B2852"/>
                </a:solidFill>
                <a:latin typeface="Trebuchet MS" panose="020B0603020202020204"/>
                <a:cs typeface="Trebuchet MS" panose="020B0603020202020204"/>
              </a:rPr>
              <a:t> </a:t>
            </a:r>
            <a:r>
              <a:rPr sz="975" b="1" dirty="0">
                <a:solidFill>
                  <a:srgbClr val="1B2852"/>
                </a:solidFill>
                <a:latin typeface="Trebuchet MS" panose="020B0603020202020204"/>
                <a:cs typeface="Trebuchet MS" panose="020B0603020202020204"/>
              </a:rPr>
              <a:t>Tahun </a:t>
            </a:r>
            <a:r>
              <a:rPr sz="975" b="1" spc="-16" dirty="0">
                <a:solidFill>
                  <a:srgbClr val="1B2852"/>
                </a:solidFill>
                <a:latin typeface="Trebuchet MS" panose="020B0603020202020204"/>
                <a:cs typeface="Trebuchet MS" panose="020B0603020202020204"/>
              </a:rPr>
              <a:t>2023</a:t>
            </a:r>
            <a:endParaRPr sz="975" dirty="0">
              <a:latin typeface="Trebuchet MS" panose="020B0603020202020204"/>
              <a:cs typeface="Trebuchet MS" panose="020B0603020202020204"/>
            </a:endParaRPr>
          </a:p>
          <a:p>
            <a:pPr algn="ctr">
              <a:lnSpc>
                <a:spcPct val="100000"/>
              </a:lnSpc>
            </a:pPr>
            <a:r>
              <a:rPr sz="975" b="1" dirty="0">
                <a:solidFill>
                  <a:srgbClr val="1B2852"/>
                </a:solidFill>
                <a:latin typeface="Trebuchet MS" panose="020B0603020202020204"/>
                <a:cs typeface="Trebuchet MS" panose="020B0603020202020204"/>
              </a:rPr>
              <a:t>PMK</a:t>
            </a:r>
            <a:r>
              <a:rPr sz="975" b="1" spc="-28" dirty="0">
                <a:solidFill>
                  <a:srgbClr val="1B2852"/>
                </a:solidFill>
                <a:latin typeface="Trebuchet MS" panose="020B0603020202020204"/>
                <a:cs typeface="Trebuchet MS" panose="020B0603020202020204"/>
              </a:rPr>
              <a:t> </a:t>
            </a:r>
            <a:r>
              <a:rPr sz="975" b="1" dirty="0">
                <a:solidFill>
                  <a:srgbClr val="1B2852"/>
                </a:solidFill>
                <a:latin typeface="Trebuchet MS" panose="020B0603020202020204"/>
                <a:cs typeface="Trebuchet MS" panose="020B0603020202020204"/>
              </a:rPr>
              <a:t>168</a:t>
            </a:r>
            <a:r>
              <a:rPr sz="975" b="1" spc="-28" dirty="0">
                <a:solidFill>
                  <a:srgbClr val="1B2852"/>
                </a:solidFill>
                <a:latin typeface="Trebuchet MS" panose="020B0603020202020204"/>
                <a:cs typeface="Trebuchet MS" panose="020B0603020202020204"/>
              </a:rPr>
              <a:t> </a:t>
            </a:r>
            <a:r>
              <a:rPr sz="975" b="1" dirty="0">
                <a:solidFill>
                  <a:srgbClr val="1B2852"/>
                </a:solidFill>
                <a:latin typeface="Trebuchet MS" panose="020B0603020202020204"/>
                <a:cs typeface="Trebuchet MS" panose="020B0603020202020204"/>
              </a:rPr>
              <a:t>Tahun </a:t>
            </a:r>
            <a:r>
              <a:rPr sz="975" b="1" spc="-16" dirty="0">
                <a:solidFill>
                  <a:srgbClr val="1B2852"/>
                </a:solidFill>
                <a:latin typeface="Trebuchet MS" panose="020B0603020202020204"/>
                <a:cs typeface="Trebuchet MS" panose="020B0603020202020204"/>
              </a:rPr>
              <a:t>2023</a:t>
            </a:r>
            <a:endParaRPr sz="975" dirty="0">
              <a:latin typeface="Trebuchet MS" panose="020B0603020202020204"/>
              <a:cs typeface="Trebuchet MS" panose="020B06030202020202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39589" y="4166326"/>
          <a:ext cx="8951000" cy="1166686"/>
        </p:xfrm>
        <a:graphic>
          <a:graphicData uri="http://schemas.openxmlformats.org/drawingml/2006/table">
            <a:tbl>
              <a:tblPr firstRow="1" bandRow="1">
                <a:tableStyleId>{2D5ABB26-0587-4C30-8999-92F81FD0307C}</a:tableStyleId>
              </a:tblPr>
              <a:tblGrid>
                <a:gridCol w="6456958"/>
                <a:gridCol w="2494042"/>
              </a:tblGrid>
              <a:tr h="255389">
                <a:tc>
                  <a:txBody>
                    <a:bodyPr/>
                    <a:lstStyle/>
                    <a:p>
                      <a:pPr algn="ctr">
                        <a:lnSpc>
                          <a:spcPct val="100000"/>
                        </a:lnSpc>
                        <a:spcBef>
                          <a:spcPts val="120"/>
                        </a:spcBef>
                      </a:pPr>
                      <a:r>
                        <a:rPr sz="1500" b="1" dirty="0">
                          <a:solidFill>
                            <a:srgbClr val="FFFFFF"/>
                          </a:solidFill>
                          <a:latin typeface="Trebuchet MS" panose="020B0603020202020204"/>
                          <a:cs typeface="Trebuchet MS" panose="020B0603020202020204"/>
                        </a:rPr>
                        <a:t>Penghasilan</a:t>
                      </a:r>
                      <a:r>
                        <a:rPr sz="1500" b="1" spc="-85" dirty="0">
                          <a:solidFill>
                            <a:srgbClr val="FFFFFF"/>
                          </a:solidFill>
                          <a:latin typeface="Trebuchet MS" panose="020B0603020202020204"/>
                          <a:cs typeface="Trebuchet MS" panose="020B0603020202020204"/>
                        </a:rPr>
                        <a:t> </a:t>
                      </a:r>
                      <a:r>
                        <a:rPr sz="1500" b="1" dirty="0">
                          <a:solidFill>
                            <a:srgbClr val="FFFFFF"/>
                          </a:solidFill>
                          <a:latin typeface="Trebuchet MS" panose="020B0603020202020204"/>
                          <a:cs typeface="Trebuchet MS" panose="020B0603020202020204"/>
                        </a:rPr>
                        <a:t>Bruto</a:t>
                      </a:r>
                      <a:r>
                        <a:rPr sz="1500" b="1" spc="-95" dirty="0">
                          <a:solidFill>
                            <a:srgbClr val="FFFFFF"/>
                          </a:solidFill>
                          <a:latin typeface="Trebuchet MS" panose="020B0603020202020204"/>
                          <a:cs typeface="Trebuchet MS" panose="020B0603020202020204"/>
                        </a:rPr>
                        <a:t> </a:t>
                      </a:r>
                      <a:r>
                        <a:rPr sz="1500" b="1" spc="-10" dirty="0">
                          <a:solidFill>
                            <a:srgbClr val="FFFFFF"/>
                          </a:solidFill>
                          <a:latin typeface="Trebuchet MS" panose="020B0603020202020204"/>
                          <a:cs typeface="Trebuchet MS" panose="020B0603020202020204"/>
                        </a:rPr>
                        <a:t>Harian</a:t>
                      </a:r>
                      <a:endParaRPr sz="1500">
                        <a:latin typeface="Trebuchet MS" panose="020B0603020202020204"/>
                        <a:cs typeface="Trebuchet MS" panose="020B0603020202020204"/>
                      </a:endParaRPr>
                    </a:p>
                  </a:txBody>
                  <a:tcPr marL="0" marR="0" marT="12383" marB="0">
                    <a:lnL w="9525">
                      <a:solidFill>
                        <a:srgbClr val="B6503C"/>
                      </a:solidFill>
                      <a:prstDash val="solid"/>
                    </a:lnL>
                    <a:lnR w="12700">
                      <a:solidFill>
                        <a:srgbClr val="FFFFFF"/>
                      </a:solidFill>
                      <a:prstDash val="solid"/>
                    </a:lnR>
                    <a:lnT w="9525">
                      <a:solidFill>
                        <a:srgbClr val="B6503C"/>
                      </a:solidFill>
                      <a:prstDash val="solid"/>
                    </a:lnT>
                    <a:lnB w="9525">
                      <a:solidFill>
                        <a:srgbClr val="B6503C"/>
                      </a:solidFill>
                      <a:prstDash val="solid"/>
                    </a:lnB>
                    <a:solidFill>
                      <a:srgbClr val="6F2F9F"/>
                    </a:solidFill>
                  </a:tcPr>
                </a:tc>
                <a:tc>
                  <a:txBody>
                    <a:bodyPr/>
                    <a:lstStyle/>
                    <a:p>
                      <a:pPr marL="944245">
                        <a:lnSpc>
                          <a:spcPct val="100000"/>
                        </a:lnSpc>
                        <a:spcBef>
                          <a:spcPts val="120"/>
                        </a:spcBef>
                      </a:pPr>
                      <a:r>
                        <a:rPr sz="1500" b="1" dirty="0">
                          <a:solidFill>
                            <a:srgbClr val="FFFFFF"/>
                          </a:solidFill>
                          <a:latin typeface="Trebuchet MS" panose="020B0603020202020204"/>
                          <a:cs typeface="Trebuchet MS" panose="020B0603020202020204"/>
                        </a:rPr>
                        <a:t>TER</a:t>
                      </a:r>
                      <a:r>
                        <a:rPr sz="1500" b="1" spc="-40" dirty="0">
                          <a:solidFill>
                            <a:srgbClr val="FFFFFF"/>
                          </a:solidFill>
                          <a:latin typeface="Trebuchet MS" panose="020B0603020202020204"/>
                          <a:cs typeface="Trebuchet MS" panose="020B0603020202020204"/>
                        </a:rPr>
                        <a:t> </a:t>
                      </a:r>
                      <a:r>
                        <a:rPr sz="1500" b="1" spc="-10" dirty="0">
                          <a:solidFill>
                            <a:srgbClr val="FFFFFF"/>
                          </a:solidFill>
                          <a:latin typeface="Trebuchet MS" panose="020B0603020202020204"/>
                          <a:cs typeface="Trebuchet MS" panose="020B0603020202020204"/>
                        </a:rPr>
                        <a:t>Harian</a:t>
                      </a:r>
                      <a:endParaRPr sz="1500">
                        <a:latin typeface="Trebuchet MS" panose="020B0603020202020204"/>
                        <a:cs typeface="Trebuchet MS" panose="020B0603020202020204"/>
                      </a:endParaRPr>
                    </a:p>
                  </a:txBody>
                  <a:tcPr marL="0" marR="0" marT="12383" marB="0">
                    <a:lnL w="12700">
                      <a:solidFill>
                        <a:srgbClr val="FFFFFF"/>
                      </a:solidFill>
                      <a:prstDash val="solid"/>
                    </a:lnL>
                    <a:lnR w="9525">
                      <a:solidFill>
                        <a:srgbClr val="B6503C"/>
                      </a:solidFill>
                      <a:prstDash val="solid"/>
                    </a:lnR>
                    <a:lnT w="9525">
                      <a:solidFill>
                        <a:srgbClr val="B6503C"/>
                      </a:solidFill>
                      <a:prstDash val="solid"/>
                    </a:lnT>
                    <a:lnB w="9525">
                      <a:solidFill>
                        <a:srgbClr val="B6503C"/>
                      </a:solidFill>
                      <a:prstDash val="solid"/>
                    </a:lnB>
                    <a:solidFill>
                      <a:srgbClr val="6F2F9F"/>
                    </a:solidFill>
                  </a:tcPr>
                </a:tc>
              </a:tr>
              <a:tr h="352385">
                <a:tc>
                  <a:txBody>
                    <a:bodyPr/>
                    <a:lstStyle/>
                    <a:p>
                      <a:pPr marL="68580">
                        <a:lnSpc>
                          <a:spcPct val="100000"/>
                        </a:lnSpc>
                        <a:spcBef>
                          <a:spcPts val="590"/>
                        </a:spcBef>
                      </a:pPr>
                      <a:r>
                        <a:rPr sz="1500" dirty="0">
                          <a:solidFill>
                            <a:srgbClr val="001F5F"/>
                          </a:solidFill>
                          <a:latin typeface="Trebuchet MS" panose="020B0603020202020204"/>
                          <a:cs typeface="Trebuchet MS" panose="020B0603020202020204"/>
                        </a:rPr>
                        <a:t>PTKP</a:t>
                      </a:r>
                      <a:r>
                        <a:rPr sz="1500" spc="-4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a:t>
                      </a:r>
                      <a:r>
                        <a:rPr sz="1500" spc="-3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TK/0</a:t>
                      </a:r>
                      <a:r>
                        <a:rPr sz="1500" spc="-20" dirty="0">
                          <a:solidFill>
                            <a:srgbClr val="001F5F"/>
                          </a:solidFill>
                          <a:latin typeface="Trebuchet MS" panose="020B0603020202020204"/>
                          <a:cs typeface="Trebuchet MS" panose="020B0603020202020204"/>
                        </a:rPr>
                        <a:t> </a:t>
                      </a:r>
                      <a:r>
                        <a:rPr sz="1500" b="1" dirty="0">
                          <a:solidFill>
                            <a:srgbClr val="001F5F"/>
                          </a:solidFill>
                          <a:latin typeface="Trebuchet MS" panose="020B0603020202020204"/>
                          <a:cs typeface="Trebuchet MS" panose="020B0603020202020204"/>
                        </a:rPr>
                        <a:t>(54</a:t>
                      </a:r>
                      <a:r>
                        <a:rPr sz="1500" b="1" spc="-30" dirty="0">
                          <a:solidFill>
                            <a:srgbClr val="001F5F"/>
                          </a:solidFill>
                          <a:latin typeface="Trebuchet MS" panose="020B0603020202020204"/>
                          <a:cs typeface="Trebuchet MS" panose="020B0603020202020204"/>
                        </a:rPr>
                        <a:t> </a:t>
                      </a:r>
                      <a:r>
                        <a:rPr sz="1500" b="1" dirty="0">
                          <a:solidFill>
                            <a:srgbClr val="001F5F"/>
                          </a:solidFill>
                          <a:latin typeface="Trebuchet MS" panose="020B0603020202020204"/>
                          <a:cs typeface="Trebuchet MS" panose="020B0603020202020204"/>
                        </a:rPr>
                        <a:t>juta)</a:t>
                      </a:r>
                      <a:r>
                        <a:rPr sz="1500" dirty="0">
                          <a:solidFill>
                            <a:srgbClr val="001F5F"/>
                          </a:solidFill>
                          <a:latin typeface="Trebuchet MS" panose="020B0603020202020204"/>
                          <a:cs typeface="Trebuchet MS" panose="020B0603020202020204"/>
                        </a:rPr>
                        <a:t>;</a:t>
                      </a:r>
                      <a:r>
                        <a:rPr sz="1500" spc="-3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TK/1</a:t>
                      </a:r>
                      <a:r>
                        <a:rPr sz="1500" spc="-2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&amp;</a:t>
                      </a:r>
                      <a:r>
                        <a:rPr sz="1500" spc="-3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K/0</a:t>
                      </a:r>
                      <a:r>
                        <a:rPr sz="1500" spc="-2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a:t>
                      </a:r>
                      <a:r>
                        <a:rPr sz="1500" b="1" dirty="0">
                          <a:solidFill>
                            <a:srgbClr val="001F5F"/>
                          </a:solidFill>
                          <a:latin typeface="Trebuchet MS" panose="020B0603020202020204"/>
                          <a:cs typeface="Trebuchet MS" panose="020B0603020202020204"/>
                        </a:rPr>
                        <a:t>58,5</a:t>
                      </a:r>
                      <a:r>
                        <a:rPr sz="1500" b="1" spc="-55" dirty="0">
                          <a:solidFill>
                            <a:srgbClr val="001F5F"/>
                          </a:solidFill>
                          <a:latin typeface="Trebuchet MS" panose="020B0603020202020204"/>
                          <a:cs typeface="Trebuchet MS" panose="020B0603020202020204"/>
                        </a:rPr>
                        <a:t> </a:t>
                      </a:r>
                      <a:r>
                        <a:rPr sz="1500" b="1" spc="-10" dirty="0">
                          <a:solidFill>
                            <a:srgbClr val="001F5F"/>
                          </a:solidFill>
                          <a:latin typeface="Trebuchet MS" panose="020B0603020202020204"/>
                          <a:cs typeface="Trebuchet MS" panose="020B0603020202020204"/>
                        </a:rPr>
                        <a:t>juta</a:t>
                      </a:r>
                      <a:r>
                        <a:rPr sz="1500" spc="-10" dirty="0">
                          <a:solidFill>
                            <a:srgbClr val="001F5F"/>
                          </a:solidFill>
                          <a:latin typeface="Trebuchet MS" panose="020B0603020202020204"/>
                          <a:cs typeface="Trebuchet MS" panose="020B0603020202020204"/>
                        </a:rPr>
                        <a:t>)</a:t>
                      </a:r>
                      <a:endParaRPr sz="1500">
                        <a:latin typeface="Trebuchet MS" panose="020B0603020202020204"/>
                        <a:cs typeface="Trebuchet MS" panose="020B0603020202020204"/>
                      </a:endParaRPr>
                    </a:p>
                  </a:txBody>
                  <a:tcPr marL="0" marR="0" marT="60881" marB="0">
                    <a:lnL w="9525">
                      <a:solidFill>
                        <a:srgbClr val="B6503C"/>
                      </a:solidFill>
                      <a:prstDash val="solid"/>
                    </a:lnL>
                    <a:lnR w="12700">
                      <a:solidFill>
                        <a:srgbClr val="001F5F"/>
                      </a:solidFill>
                      <a:prstDash val="solid"/>
                    </a:lnR>
                    <a:lnT w="9525">
                      <a:solidFill>
                        <a:srgbClr val="B6503C"/>
                      </a:solidFill>
                      <a:prstDash val="solid"/>
                    </a:lnT>
                    <a:lnB w="9525">
                      <a:solidFill>
                        <a:srgbClr val="B6503C"/>
                      </a:solidFill>
                      <a:prstDash val="solid"/>
                    </a:lnB>
                    <a:solidFill>
                      <a:srgbClr val="FFFFFF"/>
                    </a:solidFill>
                  </a:tcPr>
                </a:tc>
                <a:tc>
                  <a:txBody>
                    <a:bodyPr/>
                    <a:lstStyle/>
                    <a:p>
                      <a:pPr marL="1905" algn="ctr">
                        <a:lnSpc>
                          <a:spcPts val="2120"/>
                        </a:lnSpc>
                      </a:pPr>
                      <a:r>
                        <a:rPr sz="1500" dirty="0">
                          <a:solidFill>
                            <a:srgbClr val="001F5F"/>
                          </a:solidFill>
                          <a:latin typeface="Trebuchet MS" panose="020B0603020202020204"/>
                          <a:cs typeface="Trebuchet MS" panose="020B0603020202020204"/>
                        </a:rPr>
                        <a:t>0%</a:t>
                      </a:r>
                      <a:r>
                        <a:rPr sz="1500" spc="-1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x</a:t>
                      </a:r>
                      <a:r>
                        <a:rPr sz="1500" spc="-2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Ph</a:t>
                      </a:r>
                      <a:r>
                        <a:rPr sz="1500" spc="-1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Bruto</a:t>
                      </a:r>
                      <a:r>
                        <a:rPr sz="1500" spc="-20" dirty="0">
                          <a:solidFill>
                            <a:srgbClr val="001F5F"/>
                          </a:solidFill>
                          <a:latin typeface="Trebuchet MS" panose="020B0603020202020204"/>
                          <a:cs typeface="Trebuchet MS" panose="020B0603020202020204"/>
                        </a:rPr>
                        <a:t> </a:t>
                      </a:r>
                      <a:r>
                        <a:rPr sz="1500" spc="-10" dirty="0">
                          <a:solidFill>
                            <a:srgbClr val="001F5F"/>
                          </a:solidFill>
                          <a:latin typeface="Trebuchet MS" panose="020B0603020202020204"/>
                          <a:cs typeface="Trebuchet MS" panose="020B0603020202020204"/>
                        </a:rPr>
                        <a:t>Harian</a:t>
                      </a:r>
                      <a:endParaRPr sz="1500">
                        <a:latin typeface="Trebuchet MS" panose="020B0603020202020204"/>
                        <a:cs typeface="Trebuchet MS" panose="020B0603020202020204"/>
                      </a:endParaRPr>
                    </a:p>
                    <a:p>
                      <a:pPr marL="635" algn="ctr">
                        <a:lnSpc>
                          <a:spcPts val="1180"/>
                        </a:lnSpc>
                        <a:spcBef>
                          <a:spcPts val="20"/>
                        </a:spcBef>
                      </a:pPr>
                      <a:r>
                        <a:rPr sz="900" dirty="0">
                          <a:solidFill>
                            <a:srgbClr val="C00000"/>
                          </a:solidFill>
                          <a:latin typeface="Trebuchet MS" panose="020B0603020202020204"/>
                          <a:cs typeface="Trebuchet MS" panose="020B0603020202020204"/>
                        </a:rPr>
                        <a:t>(sd</a:t>
                      </a:r>
                      <a:r>
                        <a:rPr sz="900" spc="-10" dirty="0">
                          <a:solidFill>
                            <a:srgbClr val="C00000"/>
                          </a:solidFill>
                          <a:latin typeface="Trebuchet MS" panose="020B0603020202020204"/>
                          <a:cs typeface="Trebuchet MS" panose="020B0603020202020204"/>
                        </a:rPr>
                        <a:t> Rp450.000)</a:t>
                      </a:r>
                      <a:endParaRPr sz="900">
                        <a:latin typeface="Trebuchet MS" panose="020B0603020202020204"/>
                        <a:cs typeface="Trebuchet MS" panose="020B0603020202020204"/>
                      </a:endParaRPr>
                    </a:p>
                  </a:txBody>
                  <a:tcPr marL="0" marR="0" marT="0" marB="0">
                    <a:lnL w="12700">
                      <a:solidFill>
                        <a:srgbClr val="001F5F"/>
                      </a:solidFill>
                      <a:prstDash val="solid"/>
                    </a:lnL>
                    <a:lnR w="9525">
                      <a:solidFill>
                        <a:srgbClr val="B6503C"/>
                      </a:solidFill>
                      <a:prstDash val="solid"/>
                    </a:lnR>
                    <a:lnT w="9525">
                      <a:solidFill>
                        <a:srgbClr val="B6503C"/>
                      </a:solidFill>
                      <a:prstDash val="solid"/>
                    </a:lnT>
                    <a:lnB w="9525">
                      <a:solidFill>
                        <a:srgbClr val="B6503C"/>
                      </a:solidFill>
                      <a:prstDash val="solid"/>
                    </a:lnB>
                    <a:solidFill>
                      <a:srgbClr val="FFFFFF"/>
                    </a:solidFill>
                  </a:tcPr>
                </a:tc>
              </a:tr>
              <a:tr h="504071">
                <a:tc>
                  <a:txBody>
                    <a:bodyPr/>
                    <a:lstStyle/>
                    <a:p>
                      <a:pPr marL="68580">
                        <a:lnSpc>
                          <a:spcPct val="100000"/>
                        </a:lnSpc>
                        <a:spcBef>
                          <a:spcPts val="1325"/>
                        </a:spcBef>
                      </a:pPr>
                      <a:r>
                        <a:rPr sz="1500" dirty="0">
                          <a:solidFill>
                            <a:srgbClr val="1F3863"/>
                          </a:solidFill>
                          <a:latin typeface="Trebuchet MS" panose="020B0603020202020204"/>
                          <a:cs typeface="Trebuchet MS" panose="020B0603020202020204"/>
                        </a:rPr>
                        <a:t>PTKP</a:t>
                      </a:r>
                      <a:r>
                        <a:rPr sz="1500" spc="-6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a:t>
                      </a:r>
                      <a:r>
                        <a:rPr sz="1500" spc="-6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TK/2</a:t>
                      </a:r>
                      <a:r>
                        <a:rPr sz="1500" spc="-20"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&amp;</a:t>
                      </a:r>
                      <a:r>
                        <a:rPr sz="1500" spc="-30"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K/1</a:t>
                      </a:r>
                      <a:r>
                        <a:rPr sz="1500" spc="-20" dirty="0">
                          <a:solidFill>
                            <a:srgbClr val="1F3863"/>
                          </a:solidFill>
                          <a:latin typeface="Trebuchet MS" panose="020B0603020202020204"/>
                          <a:cs typeface="Trebuchet MS" panose="020B0603020202020204"/>
                        </a:rPr>
                        <a:t> </a:t>
                      </a:r>
                      <a:r>
                        <a:rPr sz="1500" b="1" dirty="0">
                          <a:solidFill>
                            <a:srgbClr val="1F3863"/>
                          </a:solidFill>
                          <a:latin typeface="Trebuchet MS" panose="020B0603020202020204"/>
                          <a:cs typeface="Trebuchet MS" panose="020B0603020202020204"/>
                        </a:rPr>
                        <a:t>(63</a:t>
                      </a:r>
                      <a:r>
                        <a:rPr sz="1500" b="1" spc="-40" dirty="0">
                          <a:solidFill>
                            <a:srgbClr val="1F3863"/>
                          </a:solidFill>
                          <a:latin typeface="Trebuchet MS" panose="020B0603020202020204"/>
                          <a:cs typeface="Trebuchet MS" panose="020B0603020202020204"/>
                        </a:rPr>
                        <a:t> </a:t>
                      </a:r>
                      <a:r>
                        <a:rPr sz="1500" b="1" dirty="0">
                          <a:solidFill>
                            <a:srgbClr val="1F3863"/>
                          </a:solidFill>
                          <a:latin typeface="Trebuchet MS" panose="020B0603020202020204"/>
                          <a:cs typeface="Trebuchet MS" panose="020B0603020202020204"/>
                        </a:rPr>
                        <a:t>juta)</a:t>
                      </a:r>
                      <a:r>
                        <a:rPr sz="1500" dirty="0">
                          <a:solidFill>
                            <a:srgbClr val="1F3863"/>
                          </a:solidFill>
                          <a:latin typeface="Trebuchet MS" panose="020B0603020202020204"/>
                          <a:cs typeface="Trebuchet MS" panose="020B0603020202020204"/>
                        </a:rPr>
                        <a:t>;</a:t>
                      </a:r>
                      <a:r>
                        <a:rPr sz="1500" spc="-5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TK/3</a:t>
                      </a:r>
                      <a:r>
                        <a:rPr sz="1500" spc="-1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&amp;</a:t>
                      </a:r>
                      <a:r>
                        <a:rPr sz="1500" spc="-3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K/2</a:t>
                      </a:r>
                      <a:r>
                        <a:rPr sz="1500" spc="-25" dirty="0">
                          <a:solidFill>
                            <a:srgbClr val="1F3863"/>
                          </a:solidFill>
                          <a:latin typeface="Trebuchet MS" panose="020B0603020202020204"/>
                          <a:cs typeface="Trebuchet MS" panose="020B0603020202020204"/>
                        </a:rPr>
                        <a:t> </a:t>
                      </a:r>
                      <a:r>
                        <a:rPr sz="1500" b="1" dirty="0">
                          <a:solidFill>
                            <a:srgbClr val="1F3863"/>
                          </a:solidFill>
                          <a:latin typeface="Trebuchet MS" panose="020B0603020202020204"/>
                          <a:cs typeface="Trebuchet MS" panose="020B0603020202020204"/>
                        </a:rPr>
                        <a:t>(67,5</a:t>
                      </a:r>
                      <a:r>
                        <a:rPr sz="1500" b="1" spc="-40" dirty="0">
                          <a:solidFill>
                            <a:srgbClr val="1F3863"/>
                          </a:solidFill>
                          <a:latin typeface="Trebuchet MS" panose="020B0603020202020204"/>
                          <a:cs typeface="Trebuchet MS" panose="020B0603020202020204"/>
                        </a:rPr>
                        <a:t> </a:t>
                      </a:r>
                      <a:r>
                        <a:rPr sz="1500" b="1" spc="-10" dirty="0">
                          <a:solidFill>
                            <a:srgbClr val="1F3863"/>
                          </a:solidFill>
                          <a:latin typeface="Trebuchet MS" panose="020B0603020202020204"/>
                          <a:cs typeface="Trebuchet MS" panose="020B0603020202020204"/>
                        </a:rPr>
                        <a:t>juta)</a:t>
                      </a:r>
                      <a:endParaRPr sz="1500">
                        <a:latin typeface="Trebuchet MS" panose="020B0603020202020204"/>
                        <a:cs typeface="Trebuchet MS" panose="020B0603020202020204"/>
                      </a:endParaRPr>
                    </a:p>
                  </a:txBody>
                  <a:tcPr marL="0" marR="0" marT="136723" marB="0">
                    <a:lnL w="9525">
                      <a:solidFill>
                        <a:srgbClr val="B6503C"/>
                      </a:solidFill>
                      <a:prstDash val="solid"/>
                    </a:lnL>
                    <a:lnR w="12700">
                      <a:solidFill>
                        <a:srgbClr val="001F5F"/>
                      </a:solidFill>
                      <a:prstDash val="solid"/>
                    </a:lnR>
                    <a:lnT w="9525">
                      <a:solidFill>
                        <a:srgbClr val="B6503C"/>
                      </a:solidFill>
                      <a:prstDash val="solid"/>
                    </a:lnT>
                    <a:lnB w="9525">
                      <a:solidFill>
                        <a:srgbClr val="B6503C"/>
                      </a:solidFill>
                      <a:prstDash val="solid"/>
                    </a:lnB>
                    <a:solidFill>
                      <a:srgbClr val="FFFFFF"/>
                    </a:solidFill>
                  </a:tcPr>
                </a:tc>
                <a:tc>
                  <a:txBody>
                    <a:bodyPr/>
                    <a:lstStyle/>
                    <a:p>
                      <a:pPr algn="ctr">
                        <a:lnSpc>
                          <a:spcPct val="100000"/>
                        </a:lnSpc>
                        <a:spcBef>
                          <a:spcPts val="245"/>
                        </a:spcBef>
                      </a:pPr>
                      <a:r>
                        <a:rPr sz="1500" dirty="0">
                          <a:solidFill>
                            <a:srgbClr val="001F5F"/>
                          </a:solidFill>
                          <a:latin typeface="Trebuchet MS" panose="020B0603020202020204"/>
                          <a:cs typeface="Trebuchet MS" panose="020B0603020202020204"/>
                        </a:rPr>
                        <a:t>0,5%</a:t>
                      </a:r>
                      <a:r>
                        <a:rPr sz="1500" spc="-2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x</a:t>
                      </a:r>
                      <a:r>
                        <a:rPr sz="1500" spc="-2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Ph</a:t>
                      </a:r>
                      <a:r>
                        <a:rPr sz="1500" spc="-3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Bruto</a:t>
                      </a:r>
                      <a:r>
                        <a:rPr sz="1500" spc="-25" dirty="0">
                          <a:solidFill>
                            <a:srgbClr val="001F5F"/>
                          </a:solidFill>
                          <a:latin typeface="Trebuchet MS" panose="020B0603020202020204"/>
                          <a:cs typeface="Trebuchet MS" panose="020B0603020202020204"/>
                        </a:rPr>
                        <a:t> </a:t>
                      </a:r>
                      <a:r>
                        <a:rPr sz="1500" spc="-10" dirty="0">
                          <a:solidFill>
                            <a:srgbClr val="001F5F"/>
                          </a:solidFill>
                          <a:latin typeface="Trebuchet MS" panose="020B0603020202020204"/>
                          <a:cs typeface="Trebuchet MS" panose="020B0603020202020204"/>
                        </a:rPr>
                        <a:t>Harian</a:t>
                      </a:r>
                      <a:endParaRPr sz="1500">
                        <a:latin typeface="Trebuchet MS" panose="020B0603020202020204"/>
                        <a:cs typeface="Trebuchet MS" panose="020B0603020202020204"/>
                      </a:endParaRPr>
                    </a:p>
                    <a:p>
                      <a:pPr marL="1270" algn="ctr">
                        <a:lnSpc>
                          <a:spcPct val="100000"/>
                        </a:lnSpc>
                        <a:spcBef>
                          <a:spcPts val="750"/>
                        </a:spcBef>
                      </a:pPr>
                      <a:r>
                        <a:rPr sz="900" dirty="0">
                          <a:solidFill>
                            <a:srgbClr val="006FC0"/>
                          </a:solidFill>
                          <a:latin typeface="Trebuchet MS" panose="020B0603020202020204"/>
                          <a:cs typeface="Trebuchet MS" panose="020B0603020202020204"/>
                        </a:rPr>
                        <a:t>(Diatas</a:t>
                      </a:r>
                      <a:r>
                        <a:rPr sz="900" spc="-40" dirty="0">
                          <a:solidFill>
                            <a:srgbClr val="006FC0"/>
                          </a:solidFill>
                          <a:latin typeface="Trebuchet MS" panose="020B0603020202020204"/>
                          <a:cs typeface="Trebuchet MS" panose="020B0603020202020204"/>
                        </a:rPr>
                        <a:t> </a:t>
                      </a:r>
                      <a:r>
                        <a:rPr sz="900" dirty="0">
                          <a:solidFill>
                            <a:srgbClr val="006FC0"/>
                          </a:solidFill>
                          <a:latin typeface="Trebuchet MS" panose="020B0603020202020204"/>
                          <a:cs typeface="Trebuchet MS" panose="020B0603020202020204"/>
                        </a:rPr>
                        <a:t>Rp450.000</a:t>
                      </a:r>
                      <a:r>
                        <a:rPr sz="900" spc="-45" dirty="0">
                          <a:solidFill>
                            <a:srgbClr val="006FC0"/>
                          </a:solidFill>
                          <a:latin typeface="Trebuchet MS" panose="020B0603020202020204"/>
                          <a:cs typeface="Trebuchet MS" panose="020B0603020202020204"/>
                        </a:rPr>
                        <a:t> </a:t>
                      </a:r>
                      <a:r>
                        <a:rPr sz="900" dirty="0">
                          <a:solidFill>
                            <a:srgbClr val="006FC0"/>
                          </a:solidFill>
                          <a:latin typeface="Trebuchet MS" panose="020B0603020202020204"/>
                          <a:cs typeface="Trebuchet MS" panose="020B0603020202020204"/>
                        </a:rPr>
                        <a:t>sd</a:t>
                      </a:r>
                      <a:r>
                        <a:rPr sz="900" spc="-30" dirty="0">
                          <a:solidFill>
                            <a:srgbClr val="006FC0"/>
                          </a:solidFill>
                          <a:latin typeface="Trebuchet MS" panose="020B0603020202020204"/>
                          <a:cs typeface="Trebuchet MS" panose="020B0603020202020204"/>
                        </a:rPr>
                        <a:t> </a:t>
                      </a:r>
                      <a:r>
                        <a:rPr sz="900" spc="-10" dirty="0">
                          <a:solidFill>
                            <a:srgbClr val="006FC0"/>
                          </a:solidFill>
                          <a:latin typeface="Trebuchet MS" panose="020B0603020202020204"/>
                          <a:cs typeface="Trebuchet MS" panose="020B0603020202020204"/>
                        </a:rPr>
                        <a:t>Rp2.500.000)</a:t>
                      </a:r>
                      <a:endParaRPr sz="900">
                        <a:latin typeface="Trebuchet MS" panose="020B0603020202020204"/>
                        <a:cs typeface="Trebuchet MS" panose="020B0603020202020204"/>
                      </a:endParaRPr>
                    </a:p>
                  </a:txBody>
                  <a:tcPr marL="0" marR="0" marT="25280" marB="0">
                    <a:lnL w="12700">
                      <a:solidFill>
                        <a:srgbClr val="001F5F"/>
                      </a:solidFill>
                      <a:prstDash val="solid"/>
                    </a:lnL>
                    <a:lnR w="9525">
                      <a:solidFill>
                        <a:srgbClr val="B6503C"/>
                      </a:solidFill>
                      <a:prstDash val="solid"/>
                    </a:lnR>
                    <a:lnT w="9525">
                      <a:solidFill>
                        <a:srgbClr val="B6503C"/>
                      </a:solidFill>
                      <a:prstDash val="solid"/>
                    </a:lnT>
                    <a:lnB w="9525">
                      <a:solidFill>
                        <a:srgbClr val="B6503C"/>
                      </a:solidFill>
                      <a:prstDash val="solid"/>
                    </a:lnB>
                    <a:solidFill>
                      <a:srgbClr val="FFFFFF"/>
                    </a:solidFill>
                  </a:tcPr>
                </a:tc>
              </a:tr>
            </a:tbl>
          </a:graphicData>
        </a:graphic>
      </p:graphicFrame>
      <p:sp>
        <p:nvSpPr>
          <p:cNvPr id="3" name="object 3"/>
          <p:cNvSpPr txBox="1">
            <a:spLocks noGrp="1"/>
          </p:cNvSpPr>
          <p:nvPr>
            <p:ph type="title"/>
          </p:nvPr>
        </p:nvSpPr>
        <p:spPr>
          <a:xfrm>
            <a:off x="716039" y="772703"/>
            <a:ext cx="8474789" cy="1376940"/>
          </a:xfrm>
          <a:prstGeom prst="rect">
            <a:avLst/>
          </a:prstGeom>
        </p:spPr>
        <p:txBody>
          <a:bodyPr spcFirstLastPara="1" vert="horz" wrap="square" lIns="0" tIns="9803" rIns="0" bIns="0" rtlCol="0" anchor="ctr" anchorCtr="0">
            <a:spAutoFit/>
          </a:bodyPr>
          <a:lstStyle/>
          <a:p>
            <a:pPr marL="10160">
              <a:spcBef>
                <a:spcPts val="75"/>
              </a:spcBef>
            </a:pPr>
            <a:r>
              <a:rPr spc="-45" dirty="0">
                <a:solidFill>
                  <a:srgbClr val="000000"/>
                </a:solidFill>
              </a:rPr>
              <a:t>Tarif</a:t>
            </a:r>
            <a:r>
              <a:rPr spc="-142" dirty="0">
                <a:solidFill>
                  <a:srgbClr val="000000"/>
                </a:solidFill>
              </a:rPr>
              <a:t> </a:t>
            </a:r>
            <a:r>
              <a:rPr spc="-16" dirty="0">
                <a:solidFill>
                  <a:srgbClr val="000000"/>
                </a:solidFill>
              </a:rPr>
              <a:t>Pemotongan</a:t>
            </a:r>
            <a:r>
              <a:rPr spc="-114" dirty="0">
                <a:solidFill>
                  <a:srgbClr val="000000"/>
                </a:solidFill>
              </a:rPr>
              <a:t> </a:t>
            </a:r>
            <a:r>
              <a:rPr dirty="0">
                <a:solidFill>
                  <a:srgbClr val="000000"/>
                </a:solidFill>
              </a:rPr>
              <a:t>PPh</a:t>
            </a:r>
            <a:r>
              <a:rPr spc="-130" dirty="0">
                <a:solidFill>
                  <a:srgbClr val="000000"/>
                </a:solidFill>
              </a:rPr>
              <a:t> </a:t>
            </a:r>
            <a:r>
              <a:rPr dirty="0">
                <a:solidFill>
                  <a:srgbClr val="000000"/>
                </a:solidFill>
              </a:rPr>
              <a:t>Pasal</a:t>
            </a:r>
            <a:r>
              <a:rPr spc="-146" dirty="0">
                <a:solidFill>
                  <a:srgbClr val="000000"/>
                </a:solidFill>
              </a:rPr>
              <a:t> </a:t>
            </a:r>
            <a:r>
              <a:rPr dirty="0">
                <a:solidFill>
                  <a:srgbClr val="000000"/>
                </a:solidFill>
              </a:rPr>
              <a:t>21</a:t>
            </a:r>
            <a:r>
              <a:rPr spc="-138" dirty="0">
                <a:solidFill>
                  <a:srgbClr val="000000"/>
                </a:solidFill>
              </a:rPr>
              <a:t> </a:t>
            </a:r>
            <a:r>
              <a:rPr dirty="0">
                <a:solidFill>
                  <a:srgbClr val="000000"/>
                </a:solidFill>
              </a:rPr>
              <a:t>(</a:t>
            </a:r>
            <a:r>
              <a:rPr dirty="0">
                <a:solidFill>
                  <a:srgbClr val="006FC0"/>
                </a:solidFill>
              </a:rPr>
              <a:t>Tidak</a:t>
            </a:r>
            <a:r>
              <a:rPr spc="-142" dirty="0">
                <a:solidFill>
                  <a:srgbClr val="006FC0"/>
                </a:solidFill>
              </a:rPr>
              <a:t> </a:t>
            </a:r>
            <a:r>
              <a:rPr spc="-8" dirty="0">
                <a:solidFill>
                  <a:srgbClr val="006FC0"/>
                </a:solidFill>
              </a:rPr>
              <a:t>Final</a:t>
            </a:r>
            <a:r>
              <a:rPr spc="-8" dirty="0">
                <a:solidFill>
                  <a:srgbClr val="000000"/>
                </a:solidFill>
              </a:rPr>
              <a:t>)</a:t>
            </a:r>
            <a:endParaRPr spc="-8" dirty="0">
              <a:solidFill>
                <a:srgbClr val="000000"/>
              </a:solidFill>
            </a:endParaRPr>
          </a:p>
        </p:txBody>
      </p:sp>
      <p:graphicFrame>
        <p:nvGraphicFramePr>
          <p:cNvPr id="4" name="object 4"/>
          <p:cNvGraphicFramePr>
            <a:graphicFrameLocks noGrp="1"/>
          </p:cNvGraphicFramePr>
          <p:nvPr/>
        </p:nvGraphicFramePr>
        <p:xfrm>
          <a:off x="439589" y="2044481"/>
          <a:ext cx="8951000" cy="1162922"/>
        </p:xfrm>
        <a:graphic>
          <a:graphicData uri="http://schemas.openxmlformats.org/drawingml/2006/table">
            <a:tbl>
              <a:tblPr firstRow="1" bandRow="1">
                <a:tableStyleId>{2D5ABB26-0587-4C30-8999-92F81FD0307C}</a:tableStyleId>
              </a:tblPr>
              <a:tblGrid>
                <a:gridCol w="6456958"/>
                <a:gridCol w="2494042"/>
              </a:tblGrid>
              <a:tr h="255905">
                <a:tc>
                  <a:txBody>
                    <a:bodyPr/>
                    <a:lstStyle/>
                    <a:p>
                      <a:pPr algn="ctr">
                        <a:lnSpc>
                          <a:spcPct val="100000"/>
                        </a:lnSpc>
                        <a:spcBef>
                          <a:spcPts val="115"/>
                        </a:spcBef>
                      </a:pPr>
                      <a:r>
                        <a:rPr sz="1500" b="1" dirty="0">
                          <a:solidFill>
                            <a:srgbClr val="FFFFFF"/>
                          </a:solidFill>
                          <a:latin typeface="Trebuchet MS" panose="020B0603020202020204"/>
                          <a:cs typeface="Trebuchet MS" panose="020B0603020202020204"/>
                        </a:rPr>
                        <a:t>Penghasilan</a:t>
                      </a:r>
                      <a:r>
                        <a:rPr sz="1500" b="1" spc="-85" dirty="0">
                          <a:solidFill>
                            <a:srgbClr val="FFFFFF"/>
                          </a:solidFill>
                          <a:latin typeface="Trebuchet MS" panose="020B0603020202020204"/>
                          <a:cs typeface="Trebuchet MS" panose="020B0603020202020204"/>
                        </a:rPr>
                        <a:t> </a:t>
                      </a:r>
                      <a:r>
                        <a:rPr sz="1500" b="1" dirty="0">
                          <a:solidFill>
                            <a:srgbClr val="FFFFFF"/>
                          </a:solidFill>
                          <a:latin typeface="Trebuchet MS" panose="020B0603020202020204"/>
                          <a:cs typeface="Trebuchet MS" panose="020B0603020202020204"/>
                        </a:rPr>
                        <a:t>Bruto</a:t>
                      </a:r>
                      <a:r>
                        <a:rPr sz="1500" b="1" spc="-95" dirty="0">
                          <a:solidFill>
                            <a:srgbClr val="FFFFFF"/>
                          </a:solidFill>
                          <a:latin typeface="Trebuchet MS" panose="020B0603020202020204"/>
                          <a:cs typeface="Trebuchet MS" panose="020B0603020202020204"/>
                        </a:rPr>
                        <a:t> </a:t>
                      </a:r>
                      <a:r>
                        <a:rPr sz="1500" b="1" spc="-10" dirty="0">
                          <a:solidFill>
                            <a:srgbClr val="FFFFFF"/>
                          </a:solidFill>
                          <a:latin typeface="Trebuchet MS" panose="020B0603020202020204"/>
                          <a:cs typeface="Trebuchet MS" panose="020B0603020202020204"/>
                        </a:rPr>
                        <a:t>Bulanan</a:t>
                      </a:r>
                      <a:endParaRPr sz="1500">
                        <a:latin typeface="Trebuchet MS" panose="020B0603020202020204"/>
                        <a:cs typeface="Trebuchet MS" panose="020B0603020202020204"/>
                      </a:endParaRPr>
                    </a:p>
                  </a:txBody>
                  <a:tcPr marL="0" marR="0" marT="11866" marB="0">
                    <a:lnL w="9525">
                      <a:solidFill>
                        <a:srgbClr val="B6503C"/>
                      </a:solidFill>
                      <a:prstDash val="solid"/>
                    </a:lnL>
                    <a:lnR w="12700">
                      <a:solidFill>
                        <a:srgbClr val="FFFFFF"/>
                      </a:solidFill>
                      <a:prstDash val="solid"/>
                    </a:lnR>
                    <a:lnT w="9525">
                      <a:solidFill>
                        <a:srgbClr val="B6503C"/>
                      </a:solidFill>
                      <a:prstDash val="solid"/>
                    </a:lnT>
                    <a:lnB w="9525">
                      <a:solidFill>
                        <a:srgbClr val="B6503C"/>
                      </a:solidFill>
                      <a:prstDash val="solid"/>
                    </a:lnB>
                    <a:solidFill>
                      <a:srgbClr val="001F5F"/>
                    </a:solidFill>
                  </a:tcPr>
                </a:tc>
                <a:tc>
                  <a:txBody>
                    <a:bodyPr/>
                    <a:lstStyle/>
                    <a:p>
                      <a:pPr algn="ctr">
                        <a:lnSpc>
                          <a:spcPct val="100000"/>
                        </a:lnSpc>
                        <a:spcBef>
                          <a:spcPts val="115"/>
                        </a:spcBef>
                      </a:pPr>
                      <a:r>
                        <a:rPr sz="1500" b="1" dirty="0">
                          <a:solidFill>
                            <a:srgbClr val="FFFFFF"/>
                          </a:solidFill>
                          <a:latin typeface="Trebuchet MS" panose="020B0603020202020204"/>
                          <a:cs typeface="Trebuchet MS" panose="020B0603020202020204"/>
                        </a:rPr>
                        <a:t>Tarif</a:t>
                      </a:r>
                      <a:r>
                        <a:rPr sz="1500" b="1" spc="-65" dirty="0">
                          <a:solidFill>
                            <a:srgbClr val="FFFFFF"/>
                          </a:solidFill>
                          <a:latin typeface="Trebuchet MS" panose="020B0603020202020204"/>
                          <a:cs typeface="Trebuchet MS" panose="020B0603020202020204"/>
                        </a:rPr>
                        <a:t> </a:t>
                      </a:r>
                      <a:r>
                        <a:rPr sz="1500" b="1" dirty="0">
                          <a:solidFill>
                            <a:srgbClr val="FFFFFF"/>
                          </a:solidFill>
                          <a:latin typeface="Trebuchet MS" panose="020B0603020202020204"/>
                          <a:cs typeface="Trebuchet MS" panose="020B0603020202020204"/>
                        </a:rPr>
                        <a:t>Efektif</a:t>
                      </a:r>
                      <a:r>
                        <a:rPr sz="1500" b="1" spc="-40" dirty="0">
                          <a:solidFill>
                            <a:srgbClr val="FFFFFF"/>
                          </a:solidFill>
                          <a:latin typeface="Trebuchet MS" panose="020B0603020202020204"/>
                          <a:cs typeface="Trebuchet MS" panose="020B0603020202020204"/>
                        </a:rPr>
                        <a:t> </a:t>
                      </a:r>
                      <a:r>
                        <a:rPr sz="1500" b="1" spc="-10" dirty="0">
                          <a:solidFill>
                            <a:srgbClr val="FFFFFF"/>
                          </a:solidFill>
                          <a:latin typeface="Trebuchet MS" panose="020B0603020202020204"/>
                          <a:cs typeface="Trebuchet MS" panose="020B0603020202020204"/>
                        </a:rPr>
                        <a:t>Bulanan</a:t>
                      </a:r>
                      <a:endParaRPr sz="1500">
                        <a:latin typeface="Trebuchet MS" panose="020B0603020202020204"/>
                        <a:cs typeface="Trebuchet MS" panose="020B0603020202020204"/>
                      </a:endParaRPr>
                    </a:p>
                  </a:txBody>
                  <a:tcPr marL="0" marR="0" marT="11866" marB="0">
                    <a:lnL w="12700">
                      <a:solidFill>
                        <a:srgbClr val="FFFFFF"/>
                      </a:solidFill>
                      <a:prstDash val="solid"/>
                    </a:lnL>
                    <a:lnR w="9525">
                      <a:solidFill>
                        <a:srgbClr val="B6503C"/>
                      </a:solidFill>
                      <a:prstDash val="solid"/>
                    </a:lnR>
                    <a:lnT w="9525">
                      <a:solidFill>
                        <a:srgbClr val="B6503C"/>
                      </a:solidFill>
                      <a:prstDash val="solid"/>
                    </a:lnT>
                    <a:lnB w="9525">
                      <a:solidFill>
                        <a:srgbClr val="B6503C"/>
                      </a:solidFill>
                      <a:prstDash val="solid"/>
                    </a:lnB>
                    <a:solidFill>
                      <a:srgbClr val="001F5F"/>
                    </a:solidFill>
                  </a:tcPr>
                </a:tc>
              </a:tr>
              <a:tr h="302339">
                <a:tc>
                  <a:txBody>
                    <a:bodyPr/>
                    <a:lstStyle/>
                    <a:p>
                      <a:pPr marL="68580">
                        <a:lnSpc>
                          <a:spcPct val="100000"/>
                        </a:lnSpc>
                        <a:spcBef>
                          <a:spcPts val="340"/>
                        </a:spcBef>
                      </a:pPr>
                      <a:r>
                        <a:rPr sz="1500" dirty="0">
                          <a:solidFill>
                            <a:srgbClr val="001F5F"/>
                          </a:solidFill>
                          <a:latin typeface="Trebuchet MS" panose="020B0603020202020204"/>
                          <a:cs typeface="Trebuchet MS" panose="020B0603020202020204"/>
                        </a:rPr>
                        <a:t>PTKP</a:t>
                      </a:r>
                      <a:r>
                        <a:rPr sz="1500" spc="-5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a:t>
                      </a:r>
                      <a:r>
                        <a:rPr sz="1500" spc="-3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TK/0</a:t>
                      </a:r>
                      <a:r>
                        <a:rPr sz="1500" spc="-20" dirty="0">
                          <a:solidFill>
                            <a:srgbClr val="001F5F"/>
                          </a:solidFill>
                          <a:latin typeface="Trebuchet MS" panose="020B0603020202020204"/>
                          <a:cs typeface="Trebuchet MS" panose="020B0603020202020204"/>
                        </a:rPr>
                        <a:t> </a:t>
                      </a:r>
                      <a:r>
                        <a:rPr sz="1500" b="1" dirty="0">
                          <a:solidFill>
                            <a:srgbClr val="001F5F"/>
                          </a:solidFill>
                          <a:latin typeface="Trebuchet MS" panose="020B0603020202020204"/>
                          <a:cs typeface="Trebuchet MS" panose="020B0603020202020204"/>
                        </a:rPr>
                        <a:t>(54</a:t>
                      </a:r>
                      <a:r>
                        <a:rPr sz="1500" b="1" spc="-35" dirty="0">
                          <a:solidFill>
                            <a:srgbClr val="001F5F"/>
                          </a:solidFill>
                          <a:latin typeface="Trebuchet MS" panose="020B0603020202020204"/>
                          <a:cs typeface="Trebuchet MS" panose="020B0603020202020204"/>
                        </a:rPr>
                        <a:t> </a:t>
                      </a:r>
                      <a:r>
                        <a:rPr sz="1500" b="1" dirty="0">
                          <a:solidFill>
                            <a:srgbClr val="001F5F"/>
                          </a:solidFill>
                          <a:latin typeface="Trebuchet MS" panose="020B0603020202020204"/>
                          <a:cs typeface="Trebuchet MS" panose="020B0603020202020204"/>
                        </a:rPr>
                        <a:t>juta)</a:t>
                      </a:r>
                      <a:r>
                        <a:rPr sz="1500" dirty="0">
                          <a:solidFill>
                            <a:srgbClr val="001F5F"/>
                          </a:solidFill>
                          <a:latin typeface="Trebuchet MS" panose="020B0603020202020204"/>
                          <a:cs typeface="Trebuchet MS" panose="020B0603020202020204"/>
                        </a:rPr>
                        <a:t>;</a:t>
                      </a:r>
                      <a:r>
                        <a:rPr sz="1500" spc="-3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TK/1</a:t>
                      </a:r>
                      <a:r>
                        <a:rPr sz="1500" spc="-2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&amp;</a:t>
                      </a:r>
                      <a:r>
                        <a:rPr sz="1500" spc="-3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K/0</a:t>
                      </a:r>
                      <a:r>
                        <a:rPr sz="1500" spc="-2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a:t>
                      </a:r>
                      <a:r>
                        <a:rPr sz="1500" b="1" dirty="0">
                          <a:solidFill>
                            <a:srgbClr val="001F5F"/>
                          </a:solidFill>
                          <a:latin typeface="Trebuchet MS" panose="020B0603020202020204"/>
                          <a:cs typeface="Trebuchet MS" panose="020B0603020202020204"/>
                        </a:rPr>
                        <a:t>58,5</a:t>
                      </a:r>
                      <a:r>
                        <a:rPr sz="1500" b="1" spc="-50" dirty="0">
                          <a:solidFill>
                            <a:srgbClr val="001F5F"/>
                          </a:solidFill>
                          <a:latin typeface="Trebuchet MS" panose="020B0603020202020204"/>
                          <a:cs typeface="Trebuchet MS" panose="020B0603020202020204"/>
                        </a:rPr>
                        <a:t> </a:t>
                      </a:r>
                      <a:r>
                        <a:rPr sz="1500" b="1" spc="-10" dirty="0">
                          <a:solidFill>
                            <a:srgbClr val="001F5F"/>
                          </a:solidFill>
                          <a:latin typeface="Trebuchet MS" panose="020B0603020202020204"/>
                          <a:cs typeface="Trebuchet MS" panose="020B0603020202020204"/>
                        </a:rPr>
                        <a:t>juta</a:t>
                      </a:r>
                      <a:r>
                        <a:rPr sz="1500" spc="-10" dirty="0">
                          <a:solidFill>
                            <a:srgbClr val="001F5F"/>
                          </a:solidFill>
                          <a:latin typeface="Trebuchet MS" panose="020B0603020202020204"/>
                          <a:cs typeface="Trebuchet MS" panose="020B0603020202020204"/>
                        </a:rPr>
                        <a:t>)</a:t>
                      </a:r>
                      <a:endParaRPr sz="1500">
                        <a:latin typeface="Trebuchet MS" panose="020B0603020202020204"/>
                        <a:cs typeface="Trebuchet MS" panose="020B0603020202020204"/>
                      </a:endParaRPr>
                    </a:p>
                  </a:txBody>
                  <a:tcPr marL="0" marR="0" marT="35084" marB="0">
                    <a:lnL w="9525">
                      <a:solidFill>
                        <a:srgbClr val="B6503C"/>
                      </a:solidFill>
                      <a:prstDash val="solid"/>
                    </a:lnL>
                    <a:lnR w="12700">
                      <a:solidFill>
                        <a:srgbClr val="001F5F"/>
                      </a:solidFill>
                      <a:prstDash val="solid"/>
                    </a:lnR>
                    <a:lnT w="9525">
                      <a:solidFill>
                        <a:srgbClr val="B6503C"/>
                      </a:solidFill>
                      <a:prstDash val="solid"/>
                    </a:lnT>
                    <a:lnB w="9525">
                      <a:solidFill>
                        <a:srgbClr val="B6503C"/>
                      </a:solidFill>
                      <a:prstDash val="solid"/>
                    </a:lnB>
                    <a:solidFill>
                      <a:srgbClr val="FFFFFF"/>
                    </a:solidFill>
                  </a:tcPr>
                </a:tc>
                <a:tc>
                  <a:txBody>
                    <a:bodyPr/>
                    <a:lstStyle/>
                    <a:p>
                      <a:pPr marL="2540" algn="ctr">
                        <a:lnSpc>
                          <a:spcPct val="100000"/>
                        </a:lnSpc>
                        <a:spcBef>
                          <a:spcPts val="340"/>
                        </a:spcBef>
                      </a:pPr>
                      <a:r>
                        <a:rPr sz="1500" dirty="0">
                          <a:solidFill>
                            <a:srgbClr val="001F5F"/>
                          </a:solidFill>
                          <a:latin typeface="Trebuchet MS" panose="020B0603020202020204"/>
                          <a:cs typeface="Trebuchet MS" panose="020B0603020202020204"/>
                        </a:rPr>
                        <a:t>TER</a:t>
                      </a:r>
                      <a:r>
                        <a:rPr sz="1500" spc="-45" dirty="0">
                          <a:solidFill>
                            <a:srgbClr val="001F5F"/>
                          </a:solidFill>
                          <a:latin typeface="Trebuchet MS" panose="020B0603020202020204"/>
                          <a:cs typeface="Trebuchet MS" panose="020B0603020202020204"/>
                        </a:rPr>
                        <a:t> </a:t>
                      </a:r>
                      <a:r>
                        <a:rPr sz="1500" spc="-50" dirty="0">
                          <a:solidFill>
                            <a:srgbClr val="001F5F"/>
                          </a:solidFill>
                          <a:latin typeface="Trebuchet MS" panose="020B0603020202020204"/>
                          <a:cs typeface="Trebuchet MS" panose="020B0603020202020204"/>
                        </a:rPr>
                        <a:t>A</a:t>
                      </a:r>
                      <a:endParaRPr sz="1500">
                        <a:latin typeface="Trebuchet MS" panose="020B0603020202020204"/>
                        <a:cs typeface="Trebuchet MS" panose="020B0603020202020204"/>
                      </a:endParaRPr>
                    </a:p>
                  </a:txBody>
                  <a:tcPr marL="0" marR="0" marT="35084" marB="0">
                    <a:lnL w="12700">
                      <a:solidFill>
                        <a:srgbClr val="001F5F"/>
                      </a:solidFill>
                      <a:prstDash val="solid"/>
                    </a:lnL>
                    <a:lnR w="9525">
                      <a:solidFill>
                        <a:srgbClr val="B6503C"/>
                      </a:solidFill>
                      <a:prstDash val="solid"/>
                    </a:lnR>
                    <a:lnT w="9525">
                      <a:solidFill>
                        <a:srgbClr val="B6503C"/>
                      </a:solidFill>
                      <a:prstDash val="solid"/>
                    </a:lnT>
                    <a:lnB w="9525">
                      <a:solidFill>
                        <a:srgbClr val="B6503C"/>
                      </a:solidFill>
                      <a:prstDash val="solid"/>
                    </a:lnB>
                    <a:solidFill>
                      <a:srgbClr val="FFFFFF"/>
                    </a:solidFill>
                  </a:tcPr>
                </a:tc>
              </a:tr>
              <a:tr h="302339">
                <a:tc>
                  <a:txBody>
                    <a:bodyPr/>
                    <a:lstStyle/>
                    <a:p>
                      <a:pPr marL="68580">
                        <a:lnSpc>
                          <a:spcPct val="100000"/>
                        </a:lnSpc>
                        <a:spcBef>
                          <a:spcPts val="340"/>
                        </a:spcBef>
                      </a:pPr>
                      <a:r>
                        <a:rPr sz="1500" dirty="0">
                          <a:solidFill>
                            <a:srgbClr val="1F3863"/>
                          </a:solidFill>
                          <a:latin typeface="Trebuchet MS" panose="020B0603020202020204"/>
                          <a:cs typeface="Trebuchet MS" panose="020B0603020202020204"/>
                        </a:rPr>
                        <a:t>PTKP</a:t>
                      </a:r>
                      <a:r>
                        <a:rPr sz="1500" spc="-6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a:t>
                      </a:r>
                      <a:r>
                        <a:rPr sz="1500" spc="-70"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TK/2</a:t>
                      </a:r>
                      <a:r>
                        <a:rPr sz="1500" spc="-1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&amp;</a:t>
                      </a:r>
                      <a:r>
                        <a:rPr sz="1500" spc="-3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K/1</a:t>
                      </a:r>
                      <a:r>
                        <a:rPr sz="1500" spc="-15" dirty="0">
                          <a:solidFill>
                            <a:srgbClr val="1F3863"/>
                          </a:solidFill>
                          <a:latin typeface="Trebuchet MS" panose="020B0603020202020204"/>
                          <a:cs typeface="Trebuchet MS" panose="020B0603020202020204"/>
                        </a:rPr>
                        <a:t> </a:t>
                      </a:r>
                      <a:r>
                        <a:rPr sz="1500" b="1" dirty="0">
                          <a:solidFill>
                            <a:srgbClr val="1F3863"/>
                          </a:solidFill>
                          <a:latin typeface="Trebuchet MS" panose="020B0603020202020204"/>
                          <a:cs typeface="Trebuchet MS" panose="020B0603020202020204"/>
                        </a:rPr>
                        <a:t>(63</a:t>
                      </a:r>
                      <a:r>
                        <a:rPr sz="1500" b="1" spc="-40" dirty="0">
                          <a:solidFill>
                            <a:srgbClr val="1F3863"/>
                          </a:solidFill>
                          <a:latin typeface="Trebuchet MS" panose="020B0603020202020204"/>
                          <a:cs typeface="Trebuchet MS" panose="020B0603020202020204"/>
                        </a:rPr>
                        <a:t> </a:t>
                      </a:r>
                      <a:r>
                        <a:rPr sz="1500" b="1" dirty="0">
                          <a:solidFill>
                            <a:srgbClr val="1F3863"/>
                          </a:solidFill>
                          <a:latin typeface="Trebuchet MS" panose="020B0603020202020204"/>
                          <a:cs typeface="Trebuchet MS" panose="020B0603020202020204"/>
                        </a:rPr>
                        <a:t>juta)</a:t>
                      </a:r>
                      <a:r>
                        <a:rPr sz="1500" dirty="0">
                          <a:solidFill>
                            <a:srgbClr val="1F3863"/>
                          </a:solidFill>
                          <a:latin typeface="Trebuchet MS" panose="020B0603020202020204"/>
                          <a:cs typeface="Trebuchet MS" panose="020B0603020202020204"/>
                        </a:rPr>
                        <a:t>;</a:t>
                      </a:r>
                      <a:r>
                        <a:rPr sz="1500" spc="-60"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TK/3</a:t>
                      </a:r>
                      <a:r>
                        <a:rPr sz="1500" spc="-1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&amp;</a:t>
                      </a:r>
                      <a:r>
                        <a:rPr sz="1500" spc="-30"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K/2</a:t>
                      </a:r>
                      <a:r>
                        <a:rPr sz="1500" spc="-30" dirty="0">
                          <a:solidFill>
                            <a:srgbClr val="1F3863"/>
                          </a:solidFill>
                          <a:latin typeface="Trebuchet MS" panose="020B0603020202020204"/>
                          <a:cs typeface="Trebuchet MS" panose="020B0603020202020204"/>
                        </a:rPr>
                        <a:t> </a:t>
                      </a:r>
                      <a:r>
                        <a:rPr sz="1500" b="1" dirty="0">
                          <a:solidFill>
                            <a:srgbClr val="1F3863"/>
                          </a:solidFill>
                          <a:latin typeface="Trebuchet MS" panose="020B0603020202020204"/>
                          <a:cs typeface="Trebuchet MS" panose="020B0603020202020204"/>
                        </a:rPr>
                        <a:t>(67,5</a:t>
                      </a:r>
                      <a:r>
                        <a:rPr sz="1500" b="1" spc="-40" dirty="0">
                          <a:solidFill>
                            <a:srgbClr val="1F3863"/>
                          </a:solidFill>
                          <a:latin typeface="Trebuchet MS" panose="020B0603020202020204"/>
                          <a:cs typeface="Trebuchet MS" panose="020B0603020202020204"/>
                        </a:rPr>
                        <a:t> </a:t>
                      </a:r>
                      <a:r>
                        <a:rPr sz="1500" b="1" spc="-10" dirty="0">
                          <a:solidFill>
                            <a:srgbClr val="1F3863"/>
                          </a:solidFill>
                          <a:latin typeface="Trebuchet MS" panose="020B0603020202020204"/>
                          <a:cs typeface="Trebuchet MS" panose="020B0603020202020204"/>
                        </a:rPr>
                        <a:t>juta)</a:t>
                      </a:r>
                      <a:endParaRPr sz="1500">
                        <a:latin typeface="Trebuchet MS" panose="020B0603020202020204"/>
                        <a:cs typeface="Trebuchet MS" panose="020B0603020202020204"/>
                      </a:endParaRPr>
                    </a:p>
                  </a:txBody>
                  <a:tcPr marL="0" marR="0" marT="35084" marB="0">
                    <a:lnL w="9525">
                      <a:solidFill>
                        <a:srgbClr val="B6503C"/>
                      </a:solidFill>
                      <a:prstDash val="solid"/>
                    </a:lnL>
                    <a:lnR w="12700">
                      <a:solidFill>
                        <a:srgbClr val="001F5F"/>
                      </a:solidFill>
                      <a:prstDash val="solid"/>
                    </a:lnR>
                    <a:lnT w="9525">
                      <a:solidFill>
                        <a:srgbClr val="B6503C"/>
                      </a:solidFill>
                      <a:prstDash val="solid"/>
                    </a:lnT>
                    <a:lnB w="9525">
                      <a:solidFill>
                        <a:srgbClr val="B6503C"/>
                      </a:solidFill>
                      <a:prstDash val="solid"/>
                    </a:lnB>
                    <a:solidFill>
                      <a:srgbClr val="FFFFFF"/>
                    </a:solidFill>
                  </a:tcPr>
                </a:tc>
                <a:tc>
                  <a:txBody>
                    <a:bodyPr/>
                    <a:lstStyle/>
                    <a:p>
                      <a:pPr algn="ctr">
                        <a:lnSpc>
                          <a:spcPct val="100000"/>
                        </a:lnSpc>
                        <a:spcBef>
                          <a:spcPts val="340"/>
                        </a:spcBef>
                      </a:pPr>
                      <a:r>
                        <a:rPr sz="1500" dirty="0">
                          <a:solidFill>
                            <a:srgbClr val="001F5F"/>
                          </a:solidFill>
                          <a:latin typeface="Trebuchet MS" panose="020B0603020202020204"/>
                          <a:cs typeface="Trebuchet MS" panose="020B0603020202020204"/>
                        </a:rPr>
                        <a:t>TER</a:t>
                      </a:r>
                      <a:r>
                        <a:rPr sz="1500" spc="-45" dirty="0">
                          <a:solidFill>
                            <a:srgbClr val="001F5F"/>
                          </a:solidFill>
                          <a:latin typeface="Trebuchet MS" panose="020B0603020202020204"/>
                          <a:cs typeface="Trebuchet MS" panose="020B0603020202020204"/>
                        </a:rPr>
                        <a:t> </a:t>
                      </a:r>
                      <a:r>
                        <a:rPr sz="1500" spc="-50" dirty="0">
                          <a:solidFill>
                            <a:srgbClr val="001F5F"/>
                          </a:solidFill>
                          <a:latin typeface="Trebuchet MS" panose="020B0603020202020204"/>
                          <a:cs typeface="Trebuchet MS" panose="020B0603020202020204"/>
                        </a:rPr>
                        <a:t>B</a:t>
                      </a:r>
                      <a:endParaRPr sz="1500">
                        <a:latin typeface="Trebuchet MS" panose="020B0603020202020204"/>
                        <a:cs typeface="Trebuchet MS" panose="020B0603020202020204"/>
                      </a:endParaRPr>
                    </a:p>
                  </a:txBody>
                  <a:tcPr marL="0" marR="0" marT="35084" marB="0">
                    <a:lnL w="12700">
                      <a:solidFill>
                        <a:srgbClr val="001F5F"/>
                      </a:solidFill>
                      <a:prstDash val="solid"/>
                    </a:lnL>
                    <a:lnR w="9525">
                      <a:solidFill>
                        <a:srgbClr val="B6503C"/>
                      </a:solidFill>
                      <a:prstDash val="solid"/>
                    </a:lnR>
                    <a:lnT w="9525">
                      <a:solidFill>
                        <a:srgbClr val="B6503C"/>
                      </a:solidFill>
                      <a:prstDash val="solid"/>
                    </a:lnT>
                    <a:lnB w="9525">
                      <a:solidFill>
                        <a:srgbClr val="B6503C"/>
                      </a:solidFill>
                      <a:prstDash val="solid"/>
                    </a:lnB>
                    <a:solidFill>
                      <a:srgbClr val="FFFFFF"/>
                    </a:solidFill>
                  </a:tcPr>
                </a:tc>
              </a:tr>
              <a:tr h="302339">
                <a:tc>
                  <a:txBody>
                    <a:bodyPr/>
                    <a:lstStyle/>
                    <a:p>
                      <a:pPr marL="68580">
                        <a:lnSpc>
                          <a:spcPct val="100000"/>
                        </a:lnSpc>
                        <a:spcBef>
                          <a:spcPts val="340"/>
                        </a:spcBef>
                      </a:pPr>
                      <a:r>
                        <a:rPr sz="1500" dirty="0">
                          <a:solidFill>
                            <a:srgbClr val="1F3863"/>
                          </a:solidFill>
                          <a:latin typeface="Trebuchet MS" panose="020B0603020202020204"/>
                          <a:cs typeface="Trebuchet MS" panose="020B0603020202020204"/>
                        </a:rPr>
                        <a:t>PTKP</a:t>
                      </a:r>
                      <a:r>
                        <a:rPr sz="1500" spc="-20"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a:t>
                      </a:r>
                      <a:r>
                        <a:rPr sz="1500" spc="20" dirty="0">
                          <a:solidFill>
                            <a:srgbClr val="1F3863"/>
                          </a:solidFill>
                          <a:latin typeface="Trebuchet MS" panose="020B0603020202020204"/>
                          <a:cs typeface="Trebuchet MS" panose="020B0603020202020204"/>
                        </a:rPr>
                        <a:t> </a:t>
                      </a:r>
                      <a:r>
                        <a:rPr sz="1500" dirty="0">
                          <a:solidFill>
                            <a:srgbClr val="1F3863"/>
                          </a:solidFill>
                          <a:latin typeface="Arial" panose="020B0604020202020204"/>
                          <a:cs typeface="Arial" panose="020B0604020202020204"/>
                        </a:rPr>
                        <a:t>K/3</a:t>
                      </a:r>
                      <a:r>
                        <a:rPr sz="1500" spc="30" dirty="0">
                          <a:solidFill>
                            <a:srgbClr val="1F3863"/>
                          </a:solidFill>
                          <a:latin typeface="Arial" panose="020B0604020202020204"/>
                          <a:cs typeface="Arial" panose="020B0604020202020204"/>
                        </a:rPr>
                        <a:t> </a:t>
                      </a:r>
                      <a:r>
                        <a:rPr sz="1500" b="1" dirty="0">
                          <a:solidFill>
                            <a:srgbClr val="1F3863"/>
                          </a:solidFill>
                          <a:latin typeface="Arial" panose="020B0604020202020204"/>
                          <a:cs typeface="Arial" panose="020B0604020202020204"/>
                        </a:rPr>
                        <a:t>(72</a:t>
                      </a:r>
                      <a:r>
                        <a:rPr sz="1500" b="1" spc="40" dirty="0">
                          <a:solidFill>
                            <a:srgbClr val="1F3863"/>
                          </a:solidFill>
                          <a:latin typeface="Arial" panose="020B0604020202020204"/>
                          <a:cs typeface="Arial" panose="020B0604020202020204"/>
                        </a:rPr>
                        <a:t> </a:t>
                      </a:r>
                      <a:r>
                        <a:rPr sz="1500" b="1" spc="-20" dirty="0">
                          <a:solidFill>
                            <a:srgbClr val="1F3863"/>
                          </a:solidFill>
                          <a:latin typeface="Arial" panose="020B0604020202020204"/>
                          <a:cs typeface="Arial" panose="020B0604020202020204"/>
                        </a:rPr>
                        <a:t>juta)</a:t>
                      </a:r>
                      <a:endParaRPr sz="1500">
                        <a:latin typeface="Arial" panose="020B0604020202020204"/>
                        <a:cs typeface="Arial" panose="020B0604020202020204"/>
                      </a:endParaRPr>
                    </a:p>
                  </a:txBody>
                  <a:tcPr marL="0" marR="0" marT="35084" marB="0">
                    <a:lnL w="9525">
                      <a:solidFill>
                        <a:srgbClr val="B6503C"/>
                      </a:solidFill>
                      <a:prstDash val="solid"/>
                    </a:lnL>
                    <a:lnR w="12700">
                      <a:solidFill>
                        <a:srgbClr val="001F5F"/>
                      </a:solidFill>
                      <a:prstDash val="solid"/>
                    </a:lnR>
                    <a:lnT w="9525">
                      <a:solidFill>
                        <a:srgbClr val="B6503C"/>
                      </a:solidFill>
                      <a:prstDash val="solid"/>
                    </a:lnT>
                    <a:lnB w="9525">
                      <a:solidFill>
                        <a:srgbClr val="B6503C"/>
                      </a:solidFill>
                      <a:prstDash val="solid"/>
                    </a:lnB>
                    <a:solidFill>
                      <a:srgbClr val="FFFFFF"/>
                    </a:solidFill>
                  </a:tcPr>
                </a:tc>
                <a:tc>
                  <a:txBody>
                    <a:bodyPr/>
                    <a:lstStyle/>
                    <a:p>
                      <a:pPr marL="1270" algn="ctr">
                        <a:lnSpc>
                          <a:spcPct val="100000"/>
                        </a:lnSpc>
                        <a:spcBef>
                          <a:spcPts val="340"/>
                        </a:spcBef>
                      </a:pPr>
                      <a:r>
                        <a:rPr sz="1500" dirty="0">
                          <a:solidFill>
                            <a:srgbClr val="001F5F"/>
                          </a:solidFill>
                          <a:latin typeface="Trebuchet MS" panose="020B0603020202020204"/>
                          <a:cs typeface="Trebuchet MS" panose="020B0603020202020204"/>
                        </a:rPr>
                        <a:t>TER</a:t>
                      </a:r>
                      <a:r>
                        <a:rPr sz="1500" spc="-45" dirty="0">
                          <a:solidFill>
                            <a:srgbClr val="001F5F"/>
                          </a:solidFill>
                          <a:latin typeface="Trebuchet MS" panose="020B0603020202020204"/>
                          <a:cs typeface="Trebuchet MS" panose="020B0603020202020204"/>
                        </a:rPr>
                        <a:t> </a:t>
                      </a:r>
                      <a:r>
                        <a:rPr sz="1500" spc="-50" dirty="0">
                          <a:solidFill>
                            <a:srgbClr val="001F5F"/>
                          </a:solidFill>
                          <a:latin typeface="Trebuchet MS" panose="020B0603020202020204"/>
                          <a:cs typeface="Trebuchet MS" panose="020B0603020202020204"/>
                        </a:rPr>
                        <a:t>C</a:t>
                      </a:r>
                      <a:endParaRPr sz="1500">
                        <a:latin typeface="Trebuchet MS" panose="020B0603020202020204"/>
                        <a:cs typeface="Trebuchet MS" panose="020B0603020202020204"/>
                      </a:endParaRPr>
                    </a:p>
                  </a:txBody>
                  <a:tcPr marL="0" marR="0" marT="35084" marB="0">
                    <a:lnL w="12700">
                      <a:solidFill>
                        <a:srgbClr val="001F5F"/>
                      </a:solidFill>
                      <a:prstDash val="solid"/>
                    </a:lnL>
                    <a:lnR w="9525">
                      <a:solidFill>
                        <a:srgbClr val="B6503C"/>
                      </a:solidFill>
                      <a:prstDash val="solid"/>
                    </a:lnR>
                    <a:lnT w="9525">
                      <a:solidFill>
                        <a:srgbClr val="B6503C"/>
                      </a:solidFill>
                      <a:prstDash val="solid"/>
                    </a:lnT>
                    <a:lnB w="9525">
                      <a:solidFill>
                        <a:srgbClr val="B6503C"/>
                      </a:solidFill>
                      <a:prstDash val="solid"/>
                    </a:lnB>
                    <a:solidFill>
                      <a:srgbClr val="FFFFFF"/>
                    </a:solidFill>
                  </a:tcPr>
                </a:tc>
              </a:tr>
            </a:tbl>
          </a:graphicData>
        </a:graphic>
      </p:graphicFrame>
      <p:pic>
        <p:nvPicPr>
          <p:cNvPr id="5" name="object 5"/>
          <p:cNvPicPr/>
          <p:nvPr/>
        </p:nvPicPr>
        <p:blipFill>
          <a:blip r:embed="rId1" cstate="print"/>
          <a:stretch>
            <a:fillRect/>
          </a:stretch>
        </p:blipFill>
        <p:spPr>
          <a:xfrm>
            <a:off x="136207" y="1603819"/>
            <a:ext cx="748522" cy="757190"/>
          </a:xfrm>
          <a:prstGeom prst="rect">
            <a:avLst/>
          </a:prstGeom>
        </p:spPr>
      </p:pic>
      <p:pic>
        <p:nvPicPr>
          <p:cNvPr id="6" name="object 6"/>
          <p:cNvPicPr/>
          <p:nvPr/>
        </p:nvPicPr>
        <p:blipFill>
          <a:blip r:embed="rId2" cstate="print"/>
          <a:stretch>
            <a:fillRect/>
          </a:stretch>
        </p:blipFill>
        <p:spPr>
          <a:xfrm>
            <a:off x="136207" y="3790569"/>
            <a:ext cx="748522" cy="757190"/>
          </a:xfrm>
          <a:prstGeom prst="rect">
            <a:avLst/>
          </a:prstGeom>
        </p:spPr>
      </p:pic>
      <p:sp>
        <p:nvSpPr>
          <p:cNvPr id="7" name="object 7"/>
          <p:cNvSpPr/>
          <p:nvPr/>
        </p:nvSpPr>
        <p:spPr>
          <a:xfrm>
            <a:off x="443912" y="3272361"/>
            <a:ext cx="8951516" cy="397787"/>
          </a:xfrm>
          <a:custGeom>
            <a:avLst/>
            <a:gdLst/>
            <a:ahLst/>
            <a:cxnLst/>
            <a:rect l="l" t="t" r="r" b="b"/>
            <a:pathLst>
              <a:path w="11017250" h="489585">
                <a:moveTo>
                  <a:pt x="0" y="81534"/>
                </a:moveTo>
                <a:lnTo>
                  <a:pt x="6406" y="49774"/>
                </a:lnTo>
                <a:lnTo>
                  <a:pt x="23879" y="23860"/>
                </a:lnTo>
                <a:lnTo>
                  <a:pt x="49795" y="6399"/>
                </a:lnTo>
                <a:lnTo>
                  <a:pt x="81533" y="0"/>
                </a:lnTo>
                <a:lnTo>
                  <a:pt x="10935462" y="0"/>
                </a:lnTo>
                <a:lnTo>
                  <a:pt x="10967221" y="6399"/>
                </a:lnTo>
                <a:lnTo>
                  <a:pt x="10993135" y="23860"/>
                </a:lnTo>
                <a:lnTo>
                  <a:pt x="11010596" y="49774"/>
                </a:lnTo>
                <a:lnTo>
                  <a:pt x="11016996" y="81534"/>
                </a:lnTo>
                <a:lnTo>
                  <a:pt x="11016996" y="407669"/>
                </a:lnTo>
                <a:lnTo>
                  <a:pt x="11010596" y="439429"/>
                </a:lnTo>
                <a:lnTo>
                  <a:pt x="10993135" y="465343"/>
                </a:lnTo>
                <a:lnTo>
                  <a:pt x="10967221" y="482804"/>
                </a:lnTo>
                <a:lnTo>
                  <a:pt x="10935462" y="489204"/>
                </a:lnTo>
                <a:lnTo>
                  <a:pt x="81533" y="489204"/>
                </a:lnTo>
                <a:lnTo>
                  <a:pt x="49795" y="482804"/>
                </a:lnTo>
                <a:lnTo>
                  <a:pt x="23879" y="465343"/>
                </a:lnTo>
                <a:lnTo>
                  <a:pt x="6406" y="439429"/>
                </a:lnTo>
                <a:lnTo>
                  <a:pt x="0" y="407669"/>
                </a:lnTo>
                <a:lnTo>
                  <a:pt x="0" y="81534"/>
                </a:lnTo>
                <a:close/>
              </a:path>
            </a:pathLst>
          </a:custGeom>
          <a:ln w="19050">
            <a:solidFill>
              <a:srgbClr val="006FC0"/>
            </a:solidFill>
            <a:prstDash val="sysDash"/>
          </a:ln>
        </p:spPr>
        <p:txBody>
          <a:bodyPr wrap="square" lIns="0" tIns="0" rIns="0" bIns="0" rtlCol="0"/>
          <a:lstStyle/>
          <a:p>
            <a:endParaRPr sz="1140"/>
          </a:p>
        </p:txBody>
      </p:sp>
      <p:sp>
        <p:nvSpPr>
          <p:cNvPr id="8" name="object 8"/>
          <p:cNvSpPr txBox="1"/>
          <p:nvPr/>
        </p:nvSpPr>
        <p:spPr>
          <a:xfrm>
            <a:off x="526834" y="3307961"/>
            <a:ext cx="8785384" cy="334859"/>
          </a:xfrm>
          <a:prstGeom prst="rect">
            <a:avLst/>
          </a:prstGeom>
        </p:spPr>
        <p:txBody>
          <a:bodyPr vert="horz" wrap="square" lIns="0" tIns="9803" rIns="0" bIns="0" rtlCol="0">
            <a:spAutoFit/>
          </a:bodyPr>
          <a:lstStyle/>
          <a:p>
            <a:pPr marL="10160" marR="4445">
              <a:spcBef>
                <a:spcPts val="75"/>
              </a:spcBef>
              <a:tabLst>
                <a:tab pos="766445" algn="l"/>
                <a:tab pos="1254760" algn="l"/>
                <a:tab pos="2212340" algn="l"/>
                <a:tab pos="2565400" algn="l"/>
                <a:tab pos="2993390" algn="l"/>
                <a:tab pos="3265805" algn="l"/>
                <a:tab pos="3885565" algn="l"/>
                <a:tab pos="4347210" algn="l"/>
                <a:tab pos="4850765" algn="l"/>
                <a:tab pos="5266690" algn="l"/>
                <a:tab pos="5718810" algn="l"/>
                <a:tab pos="6209030" algn="l"/>
                <a:tab pos="6623685" algn="l"/>
                <a:tab pos="7074535" algn="l"/>
                <a:tab pos="7742555" algn="l"/>
                <a:tab pos="8355330" algn="l"/>
              </a:tabLst>
            </a:pPr>
            <a:r>
              <a:rPr sz="1055" b="1" spc="-8" dirty="0">
                <a:latin typeface="Trebuchet MS" panose="020B0603020202020204"/>
                <a:cs typeface="Trebuchet MS" panose="020B0603020202020204"/>
              </a:rPr>
              <a:t>Digunakan</a:t>
            </a:r>
            <a:r>
              <a:rPr sz="1055" b="1" dirty="0">
                <a:latin typeface="Trebuchet MS" panose="020B0603020202020204"/>
                <a:cs typeface="Trebuchet MS" panose="020B0603020202020204"/>
              </a:rPr>
              <a:t>	</a:t>
            </a:r>
            <a:r>
              <a:rPr sz="1055" b="1" spc="-8" dirty="0">
                <a:latin typeface="Trebuchet MS" panose="020B0603020202020204"/>
                <a:cs typeface="Trebuchet MS" panose="020B0603020202020204"/>
              </a:rPr>
              <a:t>Untuk</a:t>
            </a:r>
            <a:r>
              <a:rPr sz="1055" b="1" dirty="0">
                <a:latin typeface="Trebuchet MS" panose="020B0603020202020204"/>
                <a:cs typeface="Trebuchet MS" panose="020B0603020202020204"/>
              </a:rPr>
              <a:t>	</a:t>
            </a:r>
            <a:r>
              <a:rPr sz="1055" b="1" spc="-8" dirty="0">
                <a:latin typeface="Trebuchet MS" panose="020B0603020202020204"/>
                <a:cs typeface="Trebuchet MS" panose="020B0603020202020204"/>
              </a:rPr>
              <a:t>Penghitungan</a:t>
            </a:r>
            <a:r>
              <a:rPr sz="1055" b="1" dirty="0">
                <a:latin typeface="Trebuchet MS" panose="020B0603020202020204"/>
                <a:cs typeface="Trebuchet MS" panose="020B0603020202020204"/>
              </a:rPr>
              <a:t>	</a:t>
            </a:r>
            <a:r>
              <a:rPr sz="1055" b="1" spc="-20" dirty="0">
                <a:latin typeface="Trebuchet MS" panose="020B0603020202020204"/>
                <a:cs typeface="Trebuchet MS" panose="020B0603020202020204"/>
              </a:rPr>
              <a:t>PPh</a:t>
            </a:r>
            <a:r>
              <a:rPr sz="1055" b="1" dirty="0">
                <a:latin typeface="Trebuchet MS" panose="020B0603020202020204"/>
                <a:cs typeface="Trebuchet MS" panose="020B0603020202020204"/>
              </a:rPr>
              <a:t>	</a:t>
            </a:r>
            <a:r>
              <a:rPr sz="1055" b="1" spc="-8" dirty="0">
                <a:latin typeface="Trebuchet MS" panose="020B0603020202020204"/>
                <a:cs typeface="Trebuchet MS" panose="020B0603020202020204"/>
              </a:rPr>
              <a:t>Pasal</a:t>
            </a:r>
            <a:r>
              <a:rPr sz="1055" b="1" dirty="0">
                <a:latin typeface="Trebuchet MS" panose="020B0603020202020204"/>
                <a:cs typeface="Trebuchet MS" panose="020B0603020202020204"/>
              </a:rPr>
              <a:t>	</a:t>
            </a:r>
            <a:r>
              <a:rPr sz="1055" b="1" spc="-20" dirty="0">
                <a:latin typeface="Trebuchet MS" panose="020B0603020202020204"/>
                <a:cs typeface="Trebuchet MS" panose="020B0603020202020204"/>
              </a:rPr>
              <a:t>21</a:t>
            </a:r>
            <a:r>
              <a:rPr sz="1055" b="1" dirty="0">
                <a:latin typeface="Trebuchet MS" panose="020B0603020202020204"/>
                <a:cs typeface="Trebuchet MS" panose="020B0603020202020204"/>
              </a:rPr>
              <a:t>	</a:t>
            </a:r>
            <a:r>
              <a:rPr sz="1055" b="1" spc="-8" dirty="0">
                <a:solidFill>
                  <a:srgbClr val="FF0000"/>
                </a:solidFill>
                <a:latin typeface="Trebuchet MS" panose="020B0603020202020204"/>
                <a:cs typeface="Trebuchet MS" panose="020B0603020202020204"/>
              </a:rPr>
              <a:t>Pegawai</a:t>
            </a:r>
            <a:r>
              <a:rPr sz="1055" b="1" dirty="0">
                <a:solidFill>
                  <a:srgbClr val="FF0000"/>
                </a:solidFill>
                <a:latin typeface="Trebuchet MS" panose="020B0603020202020204"/>
                <a:cs typeface="Trebuchet MS" panose="020B0603020202020204"/>
              </a:rPr>
              <a:t>	</a:t>
            </a:r>
            <a:r>
              <a:rPr sz="1055" b="1" spc="-8" dirty="0">
                <a:solidFill>
                  <a:srgbClr val="FF0000"/>
                </a:solidFill>
                <a:latin typeface="Trebuchet MS" panose="020B0603020202020204"/>
                <a:cs typeface="Trebuchet MS" panose="020B0603020202020204"/>
              </a:rPr>
              <a:t>Tetap</a:t>
            </a:r>
            <a:r>
              <a:rPr sz="1055" b="1" dirty="0">
                <a:solidFill>
                  <a:srgbClr val="FF0000"/>
                </a:solidFill>
                <a:latin typeface="Trebuchet MS" panose="020B0603020202020204"/>
                <a:cs typeface="Trebuchet MS" panose="020B0603020202020204"/>
              </a:rPr>
              <a:t>	</a:t>
            </a:r>
            <a:r>
              <a:rPr sz="1055" b="1" spc="-8" dirty="0">
                <a:solidFill>
                  <a:srgbClr val="FF0000"/>
                </a:solidFill>
                <a:latin typeface="Trebuchet MS" panose="020B0603020202020204"/>
                <a:cs typeface="Trebuchet MS" panose="020B0603020202020204"/>
              </a:rPr>
              <a:t>Setiap</a:t>
            </a:r>
            <a:r>
              <a:rPr sz="1055" b="1" dirty="0">
                <a:solidFill>
                  <a:srgbClr val="FF0000"/>
                </a:solidFill>
                <a:latin typeface="Trebuchet MS" panose="020B0603020202020204"/>
                <a:cs typeface="Trebuchet MS" panose="020B0603020202020204"/>
              </a:rPr>
              <a:t>	</a:t>
            </a:r>
            <a:r>
              <a:rPr sz="1055" b="1" spc="-16" dirty="0">
                <a:solidFill>
                  <a:srgbClr val="FF0000"/>
                </a:solidFill>
                <a:latin typeface="Trebuchet MS" panose="020B0603020202020204"/>
                <a:cs typeface="Trebuchet MS" panose="020B0603020202020204"/>
              </a:rPr>
              <a:t>Masa</a:t>
            </a:r>
            <a:r>
              <a:rPr sz="1055" b="1" dirty="0">
                <a:solidFill>
                  <a:srgbClr val="FF0000"/>
                </a:solidFill>
                <a:latin typeface="Trebuchet MS" panose="020B0603020202020204"/>
                <a:cs typeface="Trebuchet MS" panose="020B0603020202020204"/>
              </a:rPr>
              <a:t>	</a:t>
            </a:r>
            <a:r>
              <a:rPr sz="1055" b="1" spc="-8" dirty="0">
                <a:solidFill>
                  <a:srgbClr val="FF0000"/>
                </a:solidFill>
                <a:latin typeface="Trebuchet MS" panose="020B0603020202020204"/>
                <a:cs typeface="Trebuchet MS" panose="020B0603020202020204"/>
              </a:rPr>
              <a:t>Pajak</a:t>
            </a:r>
            <a:r>
              <a:rPr sz="1055" b="1" dirty="0">
                <a:solidFill>
                  <a:srgbClr val="FF0000"/>
                </a:solidFill>
                <a:latin typeface="Trebuchet MS" panose="020B0603020202020204"/>
                <a:cs typeface="Trebuchet MS" panose="020B0603020202020204"/>
              </a:rPr>
              <a:t>	</a:t>
            </a:r>
            <a:r>
              <a:rPr sz="1055" b="1" spc="-8" dirty="0">
                <a:solidFill>
                  <a:srgbClr val="FF0000"/>
                </a:solidFill>
                <a:latin typeface="Trebuchet MS" panose="020B0603020202020204"/>
                <a:cs typeface="Trebuchet MS" panose="020B0603020202020204"/>
              </a:rPr>
              <a:t>Selain</a:t>
            </a:r>
            <a:r>
              <a:rPr sz="1055" b="1" dirty="0">
                <a:solidFill>
                  <a:srgbClr val="FF0000"/>
                </a:solidFill>
                <a:latin typeface="Trebuchet MS" panose="020B0603020202020204"/>
                <a:cs typeface="Trebuchet MS" panose="020B0603020202020204"/>
              </a:rPr>
              <a:t>	</a:t>
            </a:r>
            <a:r>
              <a:rPr sz="1055" b="1" spc="-16" dirty="0">
                <a:solidFill>
                  <a:srgbClr val="FF0000"/>
                </a:solidFill>
                <a:latin typeface="Trebuchet MS" panose="020B0603020202020204"/>
                <a:cs typeface="Trebuchet MS" panose="020B0603020202020204"/>
              </a:rPr>
              <a:t>Masa</a:t>
            </a:r>
            <a:r>
              <a:rPr sz="1055" b="1" dirty="0">
                <a:solidFill>
                  <a:srgbClr val="FF0000"/>
                </a:solidFill>
                <a:latin typeface="Trebuchet MS" panose="020B0603020202020204"/>
                <a:cs typeface="Trebuchet MS" panose="020B0603020202020204"/>
              </a:rPr>
              <a:t>	</a:t>
            </a:r>
            <a:r>
              <a:rPr sz="1055" b="1" spc="-8" dirty="0">
                <a:solidFill>
                  <a:srgbClr val="FF0000"/>
                </a:solidFill>
                <a:latin typeface="Trebuchet MS" panose="020B0603020202020204"/>
                <a:cs typeface="Trebuchet MS" panose="020B0603020202020204"/>
              </a:rPr>
              <a:t>Pajak</a:t>
            </a:r>
            <a:r>
              <a:rPr sz="1055" b="1" dirty="0">
                <a:solidFill>
                  <a:srgbClr val="FF0000"/>
                </a:solidFill>
                <a:latin typeface="Trebuchet MS" panose="020B0603020202020204"/>
                <a:cs typeface="Trebuchet MS" panose="020B0603020202020204"/>
              </a:rPr>
              <a:t>	</a:t>
            </a:r>
            <a:r>
              <a:rPr sz="1055" b="1" spc="-8" dirty="0">
                <a:solidFill>
                  <a:srgbClr val="FF0000"/>
                </a:solidFill>
                <a:latin typeface="Trebuchet MS" panose="020B0603020202020204"/>
                <a:cs typeface="Trebuchet MS" panose="020B0603020202020204"/>
              </a:rPr>
              <a:t>Terakhir,</a:t>
            </a:r>
            <a:r>
              <a:rPr sz="1055" b="1" dirty="0">
                <a:solidFill>
                  <a:srgbClr val="FF0000"/>
                </a:solidFill>
                <a:latin typeface="Trebuchet MS" panose="020B0603020202020204"/>
                <a:cs typeface="Trebuchet MS" panose="020B0603020202020204"/>
              </a:rPr>
              <a:t>	</a:t>
            </a:r>
            <a:r>
              <a:rPr sz="1055" b="1" spc="-8" dirty="0">
                <a:solidFill>
                  <a:srgbClr val="006FC0"/>
                </a:solidFill>
                <a:latin typeface="Trebuchet MS" panose="020B0603020202020204"/>
                <a:cs typeface="Trebuchet MS" panose="020B0603020202020204"/>
              </a:rPr>
              <a:t>Anggota</a:t>
            </a:r>
            <a:r>
              <a:rPr sz="1055" b="1" dirty="0">
                <a:solidFill>
                  <a:srgbClr val="006FC0"/>
                </a:solidFill>
                <a:latin typeface="Trebuchet MS" panose="020B0603020202020204"/>
                <a:cs typeface="Trebuchet MS" panose="020B0603020202020204"/>
              </a:rPr>
              <a:t>	</a:t>
            </a:r>
            <a:r>
              <a:rPr sz="1055" b="1" spc="-8" dirty="0">
                <a:solidFill>
                  <a:srgbClr val="006FC0"/>
                </a:solidFill>
                <a:latin typeface="Trebuchet MS" panose="020B0603020202020204"/>
                <a:cs typeface="Trebuchet MS" panose="020B0603020202020204"/>
              </a:rPr>
              <a:t>Dewan Komisaris/Pengawas</a:t>
            </a:r>
            <a:r>
              <a:rPr sz="1055" b="1" spc="-28" dirty="0">
                <a:solidFill>
                  <a:srgbClr val="006FC0"/>
                </a:solidFill>
                <a:latin typeface="Trebuchet MS" panose="020B0603020202020204"/>
                <a:cs typeface="Trebuchet MS" panose="020B0603020202020204"/>
              </a:rPr>
              <a:t> </a:t>
            </a:r>
            <a:r>
              <a:rPr sz="1055" b="1" dirty="0">
                <a:solidFill>
                  <a:srgbClr val="006FC0"/>
                </a:solidFill>
                <a:latin typeface="Trebuchet MS" panose="020B0603020202020204"/>
                <a:cs typeface="Trebuchet MS" panose="020B0603020202020204"/>
              </a:rPr>
              <a:t>yang</a:t>
            </a:r>
            <a:r>
              <a:rPr sz="1055" b="1" spc="-37" dirty="0">
                <a:solidFill>
                  <a:srgbClr val="006FC0"/>
                </a:solidFill>
                <a:latin typeface="Trebuchet MS" panose="020B0603020202020204"/>
                <a:cs typeface="Trebuchet MS" panose="020B0603020202020204"/>
              </a:rPr>
              <a:t> </a:t>
            </a:r>
            <a:r>
              <a:rPr sz="1055" b="1" dirty="0">
                <a:solidFill>
                  <a:srgbClr val="006FC0"/>
                </a:solidFill>
                <a:latin typeface="Trebuchet MS" panose="020B0603020202020204"/>
                <a:cs typeface="Trebuchet MS" panose="020B0603020202020204"/>
              </a:rPr>
              <a:t>Menerima</a:t>
            </a:r>
            <a:r>
              <a:rPr sz="1055" b="1" spc="-24" dirty="0">
                <a:solidFill>
                  <a:srgbClr val="006FC0"/>
                </a:solidFill>
                <a:latin typeface="Trebuchet MS" panose="020B0603020202020204"/>
                <a:cs typeface="Trebuchet MS" panose="020B0603020202020204"/>
              </a:rPr>
              <a:t> </a:t>
            </a:r>
            <a:r>
              <a:rPr sz="1055" b="1" spc="-8" dirty="0">
                <a:solidFill>
                  <a:srgbClr val="006FC0"/>
                </a:solidFill>
                <a:latin typeface="Trebuchet MS" panose="020B0603020202020204"/>
                <a:cs typeface="Trebuchet MS" panose="020B0603020202020204"/>
              </a:rPr>
              <a:t>Penghasilan</a:t>
            </a:r>
            <a:r>
              <a:rPr sz="1055" b="1" spc="-41" dirty="0">
                <a:solidFill>
                  <a:srgbClr val="006FC0"/>
                </a:solidFill>
                <a:latin typeface="Trebuchet MS" panose="020B0603020202020204"/>
                <a:cs typeface="Trebuchet MS" panose="020B0603020202020204"/>
              </a:rPr>
              <a:t> </a:t>
            </a:r>
            <a:r>
              <a:rPr sz="1055" b="1" dirty="0">
                <a:solidFill>
                  <a:srgbClr val="006FC0"/>
                </a:solidFill>
                <a:latin typeface="Trebuchet MS" panose="020B0603020202020204"/>
                <a:cs typeface="Trebuchet MS" panose="020B0603020202020204"/>
              </a:rPr>
              <a:t>Tidak</a:t>
            </a:r>
            <a:r>
              <a:rPr sz="1055" b="1" spc="-53" dirty="0">
                <a:solidFill>
                  <a:srgbClr val="006FC0"/>
                </a:solidFill>
                <a:latin typeface="Trebuchet MS" panose="020B0603020202020204"/>
                <a:cs typeface="Trebuchet MS" panose="020B0603020202020204"/>
              </a:rPr>
              <a:t> </a:t>
            </a:r>
            <a:r>
              <a:rPr sz="1055" b="1" spc="-20" dirty="0">
                <a:solidFill>
                  <a:srgbClr val="006FC0"/>
                </a:solidFill>
                <a:latin typeface="Trebuchet MS" panose="020B0603020202020204"/>
                <a:cs typeface="Trebuchet MS" panose="020B0603020202020204"/>
              </a:rPr>
              <a:t>Teratur</a:t>
            </a:r>
            <a:r>
              <a:rPr sz="1055" b="1" spc="-33" dirty="0">
                <a:solidFill>
                  <a:srgbClr val="006FC0"/>
                </a:solidFill>
                <a:latin typeface="Trebuchet MS" panose="020B0603020202020204"/>
                <a:cs typeface="Trebuchet MS" panose="020B0603020202020204"/>
              </a:rPr>
              <a:t> </a:t>
            </a:r>
            <a:r>
              <a:rPr sz="1055" b="1" dirty="0">
                <a:latin typeface="Trebuchet MS" panose="020B0603020202020204"/>
                <a:cs typeface="Trebuchet MS" panose="020B0603020202020204"/>
              </a:rPr>
              <a:t>dan</a:t>
            </a:r>
            <a:r>
              <a:rPr sz="1055" b="1" spc="-45" dirty="0">
                <a:latin typeface="Trebuchet MS" panose="020B0603020202020204"/>
                <a:cs typeface="Trebuchet MS" panose="020B0603020202020204"/>
              </a:rPr>
              <a:t> </a:t>
            </a:r>
            <a:r>
              <a:rPr sz="1055" b="1" spc="-8" dirty="0">
                <a:solidFill>
                  <a:srgbClr val="993300"/>
                </a:solidFill>
                <a:latin typeface="Trebuchet MS" panose="020B0603020202020204"/>
                <a:cs typeface="Trebuchet MS" panose="020B0603020202020204"/>
              </a:rPr>
              <a:t>Pegawai</a:t>
            </a:r>
            <a:r>
              <a:rPr sz="1055" b="1" spc="-41" dirty="0">
                <a:solidFill>
                  <a:srgbClr val="993300"/>
                </a:solidFill>
                <a:latin typeface="Trebuchet MS" panose="020B0603020202020204"/>
                <a:cs typeface="Trebuchet MS" panose="020B0603020202020204"/>
              </a:rPr>
              <a:t> </a:t>
            </a:r>
            <a:r>
              <a:rPr sz="1055" b="1" dirty="0">
                <a:solidFill>
                  <a:srgbClr val="993300"/>
                </a:solidFill>
                <a:latin typeface="Trebuchet MS" panose="020B0603020202020204"/>
                <a:cs typeface="Trebuchet MS" panose="020B0603020202020204"/>
              </a:rPr>
              <a:t>Tidak</a:t>
            </a:r>
            <a:r>
              <a:rPr sz="1055" b="1" spc="-53" dirty="0">
                <a:solidFill>
                  <a:srgbClr val="993300"/>
                </a:solidFill>
                <a:latin typeface="Trebuchet MS" panose="020B0603020202020204"/>
                <a:cs typeface="Trebuchet MS" panose="020B0603020202020204"/>
              </a:rPr>
              <a:t> </a:t>
            </a:r>
            <a:r>
              <a:rPr sz="1055" b="1" spc="-16" dirty="0">
                <a:solidFill>
                  <a:srgbClr val="993300"/>
                </a:solidFill>
                <a:latin typeface="Trebuchet MS" panose="020B0603020202020204"/>
                <a:cs typeface="Trebuchet MS" panose="020B0603020202020204"/>
              </a:rPr>
              <a:t>Tetap</a:t>
            </a:r>
            <a:r>
              <a:rPr sz="1055" b="1" spc="-20" dirty="0">
                <a:solidFill>
                  <a:srgbClr val="993300"/>
                </a:solidFill>
                <a:latin typeface="Trebuchet MS" panose="020B0603020202020204"/>
                <a:cs typeface="Trebuchet MS" panose="020B0603020202020204"/>
              </a:rPr>
              <a:t> </a:t>
            </a:r>
            <a:r>
              <a:rPr sz="1055" b="1" dirty="0">
                <a:solidFill>
                  <a:srgbClr val="993300"/>
                </a:solidFill>
                <a:latin typeface="Trebuchet MS" panose="020B0603020202020204"/>
                <a:cs typeface="Trebuchet MS" panose="020B0603020202020204"/>
              </a:rPr>
              <a:t>yang</a:t>
            </a:r>
            <a:r>
              <a:rPr sz="1055" b="1" spc="-28" dirty="0">
                <a:solidFill>
                  <a:srgbClr val="993300"/>
                </a:solidFill>
                <a:latin typeface="Trebuchet MS" panose="020B0603020202020204"/>
                <a:cs typeface="Trebuchet MS" panose="020B0603020202020204"/>
              </a:rPr>
              <a:t> </a:t>
            </a:r>
            <a:r>
              <a:rPr sz="1055" b="1" dirty="0">
                <a:solidFill>
                  <a:srgbClr val="993300"/>
                </a:solidFill>
                <a:latin typeface="Trebuchet MS" panose="020B0603020202020204"/>
                <a:cs typeface="Trebuchet MS" panose="020B0603020202020204"/>
              </a:rPr>
              <a:t>dibayar</a:t>
            </a:r>
            <a:r>
              <a:rPr sz="1055" b="1" spc="-45" dirty="0">
                <a:solidFill>
                  <a:srgbClr val="993300"/>
                </a:solidFill>
                <a:latin typeface="Trebuchet MS" panose="020B0603020202020204"/>
                <a:cs typeface="Trebuchet MS" panose="020B0603020202020204"/>
              </a:rPr>
              <a:t> </a:t>
            </a:r>
            <a:r>
              <a:rPr sz="1055" b="1" spc="-8" dirty="0">
                <a:solidFill>
                  <a:srgbClr val="993300"/>
                </a:solidFill>
                <a:latin typeface="Trebuchet MS" panose="020B0603020202020204"/>
                <a:cs typeface="Trebuchet MS" panose="020B0603020202020204"/>
              </a:rPr>
              <a:t>bulanan</a:t>
            </a:r>
            <a:endParaRPr sz="1055">
              <a:latin typeface="Trebuchet MS" panose="020B0603020202020204"/>
              <a:cs typeface="Trebuchet MS" panose="020B0603020202020204"/>
            </a:endParaRPr>
          </a:p>
        </p:txBody>
      </p:sp>
      <p:sp>
        <p:nvSpPr>
          <p:cNvPr id="9" name="object 9"/>
          <p:cNvSpPr/>
          <p:nvPr/>
        </p:nvSpPr>
        <p:spPr>
          <a:xfrm>
            <a:off x="443912" y="5330333"/>
            <a:ext cx="8951516" cy="239395"/>
          </a:xfrm>
          <a:custGeom>
            <a:avLst/>
            <a:gdLst/>
            <a:ahLst/>
            <a:cxnLst/>
            <a:rect l="l" t="t" r="r" b="b"/>
            <a:pathLst>
              <a:path w="11017250" h="294639">
                <a:moveTo>
                  <a:pt x="0" y="49022"/>
                </a:moveTo>
                <a:lnTo>
                  <a:pt x="3852" y="29939"/>
                </a:lnTo>
                <a:lnTo>
                  <a:pt x="14357" y="14357"/>
                </a:lnTo>
                <a:lnTo>
                  <a:pt x="29939" y="3852"/>
                </a:lnTo>
                <a:lnTo>
                  <a:pt x="49021" y="0"/>
                </a:lnTo>
                <a:lnTo>
                  <a:pt x="10967974" y="0"/>
                </a:lnTo>
                <a:lnTo>
                  <a:pt x="10987045" y="3852"/>
                </a:lnTo>
                <a:lnTo>
                  <a:pt x="11002629" y="14357"/>
                </a:lnTo>
                <a:lnTo>
                  <a:pt x="11013140" y="29939"/>
                </a:lnTo>
                <a:lnTo>
                  <a:pt x="11016996" y="49022"/>
                </a:lnTo>
                <a:lnTo>
                  <a:pt x="11016996" y="245110"/>
                </a:lnTo>
                <a:lnTo>
                  <a:pt x="11013140" y="264192"/>
                </a:lnTo>
                <a:lnTo>
                  <a:pt x="11002629" y="279774"/>
                </a:lnTo>
                <a:lnTo>
                  <a:pt x="10987045" y="290279"/>
                </a:lnTo>
                <a:lnTo>
                  <a:pt x="10967974" y="294132"/>
                </a:lnTo>
                <a:lnTo>
                  <a:pt x="49021" y="294132"/>
                </a:lnTo>
                <a:lnTo>
                  <a:pt x="29939" y="290279"/>
                </a:lnTo>
                <a:lnTo>
                  <a:pt x="14357" y="279774"/>
                </a:lnTo>
                <a:lnTo>
                  <a:pt x="3852" y="264192"/>
                </a:lnTo>
                <a:lnTo>
                  <a:pt x="0" y="245110"/>
                </a:lnTo>
                <a:lnTo>
                  <a:pt x="0" y="49022"/>
                </a:lnTo>
                <a:close/>
              </a:path>
            </a:pathLst>
          </a:custGeom>
          <a:ln w="19049">
            <a:solidFill>
              <a:srgbClr val="006FC0"/>
            </a:solidFill>
            <a:prstDash val="sysDash"/>
          </a:ln>
        </p:spPr>
        <p:txBody>
          <a:bodyPr wrap="square" lIns="0" tIns="0" rIns="0" bIns="0" rtlCol="0"/>
          <a:lstStyle/>
          <a:p>
            <a:endParaRPr sz="1140"/>
          </a:p>
        </p:txBody>
      </p:sp>
      <p:sp>
        <p:nvSpPr>
          <p:cNvPr id="10" name="object 10"/>
          <p:cNvSpPr txBox="1"/>
          <p:nvPr/>
        </p:nvSpPr>
        <p:spPr>
          <a:xfrm>
            <a:off x="519157" y="5367687"/>
            <a:ext cx="8371602" cy="172379"/>
          </a:xfrm>
          <a:prstGeom prst="rect">
            <a:avLst/>
          </a:prstGeom>
        </p:spPr>
        <p:txBody>
          <a:bodyPr vert="horz" wrap="square" lIns="0" tIns="9803" rIns="0" bIns="0" rtlCol="0">
            <a:spAutoFit/>
          </a:bodyPr>
          <a:lstStyle/>
          <a:p>
            <a:pPr marL="10160">
              <a:spcBef>
                <a:spcPts val="75"/>
              </a:spcBef>
            </a:pPr>
            <a:r>
              <a:rPr sz="1055" b="1" dirty="0">
                <a:latin typeface="Trebuchet MS" panose="020B0603020202020204"/>
                <a:cs typeface="Trebuchet MS" panose="020B0603020202020204"/>
              </a:rPr>
              <a:t>Digunakan</a:t>
            </a:r>
            <a:r>
              <a:rPr sz="1055" b="1" spc="-41" dirty="0">
                <a:latin typeface="Trebuchet MS" panose="020B0603020202020204"/>
                <a:cs typeface="Trebuchet MS" panose="020B0603020202020204"/>
              </a:rPr>
              <a:t> </a:t>
            </a:r>
            <a:r>
              <a:rPr sz="1055" b="1" dirty="0">
                <a:latin typeface="Trebuchet MS" panose="020B0603020202020204"/>
                <a:cs typeface="Trebuchet MS" panose="020B0603020202020204"/>
              </a:rPr>
              <a:t>Untuk</a:t>
            </a:r>
            <a:r>
              <a:rPr sz="1055" b="1" spc="-45" dirty="0">
                <a:latin typeface="Trebuchet MS" panose="020B0603020202020204"/>
                <a:cs typeface="Trebuchet MS" panose="020B0603020202020204"/>
              </a:rPr>
              <a:t> </a:t>
            </a:r>
            <a:r>
              <a:rPr sz="1055" b="1" spc="-8" dirty="0">
                <a:latin typeface="Trebuchet MS" panose="020B0603020202020204"/>
                <a:cs typeface="Trebuchet MS" panose="020B0603020202020204"/>
              </a:rPr>
              <a:t>Penghitungan</a:t>
            </a:r>
            <a:r>
              <a:rPr sz="1055" b="1" spc="-28" dirty="0">
                <a:latin typeface="Trebuchet MS" panose="020B0603020202020204"/>
                <a:cs typeface="Trebuchet MS" panose="020B0603020202020204"/>
              </a:rPr>
              <a:t> </a:t>
            </a:r>
            <a:r>
              <a:rPr sz="1055" b="1" dirty="0">
                <a:latin typeface="Trebuchet MS" panose="020B0603020202020204"/>
                <a:cs typeface="Trebuchet MS" panose="020B0603020202020204"/>
              </a:rPr>
              <a:t>PPh</a:t>
            </a:r>
            <a:r>
              <a:rPr sz="1055" b="1" spc="-16" dirty="0">
                <a:latin typeface="Trebuchet MS" panose="020B0603020202020204"/>
                <a:cs typeface="Trebuchet MS" panose="020B0603020202020204"/>
              </a:rPr>
              <a:t> </a:t>
            </a:r>
            <a:r>
              <a:rPr sz="1055" b="1" spc="-8" dirty="0">
                <a:latin typeface="Trebuchet MS" panose="020B0603020202020204"/>
                <a:cs typeface="Trebuchet MS" panose="020B0603020202020204"/>
              </a:rPr>
              <a:t>Pasal</a:t>
            </a:r>
            <a:r>
              <a:rPr sz="1055" b="1" spc="-33" dirty="0">
                <a:latin typeface="Trebuchet MS" panose="020B0603020202020204"/>
                <a:cs typeface="Trebuchet MS" panose="020B0603020202020204"/>
              </a:rPr>
              <a:t> </a:t>
            </a:r>
            <a:r>
              <a:rPr sz="1055" b="1" dirty="0">
                <a:latin typeface="Trebuchet MS" panose="020B0603020202020204"/>
                <a:cs typeface="Trebuchet MS" panose="020B0603020202020204"/>
              </a:rPr>
              <a:t>21</a:t>
            </a:r>
            <a:r>
              <a:rPr sz="1055" b="1" spc="-20" dirty="0">
                <a:latin typeface="Trebuchet MS" panose="020B0603020202020204"/>
                <a:cs typeface="Trebuchet MS" panose="020B0603020202020204"/>
              </a:rPr>
              <a:t> </a:t>
            </a:r>
            <a:r>
              <a:rPr sz="1055" b="1" spc="-8" dirty="0">
                <a:solidFill>
                  <a:srgbClr val="006600"/>
                </a:solidFill>
                <a:latin typeface="Trebuchet MS" panose="020B0603020202020204"/>
                <a:cs typeface="Trebuchet MS" panose="020B0603020202020204"/>
              </a:rPr>
              <a:t>Pegawai</a:t>
            </a:r>
            <a:r>
              <a:rPr sz="1055" b="1" spc="-49" dirty="0">
                <a:solidFill>
                  <a:srgbClr val="006600"/>
                </a:solidFill>
                <a:latin typeface="Trebuchet MS" panose="020B0603020202020204"/>
                <a:cs typeface="Trebuchet MS" panose="020B0603020202020204"/>
              </a:rPr>
              <a:t> </a:t>
            </a:r>
            <a:r>
              <a:rPr sz="1055" b="1" dirty="0">
                <a:solidFill>
                  <a:srgbClr val="006600"/>
                </a:solidFill>
                <a:latin typeface="Trebuchet MS" panose="020B0603020202020204"/>
                <a:cs typeface="Trebuchet MS" panose="020B0603020202020204"/>
              </a:rPr>
              <a:t>Tidak</a:t>
            </a:r>
            <a:r>
              <a:rPr sz="1055" b="1" spc="-45" dirty="0">
                <a:solidFill>
                  <a:srgbClr val="006600"/>
                </a:solidFill>
                <a:latin typeface="Trebuchet MS" panose="020B0603020202020204"/>
                <a:cs typeface="Trebuchet MS" panose="020B0603020202020204"/>
              </a:rPr>
              <a:t> </a:t>
            </a:r>
            <a:r>
              <a:rPr sz="1055" b="1" spc="-20" dirty="0">
                <a:solidFill>
                  <a:srgbClr val="006600"/>
                </a:solidFill>
                <a:latin typeface="Trebuchet MS" panose="020B0603020202020204"/>
                <a:cs typeface="Trebuchet MS" panose="020B0603020202020204"/>
              </a:rPr>
              <a:t>Tetap </a:t>
            </a:r>
            <a:r>
              <a:rPr sz="1055" b="1" dirty="0">
                <a:solidFill>
                  <a:srgbClr val="006600"/>
                </a:solidFill>
                <a:latin typeface="Trebuchet MS" panose="020B0603020202020204"/>
                <a:cs typeface="Trebuchet MS" panose="020B0603020202020204"/>
              </a:rPr>
              <a:t>yang</a:t>
            </a:r>
            <a:r>
              <a:rPr sz="1055" b="1" spc="-41" dirty="0">
                <a:solidFill>
                  <a:srgbClr val="006600"/>
                </a:solidFill>
                <a:latin typeface="Trebuchet MS" panose="020B0603020202020204"/>
                <a:cs typeface="Trebuchet MS" panose="020B0603020202020204"/>
              </a:rPr>
              <a:t> </a:t>
            </a:r>
            <a:r>
              <a:rPr sz="1055" b="1" dirty="0">
                <a:solidFill>
                  <a:srgbClr val="006600"/>
                </a:solidFill>
                <a:latin typeface="Trebuchet MS" panose="020B0603020202020204"/>
                <a:cs typeface="Trebuchet MS" panose="020B0603020202020204"/>
              </a:rPr>
              <a:t>dibayar</a:t>
            </a:r>
            <a:r>
              <a:rPr sz="1055" b="1" spc="-41" dirty="0">
                <a:solidFill>
                  <a:srgbClr val="006600"/>
                </a:solidFill>
                <a:latin typeface="Trebuchet MS" panose="020B0603020202020204"/>
                <a:cs typeface="Trebuchet MS" panose="020B0603020202020204"/>
              </a:rPr>
              <a:t> </a:t>
            </a:r>
            <a:r>
              <a:rPr sz="1055" b="1" dirty="0">
                <a:solidFill>
                  <a:srgbClr val="006600"/>
                </a:solidFill>
                <a:latin typeface="Trebuchet MS" panose="020B0603020202020204"/>
                <a:cs typeface="Trebuchet MS" panose="020B0603020202020204"/>
              </a:rPr>
              <a:t>bulanan</a:t>
            </a:r>
            <a:r>
              <a:rPr sz="1055" b="1" spc="-53" dirty="0">
                <a:solidFill>
                  <a:srgbClr val="006600"/>
                </a:solidFill>
                <a:latin typeface="Trebuchet MS" panose="020B0603020202020204"/>
                <a:cs typeface="Trebuchet MS" panose="020B0603020202020204"/>
              </a:rPr>
              <a:t> </a:t>
            </a:r>
            <a:r>
              <a:rPr sz="1055" b="1" dirty="0">
                <a:solidFill>
                  <a:srgbClr val="006600"/>
                </a:solidFill>
                <a:latin typeface="Trebuchet MS" panose="020B0603020202020204"/>
                <a:cs typeface="Trebuchet MS" panose="020B0603020202020204"/>
              </a:rPr>
              <a:t>dengan</a:t>
            </a:r>
            <a:r>
              <a:rPr sz="1055" b="1" spc="-37" dirty="0">
                <a:solidFill>
                  <a:srgbClr val="006600"/>
                </a:solidFill>
                <a:latin typeface="Trebuchet MS" panose="020B0603020202020204"/>
                <a:cs typeface="Trebuchet MS" panose="020B0603020202020204"/>
              </a:rPr>
              <a:t> </a:t>
            </a:r>
            <a:r>
              <a:rPr sz="1055" b="1" dirty="0">
                <a:solidFill>
                  <a:srgbClr val="006600"/>
                </a:solidFill>
                <a:latin typeface="Trebuchet MS" panose="020B0603020202020204"/>
                <a:cs typeface="Trebuchet MS" panose="020B0603020202020204"/>
              </a:rPr>
              <a:t>penghasilan</a:t>
            </a:r>
            <a:r>
              <a:rPr sz="1055" b="1" spc="-28" dirty="0">
                <a:solidFill>
                  <a:srgbClr val="006600"/>
                </a:solidFill>
                <a:latin typeface="Trebuchet MS" panose="020B0603020202020204"/>
                <a:cs typeface="Trebuchet MS" panose="020B0603020202020204"/>
              </a:rPr>
              <a:t> </a:t>
            </a:r>
            <a:r>
              <a:rPr sz="1055" b="1" dirty="0">
                <a:solidFill>
                  <a:srgbClr val="006600"/>
                </a:solidFill>
                <a:latin typeface="Trebuchet MS" panose="020B0603020202020204"/>
                <a:cs typeface="Trebuchet MS" panose="020B0603020202020204"/>
              </a:rPr>
              <a:t>tidak</a:t>
            </a:r>
            <a:r>
              <a:rPr sz="1055" b="1" spc="-37" dirty="0">
                <a:solidFill>
                  <a:srgbClr val="006600"/>
                </a:solidFill>
                <a:latin typeface="Trebuchet MS" panose="020B0603020202020204"/>
                <a:cs typeface="Trebuchet MS" panose="020B0603020202020204"/>
              </a:rPr>
              <a:t> </a:t>
            </a:r>
            <a:r>
              <a:rPr sz="1055" b="1" dirty="0">
                <a:solidFill>
                  <a:srgbClr val="006600"/>
                </a:solidFill>
                <a:latin typeface="Trebuchet MS" panose="020B0603020202020204"/>
                <a:cs typeface="Trebuchet MS" panose="020B0603020202020204"/>
              </a:rPr>
              <a:t>lebih</a:t>
            </a:r>
            <a:r>
              <a:rPr sz="1055" b="1" spc="-24" dirty="0">
                <a:solidFill>
                  <a:srgbClr val="006600"/>
                </a:solidFill>
                <a:latin typeface="Trebuchet MS" panose="020B0603020202020204"/>
                <a:cs typeface="Trebuchet MS" panose="020B0603020202020204"/>
              </a:rPr>
              <a:t> </a:t>
            </a:r>
            <a:r>
              <a:rPr sz="1055" b="1" dirty="0">
                <a:solidFill>
                  <a:srgbClr val="006600"/>
                </a:solidFill>
                <a:latin typeface="Trebuchet MS" panose="020B0603020202020204"/>
                <a:cs typeface="Trebuchet MS" panose="020B0603020202020204"/>
              </a:rPr>
              <a:t>2,5</a:t>
            </a:r>
            <a:r>
              <a:rPr sz="1055" b="1" spc="-28" dirty="0">
                <a:solidFill>
                  <a:srgbClr val="006600"/>
                </a:solidFill>
                <a:latin typeface="Trebuchet MS" panose="020B0603020202020204"/>
                <a:cs typeface="Trebuchet MS" panose="020B0603020202020204"/>
              </a:rPr>
              <a:t> </a:t>
            </a:r>
            <a:r>
              <a:rPr sz="1055" b="1" dirty="0">
                <a:solidFill>
                  <a:srgbClr val="006600"/>
                </a:solidFill>
                <a:latin typeface="Trebuchet MS" panose="020B0603020202020204"/>
                <a:cs typeface="Trebuchet MS" panose="020B0603020202020204"/>
              </a:rPr>
              <a:t>jt</a:t>
            </a:r>
            <a:r>
              <a:rPr sz="1055" b="1" spc="-28" dirty="0">
                <a:solidFill>
                  <a:srgbClr val="006600"/>
                </a:solidFill>
                <a:latin typeface="Trebuchet MS" panose="020B0603020202020204"/>
                <a:cs typeface="Trebuchet MS" panose="020B0603020202020204"/>
              </a:rPr>
              <a:t> </a:t>
            </a:r>
            <a:r>
              <a:rPr sz="1055" b="1" dirty="0">
                <a:solidFill>
                  <a:srgbClr val="006600"/>
                </a:solidFill>
                <a:latin typeface="Trebuchet MS" panose="020B0603020202020204"/>
                <a:cs typeface="Trebuchet MS" panose="020B0603020202020204"/>
              </a:rPr>
              <a:t>per</a:t>
            </a:r>
            <a:r>
              <a:rPr sz="1055" b="1" spc="-28" dirty="0">
                <a:solidFill>
                  <a:srgbClr val="006600"/>
                </a:solidFill>
                <a:latin typeface="Trebuchet MS" panose="020B0603020202020204"/>
                <a:cs typeface="Trebuchet MS" panose="020B0603020202020204"/>
              </a:rPr>
              <a:t> </a:t>
            </a:r>
            <a:r>
              <a:rPr sz="1055" b="1" spc="-16" dirty="0">
                <a:solidFill>
                  <a:srgbClr val="006600"/>
                </a:solidFill>
                <a:latin typeface="Trebuchet MS" panose="020B0603020202020204"/>
                <a:cs typeface="Trebuchet MS" panose="020B0603020202020204"/>
              </a:rPr>
              <a:t>hari</a:t>
            </a:r>
            <a:endParaRPr sz="1055">
              <a:latin typeface="Trebuchet MS" panose="020B0603020202020204"/>
              <a:cs typeface="Trebuchet MS" panose="020B0603020202020204"/>
            </a:endParaRPr>
          </a:p>
        </p:txBody>
      </p:sp>
      <p:grpSp>
        <p:nvGrpSpPr>
          <p:cNvPr id="11" name="object 11"/>
          <p:cNvGrpSpPr/>
          <p:nvPr/>
        </p:nvGrpSpPr>
        <p:grpSpPr>
          <a:xfrm>
            <a:off x="8376555" y="5787659"/>
            <a:ext cx="1421924" cy="340003"/>
            <a:chOff x="10309606" y="6331965"/>
            <a:chExt cx="1750060" cy="418465"/>
          </a:xfrm>
        </p:grpSpPr>
        <p:sp>
          <p:nvSpPr>
            <p:cNvPr id="12" name="object 12"/>
            <p:cNvSpPr/>
            <p:nvPr/>
          </p:nvSpPr>
          <p:spPr>
            <a:xfrm>
              <a:off x="10315956" y="6338315"/>
              <a:ext cx="1737360" cy="405765"/>
            </a:xfrm>
            <a:custGeom>
              <a:avLst/>
              <a:gdLst/>
              <a:ahLst/>
              <a:cxnLst/>
              <a:rect l="l" t="t" r="r" b="b"/>
              <a:pathLst>
                <a:path w="1737359" h="405765">
                  <a:moveTo>
                    <a:pt x="1669796" y="0"/>
                  </a:moveTo>
                  <a:lnTo>
                    <a:pt x="67564" y="0"/>
                  </a:lnTo>
                  <a:lnTo>
                    <a:pt x="41255" y="5309"/>
                  </a:lnTo>
                  <a:lnTo>
                    <a:pt x="19780" y="19789"/>
                  </a:lnTo>
                  <a:lnTo>
                    <a:pt x="5306" y="41265"/>
                  </a:lnTo>
                  <a:lnTo>
                    <a:pt x="0" y="67564"/>
                  </a:lnTo>
                  <a:lnTo>
                    <a:pt x="0" y="337820"/>
                  </a:lnTo>
                  <a:lnTo>
                    <a:pt x="5306" y="364118"/>
                  </a:lnTo>
                  <a:lnTo>
                    <a:pt x="19780" y="385594"/>
                  </a:lnTo>
                  <a:lnTo>
                    <a:pt x="41255" y="400074"/>
                  </a:lnTo>
                  <a:lnTo>
                    <a:pt x="67564" y="405384"/>
                  </a:lnTo>
                  <a:lnTo>
                    <a:pt x="1669796" y="405384"/>
                  </a:lnTo>
                  <a:lnTo>
                    <a:pt x="1696104" y="400074"/>
                  </a:lnTo>
                  <a:lnTo>
                    <a:pt x="1717579" y="385594"/>
                  </a:lnTo>
                  <a:lnTo>
                    <a:pt x="1732053" y="364118"/>
                  </a:lnTo>
                  <a:lnTo>
                    <a:pt x="1737360" y="337820"/>
                  </a:lnTo>
                  <a:lnTo>
                    <a:pt x="1737360" y="67564"/>
                  </a:lnTo>
                  <a:lnTo>
                    <a:pt x="1732053" y="41265"/>
                  </a:lnTo>
                  <a:lnTo>
                    <a:pt x="1717579" y="19789"/>
                  </a:lnTo>
                  <a:lnTo>
                    <a:pt x="1696104" y="5309"/>
                  </a:lnTo>
                  <a:lnTo>
                    <a:pt x="1669796" y="0"/>
                  </a:lnTo>
                  <a:close/>
                </a:path>
              </a:pathLst>
            </a:custGeom>
            <a:solidFill>
              <a:srgbClr val="FFFFFF"/>
            </a:solidFill>
          </p:spPr>
          <p:txBody>
            <a:bodyPr wrap="square" lIns="0" tIns="0" rIns="0" bIns="0" rtlCol="0"/>
            <a:lstStyle/>
            <a:p>
              <a:endParaRPr sz="1140"/>
            </a:p>
          </p:txBody>
        </p:sp>
        <p:sp>
          <p:nvSpPr>
            <p:cNvPr id="13" name="object 13"/>
            <p:cNvSpPr/>
            <p:nvPr/>
          </p:nvSpPr>
          <p:spPr>
            <a:xfrm>
              <a:off x="10315956" y="6338315"/>
              <a:ext cx="1737360" cy="405765"/>
            </a:xfrm>
            <a:custGeom>
              <a:avLst/>
              <a:gdLst/>
              <a:ahLst/>
              <a:cxnLst/>
              <a:rect l="l" t="t" r="r" b="b"/>
              <a:pathLst>
                <a:path w="1737359" h="405765">
                  <a:moveTo>
                    <a:pt x="0" y="67564"/>
                  </a:moveTo>
                  <a:lnTo>
                    <a:pt x="5306" y="41265"/>
                  </a:lnTo>
                  <a:lnTo>
                    <a:pt x="19780" y="19789"/>
                  </a:lnTo>
                  <a:lnTo>
                    <a:pt x="41255" y="5309"/>
                  </a:lnTo>
                  <a:lnTo>
                    <a:pt x="67564" y="0"/>
                  </a:lnTo>
                  <a:lnTo>
                    <a:pt x="1669796" y="0"/>
                  </a:lnTo>
                  <a:lnTo>
                    <a:pt x="1696104" y="5309"/>
                  </a:lnTo>
                  <a:lnTo>
                    <a:pt x="1717579" y="19789"/>
                  </a:lnTo>
                  <a:lnTo>
                    <a:pt x="1732053" y="41265"/>
                  </a:lnTo>
                  <a:lnTo>
                    <a:pt x="1737360" y="67564"/>
                  </a:lnTo>
                  <a:lnTo>
                    <a:pt x="1737360" y="337820"/>
                  </a:lnTo>
                  <a:lnTo>
                    <a:pt x="1732053" y="364118"/>
                  </a:lnTo>
                  <a:lnTo>
                    <a:pt x="1717579" y="385594"/>
                  </a:lnTo>
                  <a:lnTo>
                    <a:pt x="1696104" y="400074"/>
                  </a:lnTo>
                  <a:lnTo>
                    <a:pt x="1669796" y="405384"/>
                  </a:lnTo>
                  <a:lnTo>
                    <a:pt x="67564" y="405384"/>
                  </a:lnTo>
                  <a:lnTo>
                    <a:pt x="41255" y="400074"/>
                  </a:lnTo>
                  <a:lnTo>
                    <a:pt x="19780" y="385594"/>
                  </a:lnTo>
                  <a:lnTo>
                    <a:pt x="5306" y="364118"/>
                  </a:lnTo>
                  <a:lnTo>
                    <a:pt x="0" y="337820"/>
                  </a:lnTo>
                  <a:lnTo>
                    <a:pt x="0" y="67564"/>
                  </a:lnTo>
                  <a:close/>
                </a:path>
              </a:pathLst>
            </a:custGeom>
            <a:ln w="12700">
              <a:solidFill>
                <a:srgbClr val="000000"/>
              </a:solidFill>
              <a:prstDash val="sysDash"/>
            </a:ln>
          </p:spPr>
          <p:txBody>
            <a:bodyPr wrap="square" lIns="0" tIns="0" rIns="0" bIns="0" rtlCol="0"/>
            <a:lstStyle/>
            <a:p>
              <a:endParaRPr sz="1140"/>
            </a:p>
          </p:txBody>
        </p:sp>
      </p:grpSp>
      <p:sp>
        <p:nvSpPr>
          <p:cNvPr id="14" name="object 14"/>
          <p:cNvSpPr txBox="1"/>
          <p:nvPr/>
        </p:nvSpPr>
        <p:spPr>
          <a:xfrm>
            <a:off x="8464986" y="5803431"/>
            <a:ext cx="1245473" cy="302687"/>
          </a:xfrm>
          <a:prstGeom prst="rect">
            <a:avLst/>
          </a:prstGeom>
        </p:spPr>
        <p:txBody>
          <a:bodyPr vert="horz" wrap="square" lIns="0" tIns="2580" rIns="0" bIns="0" rtlCol="0">
            <a:spAutoFit/>
          </a:bodyPr>
          <a:lstStyle/>
          <a:p>
            <a:pPr algn="ctr">
              <a:spcBef>
                <a:spcPts val="20"/>
              </a:spcBef>
            </a:pPr>
            <a:r>
              <a:rPr sz="975" b="1" dirty="0">
                <a:solidFill>
                  <a:srgbClr val="1B2852"/>
                </a:solidFill>
                <a:latin typeface="Trebuchet MS" panose="020B0603020202020204"/>
                <a:cs typeface="Trebuchet MS" panose="020B0603020202020204"/>
              </a:rPr>
              <a:t>PP</a:t>
            </a:r>
            <a:r>
              <a:rPr sz="975" b="1" spc="-28" dirty="0">
                <a:solidFill>
                  <a:srgbClr val="1B2852"/>
                </a:solidFill>
                <a:latin typeface="Trebuchet MS" panose="020B0603020202020204"/>
                <a:cs typeface="Trebuchet MS" panose="020B0603020202020204"/>
              </a:rPr>
              <a:t> </a:t>
            </a:r>
            <a:r>
              <a:rPr sz="975" b="1" dirty="0">
                <a:solidFill>
                  <a:srgbClr val="1B2852"/>
                </a:solidFill>
                <a:latin typeface="Trebuchet MS" panose="020B0603020202020204"/>
                <a:cs typeface="Trebuchet MS" panose="020B0603020202020204"/>
              </a:rPr>
              <a:t>58</a:t>
            </a:r>
            <a:r>
              <a:rPr sz="975" b="1" spc="-16" dirty="0">
                <a:solidFill>
                  <a:srgbClr val="1B2852"/>
                </a:solidFill>
                <a:latin typeface="Trebuchet MS" panose="020B0603020202020204"/>
                <a:cs typeface="Trebuchet MS" panose="020B0603020202020204"/>
              </a:rPr>
              <a:t> </a:t>
            </a:r>
            <a:r>
              <a:rPr sz="975" b="1" dirty="0">
                <a:solidFill>
                  <a:srgbClr val="1B2852"/>
                </a:solidFill>
                <a:latin typeface="Trebuchet MS" panose="020B0603020202020204"/>
                <a:cs typeface="Trebuchet MS" panose="020B0603020202020204"/>
              </a:rPr>
              <a:t>Tahun </a:t>
            </a:r>
            <a:r>
              <a:rPr sz="975" b="1" spc="-16" dirty="0">
                <a:solidFill>
                  <a:srgbClr val="1B2852"/>
                </a:solidFill>
                <a:latin typeface="Trebuchet MS" panose="020B0603020202020204"/>
                <a:cs typeface="Trebuchet MS" panose="020B0603020202020204"/>
              </a:rPr>
              <a:t>2023</a:t>
            </a:r>
            <a:endParaRPr sz="975">
              <a:latin typeface="Trebuchet MS" panose="020B0603020202020204"/>
              <a:cs typeface="Trebuchet MS" panose="020B0603020202020204"/>
            </a:endParaRPr>
          </a:p>
          <a:p>
            <a:pPr algn="ctr">
              <a:lnSpc>
                <a:spcPct val="100000"/>
              </a:lnSpc>
            </a:pPr>
            <a:r>
              <a:rPr sz="975" b="1" dirty="0">
                <a:solidFill>
                  <a:srgbClr val="1B2852"/>
                </a:solidFill>
                <a:latin typeface="Trebuchet MS" panose="020B0603020202020204"/>
                <a:cs typeface="Trebuchet MS" panose="020B0603020202020204"/>
              </a:rPr>
              <a:t>PMK</a:t>
            </a:r>
            <a:r>
              <a:rPr sz="975" b="1" spc="-28" dirty="0">
                <a:solidFill>
                  <a:srgbClr val="1B2852"/>
                </a:solidFill>
                <a:latin typeface="Trebuchet MS" panose="020B0603020202020204"/>
                <a:cs typeface="Trebuchet MS" panose="020B0603020202020204"/>
              </a:rPr>
              <a:t> </a:t>
            </a:r>
            <a:r>
              <a:rPr sz="975" b="1" dirty="0">
                <a:solidFill>
                  <a:srgbClr val="1B2852"/>
                </a:solidFill>
                <a:latin typeface="Trebuchet MS" panose="020B0603020202020204"/>
                <a:cs typeface="Trebuchet MS" panose="020B0603020202020204"/>
              </a:rPr>
              <a:t>168</a:t>
            </a:r>
            <a:r>
              <a:rPr sz="975" b="1" spc="-28" dirty="0">
                <a:solidFill>
                  <a:srgbClr val="1B2852"/>
                </a:solidFill>
                <a:latin typeface="Trebuchet MS" panose="020B0603020202020204"/>
                <a:cs typeface="Trebuchet MS" panose="020B0603020202020204"/>
              </a:rPr>
              <a:t> </a:t>
            </a:r>
            <a:r>
              <a:rPr sz="975" b="1" dirty="0">
                <a:solidFill>
                  <a:srgbClr val="1B2852"/>
                </a:solidFill>
                <a:latin typeface="Trebuchet MS" panose="020B0603020202020204"/>
                <a:cs typeface="Trebuchet MS" panose="020B0603020202020204"/>
              </a:rPr>
              <a:t>Tahun </a:t>
            </a:r>
            <a:r>
              <a:rPr sz="975" b="1" spc="-16" dirty="0">
                <a:solidFill>
                  <a:srgbClr val="1B2852"/>
                </a:solidFill>
                <a:latin typeface="Trebuchet MS" panose="020B0603020202020204"/>
                <a:cs typeface="Trebuchet MS" panose="020B0603020202020204"/>
              </a:rPr>
              <a:t>2023</a:t>
            </a:r>
            <a:endParaRPr sz="975">
              <a:latin typeface="Trebuchet MS" panose="020B0603020202020204"/>
              <a:cs typeface="Trebuchet MS" panose="020B0603020202020204"/>
            </a:endParaRPr>
          </a:p>
        </p:txBody>
      </p:sp>
      <p:sp>
        <p:nvSpPr>
          <p:cNvPr id="16" name="TextBox 15"/>
          <p:cNvSpPr txBox="1"/>
          <p:nvPr/>
        </p:nvSpPr>
        <p:spPr>
          <a:xfrm>
            <a:off x="2478505" y="3275112"/>
            <a:ext cx="4957010" cy="307777"/>
          </a:xfrm>
          <a:prstGeom prst="rect">
            <a:avLst/>
          </a:prstGeom>
          <a:noFill/>
        </p:spPr>
        <p:txBody>
          <a:bodyPr wrap="square">
            <a:spAutoFit/>
          </a:bodyPr>
          <a:lstStyle/>
          <a:p>
            <a:r>
              <a:rPr lang="en-US" dirty="0"/>
              <a:t>040147</a:t>
            </a:r>
            <a:endParaRPr lang="en-US" dirty="0"/>
          </a:p>
        </p:txBody>
      </p:sp>
      <p:sp>
        <p:nvSpPr>
          <p:cNvPr id="18" name="TextBox 17"/>
          <p:cNvSpPr txBox="1"/>
          <p:nvPr/>
        </p:nvSpPr>
        <p:spPr>
          <a:xfrm>
            <a:off x="2478505" y="3275112"/>
            <a:ext cx="4957010" cy="307777"/>
          </a:xfrm>
          <a:prstGeom prst="rect">
            <a:avLst/>
          </a:prstGeom>
          <a:noFill/>
        </p:spPr>
        <p:txBody>
          <a:bodyPr wrap="square">
            <a:spAutoFit/>
          </a:bodyPr>
          <a:lstStyle/>
          <a:p>
            <a:r>
              <a:rPr lang="en-US" dirty="0"/>
              <a:t>040147</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61146" y="679147"/>
            <a:ext cx="9435981" cy="990600"/>
            <a:chOff x="321410" y="44565"/>
            <a:chExt cx="11613515" cy="1219200"/>
          </a:xfrm>
        </p:grpSpPr>
        <p:sp>
          <p:nvSpPr>
            <p:cNvPr id="4" name="object 4"/>
            <p:cNvSpPr/>
            <p:nvPr/>
          </p:nvSpPr>
          <p:spPr>
            <a:xfrm>
              <a:off x="321398" y="44576"/>
              <a:ext cx="11613515" cy="1219200"/>
            </a:xfrm>
            <a:custGeom>
              <a:avLst/>
              <a:gdLst/>
              <a:ahLst/>
              <a:cxnLst/>
              <a:rect l="l" t="t" r="r" b="b"/>
              <a:pathLst>
                <a:path w="11613515" h="1219200">
                  <a:moveTo>
                    <a:pt x="11612944" y="1119289"/>
                  </a:moveTo>
                  <a:lnTo>
                    <a:pt x="102146" y="1119289"/>
                  </a:lnTo>
                  <a:lnTo>
                    <a:pt x="102146" y="502272"/>
                  </a:lnTo>
                  <a:lnTo>
                    <a:pt x="507542" y="136639"/>
                  </a:lnTo>
                  <a:lnTo>
                    <a:pt x="913003" y="502323"/>
                  </a:lnTo>
                  <a:lnTo>
                    <a:pt x="913003" y="609777"/>
                  </a:lnTo>
                  <a:lnTo>
                    <a:pt x="1015085" y="609777"/>
                  </a:lnTo>
                  <a:lnTo>
                    <a:pt x="1015085" y="456920"/>
                  </a:lnTo>
                  <a:lnTo>
                    <a:pt x="1015085" y="448284"/>
                  </a:lnTo>
                  <a:lnTo>
                    <a:pt x="1005509" y="448284"/>
                  </a:lnTo>
                  <a:lnTo>
                    <a:pt x="508469" y="0"/>
                  </a:lnTo>
                  <a:lnTo>
                    <a:pt x="507542" y="1028"/>
                  </a:lnTo>
                  <a:lnTo>
                    <a:pt x="506628" y="0"/>
                  </a:lnTo>
                  <a:lnTo>
                    <a:pt x="9563" y="448284"/>
                  </a:lnTo>
                  <a:lnTo>
                    <a:pt x="63" y="448284"/>
                  </a:lnTo>
                  <a:lnTo>
                    <a:pt x="63" y="456869"/>
                  </a:lnTo>
                  <a:lnTo>
                    <a:pt x="63" y="456996"/>
                  </a:lnTo>
                  <a:lnTo>
                    <a:pt x="63" y="1119289"/>
                  </a:lnTo>
                  <a:lnTo>
                    <a:pt x="63" y="1179804"/>
                  </a:lnTo>
                  <a:lnTo>
                    <a:pt x="63" y="1219200"/>
                  </a:lnTo>
                  <a:lnTo>
                    <a:pt x="11612944" y="1219200"/>
                  </a:lnTo>
                  <a:lnTo>
                    <a:pt x="11612944" y="1119289"/>
                  </a:lnTo>
                  <a:close/>
                </a:path>
              </a:pathLst>
            </a:custGeom>
            <a:solidFill>
              <a:srgbClr val="F5B317"/>
            </a:solidFill>
          </p:spPr>
          <p:txBody>
            <a:bodyPr wrap="square" lIns="0" tIns="0" rIns="0" bIns="0" rtlCol="0"/>
            <a:lstStyle/>
            <a:p>
              <a:endParaRPr sz="1140"/>
            </a:p>
          </p:txBody>
        </p:sp>
        <p:pic>
          <p:nvPicPr>
            <p:cNvPr id="5" name="object 5"/>
            <p:cNvPicPr/>
            <p:nvPr/>
          </p:nvPicPr>
          <p:blipFill>
            <a:blip r:embed="rId1" cstate="print"/>
            <a:stretch>
              <a:fillRect/>
            </a:stretch>
          </p:blipFill>
          <p:spPr>
            <a:xfrm>
              <a:off x="10706961" y="44565"/>
              <a:ext cx="1208575" cy="1113100"/>
            </a:xfrm>
            <a:prstGeom prst="rect">
              <a:avLst/>
            </a:prstGeom>
          </p:spPr>
        </p:pic>
      </p:grpSp>
      <p:sp>
        <p:nvSpPr>
          <p:cNvPr id="7" name="object 7"/>
          <p:cNvSpPr txBox="1">
            <a:spLocks noGrp="1"/>
          </p:cNvSpPr>
          <p:nvPr>
            <p:ph type="title"/>
          </p:nvPr>
        </p:nvSpPr>
        <p:spPr>
          <a:xfrm>
            <a:off x="691300" y="-44113"/>
            <a:ext cx="7243763" cy="1592520"/>
          </a:xfrm>
          <a:prstGeom prst="rect">
            <a:avLst/>
          </a:prstGeom>
        </p:spPr>
        <p:txBody>
          <a:bodyPr spcFirstLastPara="1" vert="horz" wrap="square" lIns="0" tIns="223298" rIns="0" bIns="0" rtlCol="0" anchor="ctr" anchorCtr="0">
            <a:spAutoFit/>
          </a:bodyPr>
          <a:lstStyle/>
          <a:p>
            <a:pPr marL="791210">
              <a:spcBef>
                <a:spcPts val="80"/>
              </a:spcBef>
            </a:pPr>
            <a:r>
              <a:rPr spc="-20" dirty="0"/>
              <a:t>TARIF</a:t>
            </a:r>
            <a:r>
              <a:rPr spc="-81" dirty="0"/>
              <a:t> </a:t>
            </a:r>
            <a:r>
              <a:rPr dirty="0"/>
              <a:t>EFEKTIF</a:t>
            </a:r>
            <a:r>
              <a:rPr spc="-61" dirty="0"/>
              <a:t> </a:t>
            </a:r>
            <a:r>
              <a:rPr dirty="0"/>
              <a:t>BULANAN</a:t>
            </a:r>
            <a:r>
              <a:rPr spc="-57" dirty="0"/>
              <a:t> </a:t>
            </a:r>
            <a:r>
              <a:rPr spc="-24" dirty="0"/>
              <a:t>KATEGORI</a:t>
            </a:r>
            <a:r>
              <a:rPr spc="-110" dirty="0"/>
              <a:t> </a:t>
            </a:r>
            <a:r>
              <a:rPr spc="-41" dirty="0"/>
              <a:t>A</a:t>
            </a:r>
            <a:endParaRPr spc="-41" dirty="0"/>
          </a:p>
        </p:txBody>
      </p:sp>
      <p:pic>
        <p:nvPicPr>
          <p:cNvPr id="8" name="object 8"/>
          <p:cNvPicPr/>
          <p:nvPr/>
        </p:nvPicPr>
        <p:blipFill>
          <a:blip r:embed="rId2" cstate="print"/>
          <a:stretch>
            <a:fillRect/>
          </a:stretch>
        </p:blipFill>
        <p:spPr>
          <a:xfrm>
            <a:off x="8532316" y="651202"/>
            <a:ext cx="1184128" cy="897205"/>
          </a:xfrm>
          <a:prstGeom prst="rect">
            <a:avLst/>
          </a:prstGeom>
        </p:spPr>
      </p:pic>
      <p:grpSp>
        <p:nvGrpSpPr>
          <p:cNvPr id="10" name="object 10"/>
          <p:cNvGrpSpPr/>
          <p:nvPr/>
        </p:nvGrpSpPr>
        <p:grpSpPr>
          <a:xfrm>
            <a:off x="6278252" y="2107234"/>
            <a:ext cx="3438208" cy="1700530"/>
            <a:chOff x="7727080" y="1802211"/>
            <a:chExt cx="4231640" cy="2092960"/>
          </a:xfrm>
        </p:grpSpPr>
        <p:pic>
          <p:nvPicPr>
            <p:cNvPr id="11" name="object 11"/>
            <p:cNvPicPr/>
            <p:nvPr/>
          </p:nvPicPr>
          <p:blipFill>
            <a:blip r:embed="rId3" cstate="print"/>
            <a:stretch>
              <a:fillRect/>
            </a:stretch>
          </p:blipFill>
          <p:spPr>
            <a:xfrm>
              <a:off x="9555842" y="2107522"/>
              <a:ext cx="719250" cy="966752"/>
            </a:xfrm>
            <a:prstGeom prst="rect">
              <a:avLst/>
            </a:prstGeom>
          </p:spPr>
        </p:pic>
        <p:sp>
          <p:nvSpPr>
            <p:cNvPr id="12" name="object 12"/>
            <p:cNvSpPr/>
            <p:nvPr/>
          </p:nvSpPr>
          <p:spPr>
            <a:xfrm>
              <a:off x="7727080" y="1802211"/>
              <a:ext cx="4231640" cy="2092960"/>
            </a:xfrm>
            <a:custGeom>
              <a:avLst/>
              <a:gdLst/>
              <a:ahLst/>
              <a:cxnLst/>
              <a:rect l="l" t="t" r="r" b="b"/>
              <a:pathLst>
                <a:path w="4231640" h="2092960">
                  <a:moveTo>
                    <a:pt x="4231622" y="0"/>
                  </a:moveTo>
                  <a:lnTo>
                    <a:pt x="0" y="0"/>
                  </a:lnTo>
                  <a:lnTo>
                    <a:pt x="0" y="2092879"/>
                  </a:lnTo>
                  <a:lnTo>
                    <a:pt x="4231622" y="2092879"/>
                  </a:lnTo>
                  <a:lnTo>
                    <a:pt x="4231622" y="0"/>
                  </a:lnTo>
                  <a:close/>
                </a:path>
              </a:pathLst>
            </a:custGeom>
            <a:solidFill>
              <a:srgbClr val="FBE1A2"/>
            </a:solidFill>
          </p:spPr>
          <p:txBody>
            <a:bodyPr wrap="square" lIns="0" tIns="0" rIns="0" bIns="0" rtlCol="0"/>
            <a:lstStyle/>
            <a:p>
              <a:endParaRPr sz="1140"/>
            </a:p>
          </p:txBody>
        </p:sp>
      </p:grpSp>
      <p:pic>
        <p:nvPicPr>
          <p:cNvPr id="13" name="object 13"/>
          <p:cNvPicPr/>
          <p:nvPr/>
        </p:nvPicPr>
        <p:blipFill>
          <a:blip r:embed="rId4" cstate="print"/>
          <a:stretch>
            <a:fillRect/>
          </a:stretch>
        </p:blipFill>
        <p:spPr>
          <a:xfrm>
            <a:off x="186871" y="2184344"/>
            <a:ext cx="5883969" cy="4281431"/>
          </a:xfrm>
          <a:prstGeom prst="rect">
            <a:avLst/>
          </a:prstGeom>
        </p:spPr>
      </p:pic>
      <p:sp>
        <p:nvSpPr>
          <p:cNvPr id="14" name="object 14"/>
          <p:cNvSpPr txBox="1"/>
          <p:nvPr/>
        </p:nvSpPr>
        <p:spPr>
          <a:xfrm>
            <a:off x="6278252" y="2107234"/>
            <a:ext cx="3438208" cy="1425198"/>
          </a:xfrm>
          <a:prstGeom prst="rect">
            <a:avLst/>
          </a:prstGeom>
        </p:spPr>
        <p:txBody>
          <a:bodyPr vert="horz" wrap="square" lIns="0" tIns="45403" rIns="0" bIns="0" rtlCol="0">
            <a:spAutoFit/>
          </a:bodyPr>
          <a:lstStyle/>
          <a:p>
            <a:pPr marL="73660" marR="77470">
              <a:lnSpc>
                <a:spcPts val="1545"/>
              </a:lnSpc>
              <a:spcBef>
                <a:spcPts val="360"/>
              </a:spcBef>
            </a:pPr>
            <a:r>
              <a:rPr sz="1300" b="1" spc="-8" dirty="0"/>
              <a:t>Tarif</a:t>
            </a:r>
            <a:r>
              <a:rPr sz="1300" b="1" spc="-37" dirty="0"/>
              <a:t> </a:t>
            </a:r>
            <a:r>
              <a:rPr sz="1300" b="1" dirty="0"/>
              <a:t>Efektif</a:t>
            </a:r>
            <a:r>
              <a:rPr sz="1300" b="1" spc="-33" dirty="0"/>
              <a:t> </a:t>
            </a:r>
            <a:r>
              <a:rPr sz="1300" b="1" dirty="0"/>
              <a:t>Bulanan</a:t>
            </a:r>
            <a:r>
              <a:rPr sz="1300" b="1" spc="-33" dirty="0"/>
              <a:t> </a:t>
            </a:r>
            <a:r>
              <a:rPr sz="1300" b="1" dirty="0"/>
              <a:t>Kategori</a:t>
            </a:r>
            <a:r>
              <a:rPr sz="1300" b="1" spc="-73" dirty="0"/>
              <a:t> </a:t>
            </a:r>
            <a:r>
              <a:rPr sz="1300" b="1" dirty="0"/>
              <a:t>A</a:t>
            </a:r>
            <a:r>
              <a:rPr sz="1300" b="1" spc="-77" dirty="0"/>
              <a:t> </a:t>
            </a:r>
            <a:r>
              <a:rPr sz="1300" spc="-8" dirty="0">
                <a:latin typeface="Arial MT"/>
                <a:cs typeface="Arial MT"/>
              </a:rPr>
              <a:t>diterapkan </a:t>
            </a:r>
            <a:r>
              <a:rPr sz="1300" dirty="0">
                <a:latin typeface="Arial MT"/>
                <a:cs typeface="Arial MT"/>
              </a:rPr>
              <a:t>untuk</a:t>
            </a:r>
            <a:r>
              <a:rPr sz="1300" spc="-24" dirty="0">
                <a:latin typeface="Arial MT"/>
                <a:cs typeface="Arial MT"/>
              </a:rPr>
              <a:t> </a:t>
            </a:r>
            <a:r>
              <a:rPr sz="1300" dirty="0">
                <a:latin typeface="Arial MT"/>
                <a:cs typeface="Arial MT"/>
              </a:rPr>
              <a:t>Wajib</a:t>
            </a:r>
            <a:r>
              <a:rPr sz="1300" spc="-24" dirty="0">
                <a:latin typeface="Arial MT"/>
                <a:cs typeface="Arial MT"/>
              </a:rPr>
              <a:t> </a:t>
            </a:r>
            <a:r>
              <a:rPr sz="1300" dirty="0">
                <a:latin typeface="Arial MT"/>
                <a:cs typeface="Arial MT"/>
              </a:rPr>
              <a:t>Pajak</a:t>
            </a:r>
            <a:r>
              <a:rPr sz="1300" spc="-24" dirty="0">
                <a:latin typeface="Arial MT"/>
                <a:cs typeface="Arial MT"/>
              </a:rPr>
              <a:t> </a:t>
            </a:r>
            <a:r>
              <a:rPr sz="1300" dirty="0">
                <a:latin typeface="Arial MT"/>
                <a:cs typeface="Arial MT"/>
              </a:rPr>
              <a:t>Orang</a:t>
            </a:r>
            <a:r>
              <a:rPr sz="1300" spc="-24" dirty="0">
                <a:latin typeface="Arial MT"/>
                <a:cs typeface="Arial MT"/>
              </a:rPr>
              <a:t> </a:t>
            </a:r>
            <a:r>
              <a:rPr sz="1300" dirty="0">
                <a:latin typeface="Arial MT"/>
                <a:cs typeface="Arial MT"/>
              </a:rPr>
              <a:t>Pribadi</a:t>
            </a:r>
            <a:r>
              <a:rPr sz="1300" spc="-33" dirty="0">
                <a:latin typeface="Arial MT"/>
                <a:cs typeface="Arial MT"/>
              </a:rPr>
              <a:t> </a:t>
            </a:r>
            <a:r>
              <a:rPr sz="1300" spc="-8" dirty="0">
                <a:latin typeface="Arial MT"/>
                <a:cs typeface="Arial MT"/>
              </a:rPr>
              <a:t>dengan </a:t>
            </a:r>
            <a:r>
              <a:rPr sz="1300" dirty="0">
                <a:latin typeface="Arial MT"/>
                <a:cs typeface="Arial MT"/>
              </a:rPr>
              <a:t>Status</a:t>
            </a:r>
            <a:r>
              <a:rPr sz="1300" spc="-28" dirty="0">
                <a:latin typeface="Arial MT"/>
                <a:cs typeface="Arial MT"/>
              </a:rPr>
              <a:t> </a:t>
            </a:r>
            <a:r>
              <a:rPr sz="1300" dirty="0">
                <a:latin typeface="Arial MT"/>
                <a:cs typeface="Arial MT"/>
              </a:rPr>
              <a:t>Penghasilan</a:t>
            </a:r>
            <a:r>
              <a:rPr sz="1300" spc="-57" dirty="0">
                <a:latin typeface="Arial MT"/>
                <a:cs typeface="Arial MT"/>
              </a:rPr>
              <a:t> </a:t>
            </a:r>
            <a:r>
              <a:rPr sz="1300" dirty="0">
                <a:latin typeface="Arial MT"/>
                <a:cs typeface="Arial MT"/>
              </a:rPr>
              <a:t>Tidak</a:t>
            </a:r>
            <a:r>
              <a:rPr sz="1300" spc="-33" dirty="0">
                <a:latin typeface="Arial MT"/>
                <a:cs typeface="Arial MT"/>
              </a:rPr>
              <a:t> </a:t>
            </a:r>
            <a:r>
              <a:rPr sz="1300" dirty="0">
                <a:latin typeface="Arial MT"/>
                <a:cs typeface="Arial MT"/>
              </a:rPr>
              <a:t>Kena</a:t>
            </a:r>
            <a:r>
              <a:rPr sz="1300" spc="-33" dirty="0">
                <a:latin typeface="Arial MT"/>
                <a:cs typeface="Arial MT"/>
              </a:rPr>
              <a:t> </a:t>
            </a:r>
            <a:r>
              <a:rPr sz="1300" dirty="0">
                <a:latin typeface="Arial MT"/>
                <a:cs typeface="Arial MT"/>
              </a:rPr>
              <a:t>Pajak</a:t>
            </a:r>
            <a:r>
              <a:rPr sz="1300" spc="-28" dirty="0">
                <a:latin typeface="Arial MT"/>
                <a:cs typeface="Arial MT"/>
              </a:rPr>
              <a:t> </a:t>
            </a:r>
            <a:r>
              <a:rPr sz="1300" spc="-16" dirty="0">
                <a:latin typeface="Arial MT"/>
                <a:cs typeface="Arial MT"/>
              </a:rPr>
              <a:t>sbb:</a:t>
            </a:r>
            <a:endParaRPr sz="1300">
              <a:latin typeface="Arial MT"/>
              <a:cs typeface="Arial MT"/>
            </a:endParaRPr>
          </a:p>
          <a:p>
            <a:pPr marL="352425" indent="-278765">
              <a:lnSpc>
                <a:spcPts val="1485"/>
              </a:lnSpc>
              <a:buAutoNum type="arabicPeriod"/>
              <a:tabLst>
                <a:tab pos="351790" algn="l"/>
              </a:tabLst>
            </a:pPr>
            <a:r>
              <a:rPr sz="1300" dirty="0">
                <a:latin typeface="Arial MT"/>
                <a:cs typeface="Arial MT"/>
              </a:rPr>
              <a:t>Tidak</a:t>
            </a:r>
            <a:r>
              <a:rPr sz="1300" spc="-37" dirty="0">
                <a:latin typeface="Arial MT"/>
                <a:cs typeface="Arial MT"/>
              </a:rPr>
              <a:t> </a:t>
            </a:r>
            <a:r>
              <a:rPr sz="1300" dirty="0">
                <a:latin typeface="Arial MT"/>
                <a:cs typeface="Arial MT"/>
              </a:rPr>
              <a:t>Kawin</a:t>
            </a:r>
            <a:r>
              <a:rPr sz="1300" spc="-37" dirty="0">
                <a:latin typeface="Arial MT"/>
                <a:cs typeface="Arial MT"/>
              </a:rPr>
              <a:t> </a:t>
            </a:r>
            <a:r>
              <a:rPr sz="1300" dirty="0">
                <a:latin typeface="Arial MT"/>
                <a:cs typeface="Arial MT"/>
              </a:rPr>
              <a:t>tanpa</a:t>
            </a:r>
            <a:r>
              <a:rPr sz="1300" spc="-28" dirty="0">
                <a:latin typeface="Arial MT"/>
                <a:cs typeface="Arial MT"/>
              </a:rPr>
              <a:t> </a:t>
            </a:r>
            <a:r>
              <a:rPr sz="1300" dirty="0">
                <a:latin typeface="Arial MT"/>
                <a:cs typeface="Arial MT"/>
              </a:rPr>
              <a:t>tanggungan</a:t>
            </a:r>
            <a:r>
              <a:rPr sz="1300" spc="-33" dirty="0">
                <a:latin typeface="Arial MT"/>
                <a:cs typeface="Arial MT"/>
              </a:rPr>
              <a:t> </a:t>
            </a:r>
            <a:r>
              <a:rPr sz="1300" spc="-8" dirty="0">
                <a:latin typeface="Arial MT"/>
                <a:cs typeface="Arial MT"/>
              </a:rPr>
              <a:t>(TK0)=</a:t>
            </a:r>
            <a:endParaRPr sz="1300">
              <a:latin typeface="Arial MT"/>
              <a:cs typeface="Arial MT"/>
            </a:endParaRPr>
          </a:p>
          <a:p>
            <a:pPr marL="352425"/>
            <a:r>
              <a:rPr sz="1300" spc="-16" dirty="0">
                <a:latin typeface="Arial MT"/>
                <a:cs typeface="Arial MT"/>
              </a:rPr>
              <a:t>54jt</a:t>
            </a:r>
            <a:endParaRPr sz="1300">
              <a:latin typeface="Arial MT"/>
              <a:cs typeface="Arial MT"/>
            </a:endParaRPr>
          </a:p>
          <a:p>
            <a:pPr marL="352425" indent="-278765">
              <a:lnSpc>
                <a:spcPts val="1550"/>
              </a:lnSpc>
              <a:spcBef>
                <a:spcPts val="55"/>
              </a:spcBef>
              <a:buAutoNum type="arabicPeriod" startAt="2"/>
              <a:tabLst>
                <a:tab pos="351790" algn="l"/>
              </a:tabLst>
            </a:pPr>
            <a:r>
              <a:rPr sz="1300" dirty="0">
                <a:latin typeface="Arial MT"/>
                <a:cs typeface="Arial MT"/>
              </a:rPr>
              <a:t>Tidak</a:t>
            </a:r>
            <a:r>
              <a:rPr sz="1300" spc="-28" dirty="0">
                <a:latin typeface="Arial MT"/>
                <a:cs typeface="Arial MT"/>
              </a:rPr>
              <a:t> </a:t>
            </a:r>
            <a:r>
              <a:rPr sz="1300" dirty="0">
                <a:latin typeface="Arial MT"/>
                <a:cs typeface="Arial MT"/>
              </a:rPr>
              <a:t>Kawin</a:t>
            </a:r>
            <a:r>
              <a:rPr sz="1300" spc="-28" dirty="0">
                <a:latin typeface="Arial MT"/>
                <a:cs typeface="Arial MT"/>
              </a:rPr>
              <a:t> </a:t>
            </a:r>
            <a:r>
              <a:rPr sz="1300" dirty="0">
                <a:latin typeface="Arial MT"/>
                <a:cs typeface="Arial MT"/>
              </a:rPr>
              <a:t>tanggungan</a:t>
            </a:r>
            <a:r>
              <a:rPr sz="1300" spc="-20" dirty="0">
                <a:latin typeface="Arial MT"/>
                <a:cs typeface="Arial MT"/>
              </a:rPr>
              <a:t> </a:t>
            </a:r>
            <a:r>
              <a:rPr sz="1300" dirty="0">
                <a:latin typeface="Arial MT"/>
                <a:cs typeface="Arial MT"/>
              </a:rPr>
              <a:t>1</a:t>
            </a:r>
            <a:r>
              <a:rPr sz="1300" spc="-28" dirty="0">
                <a:latin typeface="Arial MT"/>
                <a:cs typeface="Arial MT"/>
              </a:rPr>
              <a:t> </a:t>
            </a:r>
            <a:r>
              <a:rPr sz="1300" dirty="0">
                <a:latin typeface="Arial MT"/>
                <a:cs typeface="Arial MT"/>
              </a:rPr>
              <a:t>(TK1)</a:t>
            </a:r>
            <a:r>
              <a:rPr sz="1300" spc="-16" dirty="0">
                <a:latin typeface="Arial MT"/>
                <a:cs typeface="Arial MT"/>
              </a:rPr>
              <a:t> </a:t>
            </a:r>
            <a:r>
              <a:rPr sz="1300" dirty="0">
                <a:latin typeface="Arial MT"/>
                <a:cs typeface="Arial MT"/>
              </a:rPr>
              <a:t>=</a:t>
            </a:r>
            <a:r>
              <a:rPr sz="1300" spc="-24" dirty="0">
                <a:latin typeface="Arial MT"/>
                <a:cs typeface="Arial MT"/>
              </a:rPr>
              <a:t> </a:t>
            </a:r>
            <a:r>
              <a:rPr sz="1300" spc="-8" dirty="0">
                <a:latin typeface="Arial MT"/>
                <a:cs typeface="Arial MT"/>
              </a:rPr>
              <a:t>58,5jt</a:t>
            </a:r>
            <a:endParaRPr sz="1300">
              <a:latin typeface="Arial MT"/>
              <a:cs typeface="Arial MT"/>
            </a:endParaRPr>
          </a:p>
          <a:p>
            <a:pPr marL="352425" indent="-278765">
              <a:lnSpc>
                <a:spcPts val="1550"/>
              </a:lnSpc>
              <a:buAutoNum type="arabicPeriod" startAt="2"/>
              <a:tabLst>
                <a:tab pos="351790" algn="l"/>
              </a:tabLst>
            </a:pPr>
            <a:r>
              <a:rPr sz="1300" dirty="0">
                <a:latin typeface="Arial MT"/>
                <a:cs typeface="Arial MT"/>
              </a:rPr>
              <a:t>Kawin</a:t>
            </a:r>
            <a:r>
              <a:rPr sz="1300" spc="-20" dirty="0">
                <a:latin typeface="Arial MT"/>
                <a:cs typeface="Arial MT"/>
              </a:rPr>
              <a:t> </a:t>
            </a:r>
            <a:r>
              <a:rPr sz="1300" dirty="0">
                <a:latin typeface="Arial MT"/>
                <a:cs typeface="Arial MT"/>
              </a:rPr>
              <a:t>tanpa</a:t>
            </a:r>
            <a:r>
              <a:rPr sz="1300" spc="-16" dirty="0">
                <a:latin typeface="Arial MT"/>
                <a:cs typeface="Arial MT"/>
              </a:rPr>
              <a:t> </a:t>
            </a:r>
            <a:r>
              <a:rPr sz="1300" dirty="0">
                <a:latin typeface="Arial MT"/>
                <a:cs typeface="Arial MT"/>
              </a:rPr>
              <a:t>tanggungan</a:t>
            </a:r>
            <a:r>
              <a:rPr sz="1300" spc="-12" dirty="0">
                <a:latin typeface="Arial MT"/>
                <a:cs typeface="Arial MT"/>
              </a:rPr>
              <a:t> </a:t>
            </a:r>
            <a:r>
              <a:rPr sz="1300" dirty="0">
                <a:latin typeface="Arial MT"/>
                <a:cs typeface="Arial MT"/>
              </a:rPr>
              <a:t>(K0)</a:t>
            </a:r>
            <a:r>
              <a:rPr sz="1300" spc="-16" dirty="0">
                <a:latin typeface="Arial MT"/>
                <a:cs typeface="Arial MT"/>
              </a:rPr>
              <a:t> </a:t>
            </a:r>
            <a:r>
              <a:rPr sz="1300" dirty="0">
                <a:latin typeface="Arial MT"/>
                <a:cs typeface="Arial MT"/>
              </a:rPr>
              <a:t>=</a:t>
            </a:r>
            <a:r>
              <a:rPr sz="1300" spc="-16" dirty="0">
                <a:latin typeface="Arial MT"/>
                <a:cs typeface="Arial MT"/>
              </a:rPr>
              <a:t> </a:t>
            </a:r>
            <a:r>
              <a:rPr sz="1300" spc="-8" dirty="0">
                <a:latin typeface="Arial MT"/>
                <a:cs typeface="Arial MT"/>
              </a:rPr>
              <a:t>58,5jt</a:t>
            </a:r>
            <a:endParaRPr sz="1300">
              <a:latin typeface="Arial MT"/>
              <a:cs typeface="Arial M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61146" y="679147"/>
            <a:ext cx="9435981" cy="990600"/>
            <a:chOff x="321410" y="44565"/>
            <a:chExt cx="11613515" cy="1219200"/>
          </a:xfrm>
        </p:grpSpPr>
        <p:sp>
          <p:nvSpPr>
            <p:cNvPr id="4" name="object 4"/>
            <p:cNvSpPr/>
            <p:nvPr/>
          </p:nvSpPr>
          <p:spPr>
            <a:xfrm>
              <a:off x="321398" y="44576"/>
              <a:ext cx="11613515" cy="1219200"/>
            </a:xfrm>
            <a:custGeom>
              <a:avLst/>
              <a:gdLst/>
              <a:ahLst/>
              <a:cxnLst/>
              <a:rect l="l" t="t" r="r" b="b"/>
              <a:pathLst>
                <a:path w="11613515" h="1219200">
                  <a:moveTo>
                    <a:pt x="11612944" y="1119289"/>
                  </a:moveTo>
                  <a:lnTo>
                    <a:pt x="102146" y="1119289"/>
                  </a:lnTo>
                  <a:lnTo>
                    <a:pt x="102146" y="502272"/>
                  </a:lnTo>
                  <a:lnTo>
                    <a:pt x="507542" y="136639"/>
                  </a:lnTo>
                  <a:lnTo>
                    <a:pt x="913003" y="502323"/>
                  </a:lnTo>
                  <a:lnTo>
                    <a:pt x="913003" y="609777"/>
                  </a:lnTo>
                  <a:lnTo>
                    <a:pt x="1015085" y="609777"/>
                  </a:lnTo>
                  <a:lnTo>
                    <a:pt x="1015085" y="456920"/>
                  </a:lnTo>
                  <a:lnTo>
                    <a:pt x="1015085" y="448284"/>
                  </a:lnTo>
                  <a:lnTo>
                    <a:pt x="1005509" y="448284"/>
                  </a:lnTo>
                  <a:lnTo>
                    <a:pt x="508469" y="0"/>
                  </a:lnTo>
                  <a:lnTo>
                    <a:pt x="507542" y="1028"/>
                  </a:lnTo>
                  <a:lnTo>
                    <a:pt x="506628" y="0"/>
                  </a:lnTo>
                  <a:lnTo>
                    <a:pt x="9563" y="448284"/>
                  </a:lnTo>
                  <a:lnTo>
                    <a:pt x="63" y="448284"/>
                  </a:lnTo>
                  <a:lnTo>
                    <a:pt x="63" y="456869"/>
                  </a:lnTo>
                  <a:lnTo>
                    <a:pt x="63" y="456996"/>
                  </a:lnTo>
                  <a:lnTo>
                    <a:pt x="63" y="1119289"/>
                  </a:lnTo>
                  <a:lnTo>
                    <a:pt x="63" y="1179804"/>
                  </a:lnTo>
                  <a:lnTo>
                    <a:pt x="63" y="1219200"/>
                  </a:lnTo>
                  <a:lnTo>
                    <a:pt x="11612944" y="1219200"/>
                  </a:lnTo>
                  <a:lnTo>
                    <a:pt x="11612944" y="1119289"/>
                  </a:lnTo>
                  <a:close/>
                </a:path>
              </a:pathLst>
            </a:custGeom>
            <a:solidFill>
              <a:srgbClr val="F5B317"/>
            </a:solidFill>
          </p:spPr>
          <p:txBody>
            <a:bodyPr wrap="square" lIns="0" tIns="0" rIns="0" bIns="0" rtlCol="0"/>
            <a:lstStyle/>
            <a:p>
              <a:endParaRPr sz="1140"/>
            </a:p>
          </p:txBody>
        </p:sp>
        <p:pic>
          <p:nvPicPr>
            <p:cNvPr id="5" name="object 5"/>
            <p:cNvPicPr/>
            <p:nvPr/>
          </p:nvPicPr>
          <p:blipFill>
            <a:blip r:embed="rId1" cstate="print"/>
            <a:stretch>
              <a:fillRect/>
            </a:stretch>
          </p:blipFill>
          <p:spPr>
            <a:xfrm>
              <a:off x="10706961" y="44565"/>
              <a:ext cx="1208575" cy="1113100"/>
            </a:xfrm>
            <a:prstGeom prst="rect">
              <a:avLst/>
            </a:prstGeom>
          </p:spPr>
        </p:pic>
      </p:grpSp>
      <p:pic>
        <p:nvPicPr>
          <p:cNvPr id="8" name="object 8"/>
          <p:cNvPicPr/>
          <p:nvPr/>
        </p:nvPicPr>
        <p:blipFill>
          <a:blip r:embed="rId2" cstate="print"/>
          <a:stretch>
            <a:fillRect/>
          </a:stretch>
        </p:blipFill>
        <p:spPr>
          <a:xfrm>
            <a:off x="130573" y="2042086"/>
            <a:ext cx="6053633" cy="4381554"/>
          </a:xfrm>
          <a:prstGeom prst="rect">
            <a:avLst/>
          </a:prstGeom>
        </p:spPr>
      </p:pic>
      <p:sp>
        <p:nvSpPr>
          <p:cNvPr id="9" name="object 9"/>
          <p:cNvSpPr txBox="1">
            <a:spLocks noGrp="1"/>
          </p:cNvSpPr>
          <p:nvPr>
            <p:ph type="title"/>
          </p:nvPr>
        </p:nvSpPr>
        <p:spPr>
          <a:xfrm>
            <a:off x="520358" y="60487"/>
            <a:ext cx="7243763" cy="1592520"/>
          </a:xfrm>
          <a:prstGeom prst="rect">
            <a:avLst/>
          </a:prstGeom>
        </p:spPr>
        <p:txBody>
          <a:bodyPr spcFirstLastPara="1" vert="horz" wrap="square" lIns="0" tIns="223298" rIns="0" bIns="0" rtlCol="0" anchor="ctr" anchorCtr="0">
            <a:spAutoFit/>
          </a:bodyPr>
          <a:lstStyle/>
          <a:p>
            <a:pPr marL="786765">
              <a:spcBef>
                <a:spcPts val="80"/>
              </a:spcBef>
            </a:pPr>
            <a:r>
              <a:rPr spc="-20" dirty="0"/>
              <a:t>TARIF</a:t>
            </a:r>
            <a:r>
              <a:rPr spc="-77" dirty="0"/>
              <a:t> </a:t>
            </a:r>
            <a:r>
              <a:rPr dirty="0"/>
              <a:t>EFEKTIF</a:t>
            </a:r>
            <a:r>
              <a:rPr spc="-77" dirty="0"/>
              <a:t> </a:t>
            </a:r>
            <a:r>
              <a:rPr dirty="0"/>
              <a:t>BULANAN</a:t>
            </a:r>
            <a:r>
              <a:rPr spc="-69" dirty="0"/>
              <a:t> </a:t>
            </a:r>
            <a:r>
              <a:rPr spc="-16" dirty="0"/>
              <a:t>KATEGORI</a:t>
            </a:r>
            <a:r>
              <a:rPr spc="-77" dirty="0"/>
              <a:t> </a:t>
            </a:r>
            <a:r>
              <a:rPr spc="-41" dirty="0"/>
              <a:t>B</a:t>
            </a:r>
            <a:endParaRPr spc="-41" dirty="0"/>
          </a:p>
        </p:txBody>
      </p:sp>
      <p:pic>
        <p:nvPicPr>
          <p:cNvPr id="10" name="object 10"/>
          <p:cNvPicPr/>
          <p:nvPr/>
        </p:nvPicPr>
        <p:blipFill>
          <a:blip r:embed="rId3" cstate="print"/>
          <a:stretch>
            <a:fillRect/>
          </a:stretch>
        </p:blipFill>
        <p:spPr>
          <a:xfrm>
            <a:off x="8532316" y="651202"/>
            <a:ext cx="1184128" cy="897205"/>
          </a:xfrm>
          <a:prstGeom prst="rect">
            <a:avLst/>
          </a:prstGeom>
        </p:spPr>
      </p:pic>
      <p:grpSp>
        <p:nvGrpSpPr>
          <p:cNvPr id="11" name="object 11"/>
          <p:cNvGrpSpPr/>
          <p:nvPr/>
        </p:nvGrpSpPr>
        <p:grpSpPr>
          <a:xfrm>
            <a:off x="6337219" y="1666984"/>
            <a:ext cx="3438208" cy="2275800"/>
            <a:chOff x="7799655" y="1260364"/>
            <a:chExt cx="4231640" cy="2800985"/>
          </a:xfrm>
        </p:grpSpPr>
        <p:pic>
          <p:nvPicPr>
            <p:cNvPr id="12" name="object 12"/>
            <p:cNvPicPr/>
            <p:nvPr/>
          </p:nvPicPr>
          <p:blipFill>
            <a:blip r:embed="rId4" cstate="print"/>
            <a:stretch>
              <a:fillRect/>
            </a:stretch>
          </p:blipFill>
          <p:spPr>
            <a:xfrm>
              <a:off x="8487627" y="1260364"/>
              <a:ext cx="2668052" cy="461664"/>
            </a:xfrm>
            <a:prstGeom prst="rect">
              <a:avLst/>
            </a:prstGeom>
          </p:spPr>
        </p:pic>
        <p:pic>
          <p:nvPicPr>
            <p:cNvPr id="13" name="object 13"/>
            <p:cNvPicPr/>
            <p:nvPr/>
          </p:nvPicPr>
          <p:blipFill>
            <a:blip r:embed="rId5" cstate="print"/>
            <a:stretch>
              <a:fillRect/>
            </a:stretch>
          </p:blipFill>
          <p:spPr>
            <a:xfrm>
              <a:off x="9555842" y="2107522"/>
              <a:ext cx="719250" cy="966752"/>
            </a:xfrm>
            <a:prstGeom prst="rect">
              <a:avLst/>
            </a:prstGeom>
          </p:spPr>
        </p:pic>
        <p:sp>
          <p:nvSpPr>
            <p:cNvPr id="14" name="object 14"/>
            <p:cNvSpPr/>
            <p:nvPr/>
          </p:nvSpPr>
          <p:spPr>
            <a:xfrm>
              <a:off x="7799655" y="1722029"/>
              <a:ext cx="4231640" cy="2339340"/>
            </a:xfrm>
            <a:custGeom>
              <a:avLst/>
              <a:gdLst/>
              <a:ahLst/>
              <a:cxnLst/>
              <a:rect l="l" t="t" r="r" b="b"/>
              <a:pathLst>
                <a:path w="4231640" h="2339340">
                  <a:moveTo>
                    <a:pt x="4231622" y="0"/>
                  </a:moveTo>
                  <a:lnTo>
                    <a:pt x="0" y="0"/>
                  </a:lnTo>
                  <a:lnTo>
                    <a:pt x="0" y="2339102"/>
                  </a:lnTo>
                  <a:lnTo>
                    <a:pt x="4231622" y="2339102"/>
                  </a:lnTo>
                  <a:lnTo>
                    <a:pt x="4231622" y="0"/>
                  </a:lnTo>
                  <a:close/>
                </a:path>
              </a:pathLst>
            </a:custGeom>
            <a:solidFill>
              <a:srgbClr val="B2EEE2"/>
            </a:solidFill>
          </p:spPr>
          <p:txBody>
            <a:bodyPr wrap="square" lIns="0" tIns="0" rIns="0" bIns="0" rtlCol="0"/>
            <a:lstStyle/>
            <a:p>
              <a:endParaRPr sz="1140"/>
            </a:p>
          </p:txBody>
        </p:sp>
      </p:grpSp>
      <p:sp>
        <p:nvSpPr>
          <p:cNvPr id="15" name="object 15"/>
          <p:cNvSpPr txBox="1"/>
          <p:nvPr/>
        </p:nvSpPr>
        <p:spPr>
          <a:xfrm>
            <a:off x="6337219" y="2042086"/>
            <a:ext cx="3438208" cy="1610384"/>
          </a:xfrm>
          <a:prstGeom prst="rect">
            <a:avLst/>
          </a:prstGeom>
        </p:spPr>
        <p:txBody>
          <a:bodyPr vert="horz" wrap="square" lIns="0" tIns="45918" rIns="0" bIns="0" rtlCol="0">
            <a:spAutoFit/>
          </a:bodyPr>
          <a:lstStyle/>
          <a:p>
            <a:pPr marL="73660" marR="162560">
              <a:lnSpc>
                <a:spcPts val="1545"/>
              </a:lnSpc>
              <a:spcBef>
                <a:spcPts val="360"/>
              </a:spcBef>
            </a:pPr>
            <a:r>
              <a:rPr sz="1300" b="1" spc="-8" dirty="0"/>
              <a:t>Tarif</a:t>
            </a:r>
            <a:r>
              <a:rPr sz="1300" b="1" spc="-45" dirty="0"/>
              <a:t> </a:t>
            </a:r>
            <a:r>
              <a:rPr sz="1300" b="1" dirty="0"/>
              <a:t>Efektif</a:t>
            </a:r>
            <a:r>
              <a:rPr sz="1300" b="1" spc="-37" dirty="0"/>
              <a:t> </a:t>
            </a:r>
            <a:r>
              <a:rPr sz="1300" b="1" dirty="0"/>
              <a:t>Bulanan</a:t>
            </a:r>
            <a:r>
              <a:rPr sz="1300" b="1" spc="-41" dirty="0"/>
              <a:t> </a:t>
            </a:r>
            <a:r>
              <a:rPr sz="1300" b="1" dirty="0"/>
              <a:t>Kategori</a:t>
            </a:r>
            <a:r>
              <a:rPr sz="1300" b="1" spc="-33" dirty="0"/>
              <a:t> </a:t>
            </a:r>
            <a:r>
              <a:rPr sz="1300" b="1" spc="-41" dirty="0"/>
              <a:t>B </a:t>
            </a:r>
            <a:r>
              <a:rPr sz="1300" dirty="0">
                <a:latin typeface="Arial MT"/>
                <a:cs typeface="Arial MT"/>
              </a:rPr>
              <a:t>diterapkan</a:t>
            </a:r>
            <a:r>
              <a:rPr sz="1300" spc="-33" dirty="0">
                <a:latin typeface="Arial MT"/>
                <a:cs typeface="Arial MT"/>
              </a:rPr>
              <a:t> </a:t>
            </a:r>
            <a:r>
              <a:rPr sz="1300" dirty="0">
                <a:latin typeface="Arial MT"/>
                <a:cs typeface="Arial MT"/>
              </a:rPr>
              <a:t>untuk</a:t>
            </a:r>
            <a:r>
              <a:rPr sz="1300" spc="-24" dirty="0">
                <a:latin typeface="Arial MT"/>
                <a:cs typeface="Arial MT"/>
              </a:rPr>
              <a:t> </a:t>
            </a:r>
            <a:r>
              <a:rPr sz="1300" dirty="0">
                <a:latin typeface="Arial MT"/>
                <a:cs typeface="Arial MT"/>
              </a:rPr>
              <a:t>Wajib</a:t>
            </a:r>
            <a:r>
              <a:rPr sz="1300" spc="-28" dirty="0">
                <a:latin typeface="Arial MT"/>
                <a:cs typeface="Arial MT"/>
              </a:rPr>
              <a:t> </a:t>
            </a:r>
            <a:r>
              <a:rPr sz="1300" dirty="0">
                <a:latin typeface="Arial MT"/>
                <a:cs typeface="Arial MT"/>
              </a:rPr>
              <a:t>Pajak</a:t>
            </a:r>
            <a:r>
              <a:rPr sz="1300" spc="-28" dirty="0">
                <a:latin typeface="Arial MT"/>
                <a:cs typeface="Arial MT"/>
              </a:rPr>
              <a:t> </a:t>
            </a:r>
            <a:r>
              <a:rPr sz="1300" dirty="0">
                <a:latin typeface="Arial MT"/>
                <a:cs typeface="Arial MT"/>
              </a:rPr>
              <a:t>Orang</a:t>
            </a:r>
            <a:r>
              <a:rPr sz="1300" spc="-28" dirty="0">
                <a:latin typeface="Arial MT"/>
                <a:cs typeface="Arial MT"/>
              </a:rPr>
              <a:t> </a:t>
            </a:r>
            <a:r>
              <a:rPr sz="1300" spc="-8" dirty="0">
                <a:latin typeface="Arial MT"/>
                <a:cs typeface="Arial MT"/>
              </a:rPr>
              <a:t>Pribadi </a:t>
            </a:r>
            <a:r>
              <a:rPr sz="1300" dirty="0">
                <a:latin typeface="Arial MT"/>
                <a:cs typeface="Arial MT"/>
              </a:rPr>
              <a:t>dengan</a:t>
            </a:r>
            <a:r>
              <a:rPr sz="1300" spc="-41" dirty="0">
                <a:latin typeface="Arial MT"/>
                <a:cs typeface="Arial MT"/>
              </a:rPr>
              <a:t> </a:t>
            </a:r>
            <a:r>
              <a:rPr sz="1300" dirty="0">
                <a:latin typeface="Arial MT"/>
                <a:cs typeface="Arial MT"/>
              </a:rPr>
              <a:t>Status</a:t>
            </a:r>
            <a:r>
              <a:rPr sz="1300" spc="-33" dirty="0">
                <a:latin typeface="Arial MT"/>
                <a:cs typeface="Arial MT"/>
              </a:rPr>
              <a:t> </a:t>
            </a:r>
            <a:r>
              <a:rPr sz="1300" dirty="0">
                <a:latin typeface="Arial MT"/>
                <a:cs typeface="Arial MT"/>
              </a:rPr>
              <a:t>Penghasilan</a:t>
            </a:r>
            <a:r>
              <a:rPr sz="1300" spc="-61" dirty="0">
                <a:latin typeface="Arial MT"/>
                <a:cs typeface="Arial MT"/>
              </a:rPr>
              <a:t> </a:t>
            </a:r>
            <a:r>
              <a:rPr sz="1300" dirty="0">
                <a:latin typeface="Arial MT"/>
                <a:cs typeface="Arial MT"/>
              </a:rPr>
              <a:t>Tidak</a:t>
            </a:r>
            <a:r>
              <a:rPr sz="1300" spc="-37" dirty="0">
                <a:latin typeface="Arial MT"/>
                <a:cs typeface="Arial MT"/>
              </a:rPr>
              <a:t> </a:t>
            </a:r>
            <a:r>
              <a:rPr sz="1300" spc="-16" dirty="0">
                <a:latin typeface="Arial MT"/>
                <a:cs typeface="Arial MT"/>
              </a:rPr>
              <a:t>Kena </a:t>
            </a:r>
            <a:r>
              <a:rPr sz="1300" dirty="0">
                <a:latin typeface="Arial MT"/>
                <a:cs typeface="Arial MT"/>
              </a:rPr>
              <a:t>Pajak</a:t>
            </a:r>
            <a:r>
              <a:rPr sz="1300" spc="-16" dirty="0">
                <a:latin typeface="Arial MT"/>
                <a:cs typeface="Arial MT"/>
              </a:rPr>
              <a:t> sbb:</a:t>
            </a:r>
            <a:endParaRPr sz="1300">
              <a:latin typeface="Arial MT"/>
              <a:cs typeface="Arial MT"/>
            </a:endParaRPr>
          </a:p>
          <a:p>
            <a:pPr marL="352425" indent="-278765">
              <a:lnSpc>
                <a:spcPts val="1485"/>
              </a:lnSpc>
              <a:buAutoNum type="arabicPeriod"/>
              <a:tabLst>
                <a:tab pos="351790" algn="l"/>
              </a:tabLst>
            </a:pPr>
            <a:r>
              <a:rPr sz="1300" dirty="0">
                <a:latin typeface="Arial MT"/>
                <a:cs typeface="Arial MT"/>
              </a:rPr>
              <a:t>Tidak</a:t>
            </a:r>
            <a:r>
              <a:rPr sz="1300" spc="-28" dirty="0">
                <a:latin typeface="Arial MT"/>
                <a:cs typeface="Arial MT"/>
              </a:rPr>
              <a:t> </a:t>
            </a:r>
            <a:r>
              <a:rPr sz="1300" dirty="0">
                <a:latin typeface="Arial MT"/>
                <a:cs typeface="Arial MT"/>
              </a:rPr>
              <a:t>Kawin</a:t>
            </a:r>
            <a:r>
              <a:rPr sz="1300" spc="-28" dirty="0">
                <a:latin typeface="Arial MT"/>
                <a:cs typeface="Arial MT"/>
              </a:rPr>
              <a:t> </a:t>
            </a:r>
            <a:r>
              <a:rPr sz="1300" dirty="0">
                <a:latin typeface="Arial MT"/>
                <a:cs typeface="Arial MT"/>
              </a:rPr>
              <a:t>tanggungan</a:t>
            </a:r>
            <a:r>
              <a:rPr sz="1300" spc="-20" dirty="0">
                <a:latin typeface="Arial MT"/>
                <a:cs typeface="Arial MT"/>
              </a:rPr>
              <a:t> </a:t>
            </a:r>
            <a:r>
              <a:rPr sz="1300" dirty="0">
                <a:latin typeface="Arial MT"/>
                <a:cs typeface="Arial MT"/>
              </a:rPr>
              <a:t>2</a:t>
            </a:r>
            <a:r>
              <a:rPr sz="1300" spc="-28" dirty="0">
                <a:latin typeface="Arial MT"/>
                <a:cs typeface="Arial MT"/>
              </a:rPr>
              <a:t> </a:t>
            </a:r>
            <a:r>
              <a:rPr sz="1300" dirty="0">
                <a:latin typeface="Arial MT"/>
                <a:cs typeface="Arial MT"/>
              </a:rPr>
              <a:t>(TK2)</a:t>
            </a:r>
            <a:r>
              <a:rPr sz="1300" spc="-16" dirty="0">
                <a:latin typeface="Arial MT"/>
                <a:cs typeface="Arial MT"/>
              </a:rPr>
              <a:t> </a:t>
            </a:r>
            <a:r>
              <a:rPr sz="1300" dirty="0">
                <a:latin typeface="Arial MT"/>
                <a:cs typeface="Arial MT"/>
              </a:rPr>
              <a:t>=</a:t>
            </a:r>
            <a:r>
              <a:rPr sz="1300" spc="-24" dirty="0">
                <a:latin typeface="Arial MT"/>
                <a:cs typeface="Arial MT"/>
              </a:rPr>
              <a:t> </a:t>
            </a:r>
            <a:r>
              <a:rPr sz="1300" spc="-16" dirty="0">
                <a:latin typeface="Arial MT"/>
                <a:cs typeface="Arial MT"/>
              </a:rPr>
              <a:t>63jt</a:t>
            </a:r>
            <a:endParaRPr sz="1300">
              <a:latin typeface="Arial MT"/>
              <a:cs typeface="Arial MT"/>
            </a:endParaRPr>
          </a:p>
          <a:p>
            <a:pPr marL="352425" indent="-278765">
              <a:lnSpc>
                <a:spcPts val="1550"/>
              </a:lnSpc>
              <a:spcBef>
                <a:spcPts val="80"/>
              </a:spcBef>
              <a:buAutoNum type="arabicPeriod"/>
              <a:tabLst>
                <a:tab pos="351790" algn="l"/>
              </a:tabLst>
            </a:pPr>
            <a:r>
              <a:rPr sz="1300" dirty="0">
                <a:latin typeface="Arial MT"/>
                <a:cs typeface="Arial MT"/>
              </a:rPr>
              <a:t>Tidak</a:t>
            </a:r>
            <a:r>
              <a:rPr sz="1300" spc="-28" dirty="0">
                <a:latin typeface="Arial MT"/>
                <a:cs typeface="Arial MT"/>
              </a:rPr>
              <a:t> </a:t>
            </a:r>
            <a:r>
              <a:rPr sz="1300" dirty="0">
                <a:latin typeface="Arial MT"/>
                <a:cs typeface="Arial MT"/>
              </a:rPr>
              <a:t>Kawin</a:t>
            </a:r>
            <a:r>
              <a:rPr sz="1300" spc="-28" dirty="0">
                <a:latin typeface="Arial MT"/>
                <a:cs typeface="Arial MT"/>
              </a:rPr>
              <a:t> </a:t>
            </a:r>
            <a:r>
              <a:rPr sz="1300" dirty="0">
                <a:latin typeface="Arial MT"/>
                <a:cs typeface="Arial MT"/>
              </a:rPr>
              <a:t>tanggungan</a:t>
            </a:r>
            <a:r>
              <a:rPr sz="1300" spc="-20" dirty="0">
                <a:latin typeface="Arial MT"/>
                <a:cs typeface="Arial MT"/>
              </a:rPr>
              <a:t> </a:t>
            </a:r>
            <a:r>
              <a:rPr sz="1300" dirty="0">
                <a:latin typeface="Arial MT"/>
                <a:cs typeface="Arial MT"/>
              </a:rPr>
              <a:t>3</a:t>
            </a:r>
            <a:r>
              <a:rPr sz="1300" spc="-28" dirty="0">
                <a:latin typeface="Arial MT"/>
                <a:cs typeface="Arial MT"/>
              </a:rPr>
              <a:t> </a:t>
            </a:r>
            <a:r>
              <a:rPr sz="1300" dirty="0">
                <a:latin typeface="Arial MT"/>
                <a:cs typeface="Arial MT"/>
              </a:rPr>
              <a:t>(TK3)</a:t>
            </a:r>
            <a:r>
              <a:rPr sz="1300" spc="-16" dirty="0">
                <a:latin typeface="Arial MT"/>
                <a:cs typeface="Arial MT"/>
              </a:rPr>
              <a:t> </a:t>
            </a:r>
            <a:r>
              <a:rPr sz="1300" dirty="0">
                <a:latin typeface="Arial MT"/>
                <a:cs typeface="Arial MT"/>
              </a:rPr>
              <a:t>=</a:t>
            </a:r>
            <a:r>
              <a:rPr sz="1300" spc="-24" dirty="0">
                <a:latin typeface="Arial MT"/>
                <a:cs typeface="Arial MT"/>
              </a:rPr>
              <a:t> </a:t>
            </a:r>
            <a:r>
              <a:rPr sz="1300" spc="-8" dirty="0">
                <a:latin typeface="Arial MT"/>
                <a:cs typeface="Arial MT"/>
              </a:rPr>
              <a:t>67,5jt</a:t>
            </a:r>
            <a:endParaRPr sz="1300">
              <a:latin typeface="Arial MT"/>
              <a:cs typeface="Arial MT"/>
            </a:endParaRPr>
          </a:p>
          <a:p>
            <a:pPr marL="352425" indent="-278765">
              <a:lnSpc>
                <a:spcPts val="1540"/>
              </a:lnSpc>
              <a:buAutoNum type="arabicPeriod"/>
              <a:tabLst>
                <a:tab pos="351790" algn="l"/>
              </a:tabLst>
            </a:pPr>
            <a:r>
              <a:rPr sz="1300" dirty="0">
                <a:latin typeface="Arial MT"/>
                <a:cs typeface="Arial MT"/>
              </a:rPr>
              <a:t>Kawin</a:t>
            </a:r>
            <a:r>
              <a:rPr sz="1300" spc="-20" dirty="0">
                <a:latin typeface="Arial MT"/>
                <a:cs typeface="Arial MT"/>
              </a:rPr>
              <a:t> </a:t>
            </a:r>
            <a:r>
              <a:rPr sz="1300" dirty="0">
                <a:latin typeface="Arial MT"/>
                <a:cs typeface="Arial MT"/>
              </a:rPr>
              <a:t>tanggungan</a:t>
            </a:r>
            <a:r>
              <a:rPr sz="1300" spc="-12" dirty="0">
                <a:latin typeface="Arial MT"/>
                <a:cs typeface="Arial MT"/>
              </a:rPr>
              <a:t> </a:t>
            </a:r>
            <a:r>
              <a:rPr sz="1300" dirty="0">
                <a:latin typeface="Arial MT"/>
                <a:cs typeface="Arial MT"/>
              </a:rPr>
              <a:t>1</a:t>
            </a:r>
            <a:r>
              <a:rPr sz="1300" spc="-20" dirty="0">
                <a:latin typeface="Arial MT"/>
                <a:cs typeface="Arial MT"/>
              </a:rPr>
              <a:t> </a:t>
            </a:r>
            <a:r>
              <a:rPr sz="1300" dirty="0">
                <a:latin typeface="Arial MT"/>
                <a:cs typeface="Arial MT"/>
              </a:rPr>
              <a:t>(K1)</a:t>
            </a:r>
            <a:r>
              <a:rPr sz="1300" spc="-8" dirty="0">
                <a:latin typeface="Arial MT"/>
                <a:cs typeface="Arial MT"/>
              </a:rPr>
              <a:t> </a:t>
            </a:r>
            <a:r>
              <a:rPr sz="1300" dirty="0">
                <a:latin typeface="Arial MT"/>
                <a:cs typeface="Arial MT"/>
              </a:rPr>
              <a:t>=</a:t>
            </a:r>
            <a:r>
              <a:rPr sz="1300" spc="-16" dirty="0">
                <a:latin typeface="Arial MT"/>
                <a:cs typeface="Arial MT"/>
              </a:rPr>
              <a:t> 63jt</a:t>
            </a:r>
            <a:endParaRPr sz="1300">
              <a:latin typeface="Arial MT"/>
              <a:cs typeface="Arial MT"/>
            </a:endParaRPr>
          </a:p>
          <a:p>
            <a:pPr marL="352425" indent="-278765">
              <a:lnSpc>
                <a:spcPts val="1550"/>
              </a:lnSpc>
              <a:buAutoNum type="arabicPeriod"/>
              <a:tabLst>
                <a:tab pos="351790" algn="l"/>
              </a:tabLst>
            </a:pPr>
            <a:r>
              <a:rPr sz="1300" dirty="0">
                <a:latin typeface="Arial MT"/>
                <a:cs typeface="Arial MT"/>
              </a:rPr>
              <a:t>Kawin</a:t>
            </a:r>
            <a:r>
              <a:rPr sz="1300" spc="-20" dirty="0">
                <a:latin typeface="Arial MT"/>
                <a:cs typeface="Arial MT"/>
              </a:rPr>
              <a:t> </a:t>
            </a:r>
            <a:r>
              <a:rPr sz="1300" dirty="0">
                <a:latin typeface="Arial MT"/>
                <a:cs typeface="Arial MT"/>
              </a:rPr>
              <a:t>tanggungan</a:t>
            </a:r>
            <a:r>
              <a:rPr sz="1300" spc="-12" dirty="0">
                <a:latin typeface="Arial MT"/>
                <a:cs typeface="Arial MT"/>
              </a:rPr>
              <a:t> </a:t>
            </a:r>
            <a:r>
              <a:rPr sz="1300" dirty="0">
                <a:latin typeface="Arial MT"/>
                <a:cs typeface="Arial MT"/>
              </a:rPr>
              <a:t>2</a:t>
            </a:r>
            <a:r>
              <a:rPr sz="1300" spc="-20" dirty="0">
                <a:latin typeface="Arial MT"/>
                <a:cs typeface="Arial MT"/>
              </a:rPr>
              <a:t> </a:t>
            </a:r>
            <a:r>
              <a:rPr sz="1300" dirty="0">
                <a:latin typeface="Arial MT"/>
                <a:cs typeface="Arial MT"/>
              </a:rPr>
              <a:t>(K2)</a:t>
            </a:r>
            <a:r>
              <a:rPr sz="1300" spc="-8" dirty="0">
                <a:latin typeface="Arial MT"/>
                <a:cs typeface="Arial MT"/>
              </a:rPr>
              <a:t> </a:t>
            </a:r>
            <a:r>
              <a:rPr sz="1300" dirty="0">
                <a:latin typeface="Arial MT"/>
                <a:cs typeface="Arial MT"/>
              </a:rPr>
              <a:t>=</a:t>
            </a:r>
            <a:r>
              <a:rPr sz="1300" spc="-16" dirty="0">
                <a:latin typeface="Arial MT"/>
                <a:cs typeface="Arial MT"/>
              </a:rPr>
              <a:t> </a:t>
            </a:r>
            <a:r>
              <a:rPr sz="1300" spc="-8" dirty="0">
                <a:latin typeface="Arial MT"/>
                <a:cs typeface="Arial MT"/>
              </a:rPr>
              <a:t>67,5jt</a:t>
            </a:r>
            <a:endParaRPr sz="1300">
              <a:latin typeface="Arial MT"/>
              <a:cs typeface="Arial M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61146" y="679147"/>
            <a:ext cx="9435981" cy="990600"/>
            <a:chOff x="321410" y="44565"/>
            <a:chExt cx="11613515" cy="1219200"/>
          </a:xfrm>
        </p:grpSpPr>
        <p:sp>
          <p:nvSpPr>
            <p:cNvPr id="4" name="object 4"/>
            <p:cNvSpPr/>
            <p:nvPr/>
          </p:nvSpPr>
          <p:spPr>
            <a:xfrm>
              <a:off x="321398" y="44576"/>
              <a:ext cx="11613515" cy="1219200"/>
            </a:xfrm>
            <a:custGeom>
              <a:avLst/>
              <a:gdLst/>
              <a:ahLst/>
              <a:cxnLst/>
              <a:rect l="l" t="t" r="r" b="b"/>
              <a:pathLst>
                <a:path w="11613515" h="1219200">
                  <a:moveTo>
                    <a:pt x="11612944" y="1119289"/>
                  </a:moveTo>
                  <a:lnTo>
                    <a:pt x="102146" y="1119289"/>
                  </a:lnTo>
                  <a:lnTo>
                    <a:pt x="102146" y="502272"/>
                  </a:lnTo>
                  <a:lnTo>
                    <a:pt x="507542" y="136639"/>
                  </a:lnTo>
                  <a:lnTo>
                    <a:pt x="913003" y="502323"/>
                  </a:lnTo>
                  <a:lnTo>
                    <a:pt x="913003" y="609777"/>
                  </a:lnTo>
                  <a:lnTo>
                    <a:pt x="1015085" y="609777"/>
                  </a:lnTo>
                  <a:lnTo>
                    <a:pt x="1015085" y="456920"/>
                  </a:lnTo>
                  <a:lnTo>
                    <a:pt x="1015085" y="448284"/>
                  </a:lnTo>
                  <a:lnTo>
                    <a:pt x="1005509" y="448284"/>
                  </a:lnTo>
                  <a:lnTo>
                    <a:pt x="508469" y="0"/>
                  </a:lnTo>
                  <a:lnTo>
                    <a:pt x="507542" y="1028"/>
                  </a:lnTo>
                  <a:lnTo>
                    <a:pt x="506628" y="0"/>
                  </a:lnTo>
                  <a:lnTo>
                    <a:pt x="9563" y="448284"/>
                  </a:lnTo>
                  <a:lnTo>
                    <a:pt x="63" y="448284"/>
                  </a:lnTo>
                  <a:lnTo>
                    <a:pt x="63" y="456869"/>
                  </a:lnTo>
                  <a:lnTo>
                    <a:pt x="63" y="456996"/>
                  </a:lnTo>
                  <a:lnTo>
                    <a:pt x="63" y="1119289"/>
                  </a:lnTo>
                  <a:lnTo>
                    <a:pt x="63" y="1179804"/>
                  </a:lnTo>
                  <a:lnTo>
                    <a:pt x="63" y="1219200"/>
                  </a:lnTo>
                  <a:lnTo>
                    <a:pt x="11612944" y="1219200"/>
                  </a:lnTo>
                  <a:lnTo>
                    <a:pt x="11612944" y="1119289"/>
                  </a:lnTo>
                  <a:close/>
                </a:path>
              </a:pathLst>
            </a:custGeom>
            <a:solidFill>
              <a:srgbClr val="F5B317"/>
            </a:solidFill>
          </p:spPr>
          <p:txBody>
            <a:bodyPr wrap="square" lIns="0" tIns="0" rIns="0" bIns="0" rtlCol="0"/>
            <a:lstStyle/>
            <a:p>
              <a:endParaRPr sz="1140"/>
            </a:p>
          </p:txBody>
        </p:sp>
        <p:pic>
          <p:nvPicPr>
            <p:cNvPr id="5" name="object 5"/>
            <p:cNvPicPr/>
            <p:nvPr/>
          </p:nvPicPr>
          <p:blipFill>
            <a:blip r:embed="rId1" cstate="print"/>
            <a:stretch>
              <a:fillRect/>
            </a:stretch>
          </p:blipFill>
          <p:spPr>
            <a:xfrm>
              <a:off x="10706961" y="44565"/>
              <a:ext cx="1208575" cy="1113100"/>
            </a:xfrm>
            <a:prstGeom prst="rect">
              <a:avLst/>
            </a:prstGeom>
          </p:spPr>
        </p:pic>
      </p:grpSp>
      <p:pic>
        <p:nvPicPr>
          <p:cNvPr id="8" name="object 8"/>
          <p:cNvPicPr/>
          <p:nvPr/>
        </p:nvPicPr>
        <p:blipFill>
          <a:blip r:embed="rId2" cstate="print"/>
          <a:stretch>
            <a:fillRect/>
          </a:stretch>
        </p:blipFill>
        <p:spPr>
          <a:xfrm>
            <a:off x="285936" y="1854534"/>
            <a:ext cx="5895650" cy="4393651"/>
          </a:xfrm>
          <a:prstGeom prst="rect">
            <a:avLst/>
          </a:prstGeom>
        </p:spPr>
      </p:pic>
      <p:sp>
        <p:nvSpPr>
          <p:cNvPr id="9" name="object 9"/>
          <p:cNvSpPr txBox="1">
            <a:spLocks noGrp="1"/>
          </p:cNvSpPr>
          <p:nvPr>
            <p:ph type="title"/>
          </p:nvPr>
        </p:nvSpPr>
        <p:spPr>
          <a:xfrm>
            <a:off x="768639" y="1105"/>
            <a:ext cx="7243763" cy="1592520"/>
          </a:xfrm>
          <a:prstGeom prst="rect">
            <a:avLst/>
          </a:prstGeom>
        </p:spPr>
        <p:txBody>
          <a:bodyPr spcFirstLastPara="1" vert="horz" wrap="square" lIns="0" tIns="223298" rIns="0" bIns="0" rtlCol="0" anchor="ctr" anchorCtr="0">
            <a:spAutoFit/>
          </a:bodyPr>
          <a:lstStyle/>
          <a:p>
            <a:pPr marL="786765">
              <a:spcBef>
                <a:spcPts val="80"/>
              </a:spcBef>
            </a:pPr>
            <a:r>
              <a:rPr spc="-20" dirty="0"/>
              <a:t>TARIF</a:t>
            </a:r>
            <a:r>
              <a:rPr spc="-77" dirty="0"/>
              <a:t> </a:t>
            </a:r>
            <a:r>
              <a:rPr dirty="0"/>
              <a:t>EFEKTIF</a:t>
            </a:r>
            <a:r>
              <a:rPr spc="-77" dirty="0"/>
              <a:t> </a:t>
            </a:r>
            <a:r>
              <a:rPr dirty="0"/>
              <a:t>BULANAN</a:t>
            </a:r>
            <a:r>
              <a:rPr spc="-69" dirty="0"/>
              <a:t> </a:t>
            </a:r>
            <a:r>
              <a:rPr spc="-16" dirty="0"/>
              <a:t>KATEGORI</a:t>
            </a:r>
            <a:r>
              <a:rPr spc="-77" dirty="0"/>
              <a:t> </a:t>
            </a:r>
            <a:r>
              <a:rPr spc="-41" dirty="0"/>
              <a:t>C</a:t>
            </a:r>
            <a:endParaRPr spc="-41" dirty="0"/>
          </a:p>
        </p:txBody>
      </p:sp>
      <p:pic>
        <p:nvPicPr>
          <p:cNvPr id="10" name="object 10"/>
          <p:cNvPicPr/>
          <p:nvPr/>
        </p:nvPicPr>
        <p:blipFill>
          <a:blip r:embed="rId3" cstate="print"/>
          <a:stretch>
            <a:fillRect/>
          </a:stretch>
        </p:blipFill>
        <p:spPr>
          <a:xfrm>
            <a:off x="8532316" y="651202"/>
            <a:ext cx="1184128" cy="897205"/>
          </a:xfrm>
          <a:prstGeom prst="rect">
            <a:avLst/>
          </a:prstGeom>
        </p:spPr>
      </p:pic>
      <p:grpSp>
        <p:nvGrpSpPr>
          <p:cNvPr id="11" name="object 11"/>
          <p:cNvGrpSpPr/>
          <p:nvPr/>
        </p:nvGrpSpPr>
        <p:grpSpPr>
          <a:xfrm>
            <a:off x="6404741" y="1666983"/>
            <a:ext cx="3215323" cy="2025571"/>
            <a:chOff x="7882759" y="1260364"/>
            <a:chExt cx="3957320" cy="2493010"/>
          </a:xfrm>
        </p:grpSpPr>
        <p:pic>
          <p:nvPicPr>
            <p:cNvPr id="12" name="object 12"/>
            <p:cNvPicPr/>
            <p:nvPr/>
          </p:nvPicPr>
          <p:blipFill>
            <a:blip r:embed="rId4" cstate="print"/>
            <a:stretch>
              <a:fillRect/>
            </a:stretch>
          </p:blipFill>
          <p:spPr>
            <a:xfrm>
              <a:off x="8487627" y="1260364"/>
              <a:ext cx="2668052" cy="461664"/>
            </a:xfrm>
            <a:prstGeom prst="rect">
              <a:avLst/>
            </a:prstGeom>
          </p:spPr>
        </p:pic>
        <p:pic>
          <p:nvPicPr>
            <p:cNvPr id="13" name="object 13"/>
            <p:cNvPicPr/>
            <p:nvPr/>
          </p:nvPicPr>
          <p:blipFill>
            <a:blip r:embed="rId5" cstate="print"/>
            <a:stretch>
              <a:fillRect/>
            </a:stretch>
          </p:blipFill>
          <p:spPr>
            <a:xfrm>
              <a:off x="9555841" y="2107522"/>
              <a:ext cx="719250" cy="966752"/>
            </a:xfrm>
            <a:prstGeom prst="rect">
              <a:avLst/>
            </a:prstGeom>
          </p:spPr>
        </p:pic>
        <p:sp>
          <p:nvSpPr>
            <p:cNvPr id="14" name="object 14"/>
            <p:cNvSpPr/>
            <p:nvPr/>
          </p:nvSpPr>
          <p:spPr>
            <a:xfrm>
              <a:off x="7882759" y="1722029"/>
              <a:ext cx="3957320" cy="2031364"/>
            </a:xfrm>
            <a:custGeom>
              <a:avLst/>
              <a:gdLst/>
              <a:ahLst/>
              <a:cxnLst/>
              <a:rect l="l" t="t" r="r" b="b"/>
              <a:pathLst>
                <a:path w="3957320" h="2031364">
                  <a:moveTo>
                    <a:pt x="3957143" y="0"/>
                  </a:moveTo>
                  <a:lnTo>
                    <a:pt x="0" y="0"/>
                  </a:lnTo>
                  <a:lnTo>
                    <a:pt x="0" y="2031325"/>
                  </a:lnTo>
                  <a:lnTo>
                    <a:pt x="3957143" y="2031325"/>
                  </a:lnTo>
                  <a:lnTo>
                    <a:pt x="3957143" y="0"/>
                  </a:lnTo>
                  <a:close/>
                </a:path>
              </a:pathLst>
            </a:custGeom>
            <a:solidFill>
              <a:srgbClr val="DAEDC3"/>
            </a:solidFill>
          </p:spPr>
          <p:txBody>
            <a:bodyPr wrap="square" lIns="0" tIns="0" rIns="0" bIns="0" rtlCol="0"/>
            <a:lstStyle/>
            <a:p>
              <a:endParaRPr sz="1140"/>
            </a:p>
          </p:txBody>
        </p:sp>
      </p:grpSp>
      <p:sp>
        <p:nvSpPr>
          <p:cNvPr id="15" name="object 15"/>
          <p:cNvSpPr txBox="1"/>
          <p:nvPr/>
        </p:nvSpPr>
        <p:spPr>
          <a:xfrm>
            <a:off x="6404741" y="2042086"/>
            <a:ext cx="3215323" cy="1388265"/>
          </a:xfrm>
          <a:prstGeom prst="rect">
            <a:avLst/>
          </a:prstGeom>
        </p:spPr>
        <p:txBody>
          <a:bodyPr vert="horz" wrap="square" lIns="0" tIns="37148" rIns="0" bIns="0" rtlCol="0">
            <a:spAutoFit/>
          </a:bodyPr>
          <a:lstStyle/>
          <a:p>
            <a:pPr marL="73660" marR="168910">
              <a:spcBef>
                <a:spcPts val="295"/>
              </a:spcBef>
            </a:pPr>
            <a:r>
              <a:rPr sz="1465" b="1" spc="-8" dirty="0"/>
              <a:t>Tarif</a:t>
            </a:r>
            <a:r>
              <a:rPr sz="1465" b="1" spc="-41" dirty="0"/>
              <a:t> </a:t>
            </a:r>
            <a:r>
              <a:rPr sz="1465" b="1" dirty="0"/>
              <a:t>Efektif</a:t>
            </a:r>
            <a:r>
              <a:rPr sz="1465" b="1" spc="-45" dirty="0"/>
              <a:t> </a:t>
            </a:r>
            <a:r>
              <a:rPr sz="1465" b="1" dirty="0"/>
              <a:t>Bulanan</a:t>
            </a:r>
            <a:r>
              <a:rPr sz="1465" b="1" spc="-41" dirty="0"/>
              <a:t> </a:t>
            </a:r>
            <a:r>
              <a:rPr sz="1465" b="1" dirty="0"/>
              <a:t>Kategori</a:t>
            </a:r>
            <a:r>
              <a:rPr sz="1465" b="1" spc="-41" dirty="0"/>
              <a:t> C </a:t>
            </a:r>
            <a:r>
              <a:rPr sz="1465" dirty="0">
                <a:latin typeface="Arial MT"/>
                <a:cs typeface="Arial MT"/>
              </a:rPr>
              <a:t>diterapkan</a:t>
            </a:r>
            <a:r>
              <a:rPr sz="1465" spc="-41" dirty="0">
                <a:latin typeface="Arial MT"/>
                <a:cs typeface="Arial MT"/>
              </a:rPr>
              <a:t> </a:t>
            </a:r>
            <a:r>
              <a:rPr sz="1465" dirty="0">
                <a:latin typeface="Arial MT"/>
                <a:cs typeface="Arial MT"/>
              </a:rPr>
              <a:t>untuk</a:t>
            </a:r>
            <a:r>
              <a:rPr sz="1465" spc="-37" dirty="0">
                <a:latin typeface="Arial MT"/>
                <a:cs typeface="Arial MT"/>
              </a:rPr>
              <a:t> </a:t>
            </a:r>
            <a:r>
              <a:rPr sz="1465" dirty="0">
                <a:latin typeface="Arial MT"/>
                <a:cs typeface="Arial MT"/>
              </a:rPr>
              <a:t>Wajib</a:t>
            </a:r>
            <a:r>
              <a:rPr sz="1465" spc="-33" dirty="0">
                <a:latin typeface="Arial MT"/>
                <a:cs typeface="Arial MT"/>
              </a:rPr>
              <a:t> </a:t>
            </a:r>
            <a:r>
              <a:rPr sz="1465" dirty="0">
                <a:latin typeface="Arial MT"/>
                <a:cs typeface="Arial MT"/>
              </a:rPr>
              <a:t>Pajak</a:t>
            </a:r>
            <a:r>
              <a:rPr sz="1465" spc="-37" dirty="0">
                <a:latin typeface="Arial MT"/>
                <a:cs typeface="Arial MT"/>
              </a:rPr>
              <a:t> </a:t>
            </a:r>
            <a:r>
              <a:rPr sz="1465" spc="-16" dirty="0">
                <a:latin typeface="Arial MT"/>
                <a:cs typeface="Arial MT"/>
              </a:rPr>
              <a:t>Orang </a:t>
            </a:r>
            <a:r>
              <a:rPr sz="1465" dirty="0">
                <a:latin typeface="Arial MT"/>
                <a:cs typeface="Arial MT"/>
              </a:rPr>
              <a:t>Pribadi</a:t>
            </a:r>
            <a:r>
              <a:rPr sz="1465" spc="-24" dirty="0">
                <a:latin typeface="Arial MT"/>
                <a:cs typeface="Arial MT"/>
              </a:rPr>
              <a:t> </a:t>
            </a:r>
            <a:r>
              <a:rPr sz="1465" dirty="0">
                <a:latin typeface="Arial MT"/>
                <a:cs typeface="Arial MT"/>
              </a:rPr>
              <a:t>dengan</a:t>
            </a:r>
            <a:r>
              <a:rPr sz="1465" spc="-24" dirty="0">
                <a:latin typeface="Arial MT"/>
                <a:cs typeface="Arial MT"/>
              </a:rPr>
              <a:t> </a:t>
            </a:r>
            <a:r>
              <a:rPr sz="1465" dirty="0">
                <a:latin typeface="Arial MT"/>
                <a:cs typeface="Arial MT"/>
              </a:rPr>
              <a:t>Status</a:t>
            </a:r>
            <a:r>
              <a:rPr sz="1465" spc="-24" dirty="0">
                <a:latin typeface="Arial MT"/>
                <a:cs typeface="Arial MT"/>
              </a:rPr>
              <a:t> </a:t>
            </a:r>
            <a:r>
              <a:rPr sz="1465" spc="-8" dirty="0">
                <a:latin typeface="Arial MT"/>
                <a:cs typeface="Arial MT"/>
              </a:rPr>
              <a:t>Penghasilan </a:t>
            </a:r>
            <a:r>
              <a:rPr sz="1465" dirty="0">
                <a:latin typeface="Arial MT"/>
                <a:cs typeface="Arial MT"/>
              </a:rPr>
              <a:t>Tidak</a:t>
            </a:r>
            <a:r>
              <a:rPr sz="1465" spc="-37" dirty="0">
                <a:latin typeface="Arial MT"/>
                <a:cs typeface="Arial MT"/>
              </a:rPr>
              <a:t> </a:t>
            </a:r>
            <a:r>
              <a:rPr sz="1465" dirty="0">
                <a:latin typeface="Arial MT"/>
                <a:cs typeface="Arial MT"/>
              </a:rPr>
              <a:t>Kena</a:t>
            </a:r>
            <a:r>
              <a:rPr sz="1465" spc="-37" dirty="0">
                <a:latin typeface="Arial MT"/>
                <a:cs typeface="Arial MT"/>
              </a:rPr>
              <a:t> </a:t>
            </a:r>
            <a:r>
              <a:rPr sz="1465" dirty="0">
                <a:latin typeface="Arial MT"/>
                <a:cs typeface="Arial MT"/>
              </a:rPr>
              <a:t>Pajak</a:t>
            </a:r>
            <a:r>
              <a:rPr sz="1465" spc="-37" dirty="0">
                <a:latin typeface="Arial MT"/>
                <a:cs typeface="Arial MT"/>
              </a:rPr>
              <a:t> </a:t>
            </a:r>
            <a:r>
              <a:rPr sz="1465" dirty="0">
                <a:latin typeface="Arial MT"/>
                <a:cs typeface="Arial MT"/>
              </a:rPr>
              <a:t>dengan</a:t>
            </a:r>
            <a:r>
              <a:rPr sz="1465" spc="-33" dirty="0">
                <a:latin typeface="Arial MT"/>
                <a:cs typeface="Arial MT"/>
              </a:rPr>
              <a:t> </a:t>
            </a:r>
            <a:r>
              <a:rPr sz="1465" spc="-8" dirty="0">
                <a:latin typeface="Arial MT"/>
                <a:cs typeface="Arial MT"/>
              </a:rPr>
              <a:t>status </a:t>
            </a:r>
            <a:r>
              <a:rPr sz="1465" dirty="0">
                <a:latin typeface="Arial MT"/>
                <a:cs typeface="Arial MT"/>
              </a:rPr>
              <a:t>Kawin</a:t>
            </a:r>
            <a:r>
              <a:rPr sz="1465" spc="-20" dirty="0">
                <a:latin typeface="Arial MT"/>
                <a:cs typeface="Arial MT"/>
              </a:rPr>
              <a:t> </a:t>
            </a:r>
            <a:r>
              <a:rPr sz="1465" dirty="0">
                <a:latin typeface="Arial MT"/>
                <a:cs typeface="Arial MT"/>
              </a:rPr>
              <a:t>jumlah</a:t>
            </a:r>
            <a:r>
              <a:rPr sz="1465" spc="-12" dirty="0">
                <a:latin typeface="Arial MT"/>
                <a:cs typeface="Arial MT"/>
              </a:rPr>
              <a:t> </a:t>
            </a:r>
            <a:r>
              <a:rPr sz="1465" dirty="0">
                <a:latin typeface="Arial MT"/>
                <a:cs typeface="Arial MT"/>
              </a:rPr>
              <a:t>tanggungan</a:t>
            </a:r>
            <a:r>
              <a:rPr sz="1465" spc="-20" dirty="0">
                <a:latin typeface="Arial MT"/>
                <a:cs typeface="Arial MT"/>
              </a:rPr>
              <a:t> </a:t>
            </a:r>
            <a:r>
              <a:rPr sz="1465" dirty="0">
                <a:latin typeface="Arial MT"/>
                <a:cs typeface="Arial MT"/>
              </a:rPr>
              <a:t>3</a:t>
            </a:r>
            <a:r>
              <a:rPr sz="1465" spc="-16" dirty="0">
                <a:latin typeface="Arial MT"/>
                <a:cs typeface="Arial MT"/>
              </a:rPr>
              <a:t> </a:t>
            </a:r>
            <a:r>
              <a:rPr sz="1465" dirty="0">
                <a:latin typeface="Arial MT"/>
                <a:cs typeface="Arial MT"/>
              </a:rPr>
              <a:t>(K3)</a:t>
            </a:r>
            <a:r>
              <a:rPr sz="1465" spc="-12" dirty="0">
                <a:latin typeface="Arial MT"/>
                <a:cs typeface="Arial MT"/>
              </a:rPr>
              <a:t> </a:t>
            </a:r>
            <a:r>
              <a:rPr sz="1465" spc="-41" dirty="0">
                <a:latin typeface="Arial MT"/>
                <a:cs typeface="Arial MT"/>
              </a:rPr>
              <a:t>= </a:t>
            </a:r>
            <a:r>
              <a:rPr sz="1465" spc="-8" dirty="0">
                <a:latin typeface="Arial MT"/>
                <a:cs typeface="Arial MT"/>
              </a:rPr>
              <a:t>72juta</a:t>
            </a:r>
            <a:endParaRPr sz="1465">
              <a:latin typeface="Arial MT"/>
              <a:cs typeface="Arial M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1710" y="772703"/>
            <a:ext cx="7304643" cy="1376940"/>
          </a:xfrm>
          <a:prstGeom prst="rect">
            <a:avLst/>
          </a:prstGeom>
        </p:spPr>
        <p:txBody>
          <a:bodyPr spcFirstLastPara="1" vert="horz" wrap="square" lIns="0" tIns="9803" rIns="0" bIns="0" rtlCol="0" anchor="ctr" anchorCtr="0">
            <a:spAutoFit/>
          </a:bodyPr>
          <a:lstStyle/>
          <a:p>
            <a:pPr marL="10160">
              <a:spcBef>
                <a:spcPts val="75"/>
              </a:spcBef>
            </a:pPr>
            <a:r>
              <a:rPr spc="-45" dirty="0">
                <a:solidFill>
                  <a:srgbClr val="000000"/>
                </a:solidFill>
              </a:rPr>
              <a:t>Tarif</a:t>
            </a:r>
            <a:r>
              <a:rPr spc="-138" dirty="0">
                <a:solidFill>
                  <a:srgbClr val="000000"/>
                </a:solidFill>
              </a:rPr>
              <a:t> </a:t>
            </a:r>
            <a:r>
              <a:rPr spc="-16" dirty="0">
                <a:solidFill>
                  <a:srgbClr val="000000"/>
                </a:solidFill>
              </a:rPr>
              <a:t>Pemotongan</a:t>
            </a:r>
            <a:r>
              <a:rPr spc="-114" dirty="0">
                <a:solidFill>
                  <a:srgbClr val="000000"/>
                </a:solidFill>
              </a:rPr>
              <a:t> </a:t>
            </a:r>
            <a:r>
              <a:rPr dirty="0">
                <a:solidFill>
                  <a:srgbClr val="000000"/>
                </a:solidFill>
              </a:rPr>
              <a:t>PPh</a:t>
            </a:r>
            <a:r>
              <a:rPr spc="-126" dirty="0">
                <a:solidFill>
                  <a:srgbClr val="000000"/>
                </a:solidFill>
              </a:rPr>
              <a:t> </a:t>
            </a:r>
            <a:r>
              <a:rPr dirty="0">
                <a:solidFill>
                  <a:srgbClr val="000000"/>
                </a:solidFill>
              </a:rPr>
              <a:t>Pasal</a:t>
            </a:r>
            <a:r>
              <a:rPr spc="-142" dirty="0">
                <a:solidFill>
                  <a:srgbClr val="000000"/>
                </a:solidFill>
              </a:rPr>
              <a:t> </a:t>
            </a:r>
            <a:r>
              <a:rPr dirty="0">
                <a:solidFill>
                  <a:srgbClr val="000000"/>
                </a:solidFill>
              </a:rPr>
              <a:t>21</a:t>
            </a:r>
            <a:r>
              <a:rPr spc="-138" dirty="0">
                <a:solidFill>
                  <a:srgbClr val="000000"/>
                </a:solidFill>
              </a:rPr>
              <a:t> </a:t>
            </a:r>
            <a:r>
              <a:rPr spc="-8" dirty="0">
                <a:solidFill>
                  <a:srgbClr val="000000"/>
                </a:solidFill>
              </a:rPr>
              <a:t>(</a:t>
            </a:r>
            <a:r>
              <a:rPr spc="-8" dirty="0"/>
              <a:t>Final</a:t>
            </a:r>
            <a:r>
              <a:rPr spc="-8" dirty="0">
                <a:solidFill>
                  <a:srgbClr val="000000"/>
                </a:solidFill>
              </a:rPr>
              <a:t>)</a:t>
            </a:r>
            <a:endParaRPr spc="-8" dirty="0">
              <a:solidFill>
                <a:srgbClr val="000000"/>
              </a:solidFill>
            </a:endParaRPr>
          </a:p>
        </p:txBody>
      </p:sp>
      <p:grpSp>
        <p:nvGrpSpPr>
          <p:cNvPr id="3" name="object 3"/>
          <p:cNvGrpSpPr/>
          <p:nvPr/>
        </p:nvGrpSpPr>
        <p:grpSpPr>
          <a:xfrm>
            <a:off x="8376555" y="5787659"/>
            <a:ext cx="1421924" cy="340003"/>
            <a:chOff x="10309606" y="6331965"/>
            <a:chExt cx="1750060" cy="418465"/>
          </a:xfrm>
        </p:grpSpPr>
        <p:sp>
          <p:nvSpPr>
            <p:cNvPr id="4" name="object 4"/>
            <p:cNvSpPr/>
            <p:nvPr/>
          </p:nvSpPr>
          <p:spPr>
            <a:xfrm>
              <a:off x="10315956" y="6338315"/>
              <a:ext cx="1737360" cy="405765"/>
            </a:xfrm>
            <a:custGeom>
              <a:avLst/>
              <a:gdLst/>
              <a:ahLst/>
              <a:cxnLst/>
              <a:rect l="l" t="t" r="r" b="b"/>
              <a:pathLst>
                <a:path w="1737359" h="405765">
                  <a:moveTo>
                    <a:pt x="1669796" y="0"/>
                  </a:moveTo>
                  <a:lnTo>
                    <a:pt x="67564" y="0"/>
                  </a:lnTo>
                  <a:lnTo>
                    <a:pt x="41255" y="5309"/>
                  </a:lnTo>
                  <a:lnTo>
                    <a:pt x="19780" y="19789"/>
                  </a:lnTo>
                  <a:lnTo>
                    <a:pt x="5306" y="41265"/>
                  </a:lnTo>
                  <a:lnTo>
                    <a:pt x="0" y="67564"/>
                  </a:lnTo>
                  <a:lnTo>
                    <a:pt x="0" y="337820"/>
                  </a:lnTo>
                  <a:lnTo>
                    <a:pt x="5306" y="364118"/>
                  </a:lnTo>
                  <a:lnTo>
                    <a:pt x="19780" y="385594"/>
                  </a:lnTo>
                  <a:lnTo>
                    <a:pt x="41255" y="400074"/>
                  </a:lnTo>
                  <a:lnTo>
                    <a:pt x="67564" y="405384"/>
                  </a:lnTo>
                  <a:lnTo>
                    <a:pt x="1669796" y="405384"/>
                  </a:lnTo>
                  <a:lnTo>
                    <a:pt x="1696104" y="400074"/>
                  </a:lnTo>
                  <a:lnTo>
                    <a:pt x="1717579" y="385594"/>
                  </a:lnTo>
                  <a:lnTo>
                    <a:pt x="1732053" y="364118"/>
                  </a:lnTo>
                  <a:lnTo>
                    <a:pt x="1737360" y="337820"/>
                  </a:lnTo>
                  <a:lnTo>
                    <a:pt x="1737360" y="67564"/>
                  </a:lnTo>
                  <a:lnTo>
                    <a:pt x="1732053" y="41265"/>
                  </a:lnTo>
                  <a:lnTo>
                    <a:pt x="1717579" y="19789"/>
                  </a:lnTo>
                  <a:lnTo>
                    <a:pt x="1696104" y="5309"/>
                  </a:lnTo>
                  <a:lnTo>
                    <a:pt x="1669796" y="0"/>
                  </a:lnTo>
                  <a:close/>
                </a:path>
              </a:pathLst>
            </a:custGeom>
            <a:solidFill>
              <a:srgbClr val="FFFFFF"/>
            </a:solidFill>
          </p:spPr>
          <p:txBody>
            <a:bodyPr wrap="square" lIns="0" tIns="0" rIns="0" bIns="0" rtlCol="0"/>
            <a:lstStyle/>
            <a:p>
              <a:endParaRPr sz="1140"/>
            </a:p>
          </p:txBody>
        </p:sp>
        <p:sp>
          <p:nvSpPr>
            <p:cNvPr id="5" name="object 5"/>
            <p:cNvSpPr/>
            <p:nvPr/>
          </p:nvSpPr>
          <p:spPr>
            <a:xfrm>
              <a:off x="10315956" y="6338315"/>
              <a:ext cx="1737360" cy="405765"/>
            </a:xfrm>
            <a:custGeom>
              <a:avLst/>
              <a:gdLst/>
              <a:ahLst/>
              <a:cxnLst/>
              <a:rect l="l" t="t" r="r" b="b"/>
              <a:pathLst>
                <a:path w="1737359" h="405765">
                  <a:moveTo>
                    <a:pt x="0" y="67564"/>
                  </a:moveTo>
                  <a:lnTo>
                    <a:pt x="5306" y="41265"/>
                  </a:lnTo>
                  <a:lnTo>
                    <a:pt x="19780" y="19789"/>
                  </a:lnTo>
                  <a:lnTo>
                    <a:pt x="41255" y="5309"/>
                  </a:lnTo>
                  <a:lnTo>
                    <a:pt x="67564" y="0"/>
                  </a:lnTo>
                  <a:lnTo>
                    <a:pt x="1669796" y="0"/>
                  </a:lnTo>
                  <a:lnTo>
                    <a:pt x="1696104" y="5309"/>
                  </a:lnTo>
                  <a:lnTo>
                    <a:pt x="1717579" y="19789"/>
                  </a:lnTo>
                  <a:lnTo>
                    <a:pt x="1732053" y="41265"/>
                  </a:lnTo>
                  <a:lnTo>
                    <a:pt x="1737360" y="67564"/>
                  </a:lnTo>
                  <a:lnTo>
                    <a:pt x="1737360" y="337820"/>
                  </a:lnTo>
                  <a:lnTo>
                    <a:pt x="1732053" y="364118"/>
                  </a:lnTo>
                  <a:lnTo>
                    <a:pt x="1717579" y="385594"/>
                  </a:lnTo>
                  <a:lnTo>
                    <a:pt x="1696104" y="400074"/>
                  </a:lnTo>
                  <a:lnTo>
                    <a:pt x="1669796" y="405384"/>
                  </a:lnTo>
                  <a:lnTo>
                    <a:pt x="67564" y="405384"/>
                  </a:lnTo>
                  <a:lnTo>
                    <a:pt x="41255" y="400074"/>
                  </a:lnTo>
                  <a:lnTo>
                    <a:pt x="19780" y="385594"/>
                  </a:lnTo>
                  <a:lnTo>
                    <a:pt x="5306" y="364118"/>
                  </a:lnTo>
                  <a:lnTo>
                    <a:pt x="0" y="337820"/>
                  </a:lnTo>
                  <a:lnTo>
                    <a:pt x="0" y="67564"/>
                  </a:lnTo>
                  <a:close/>
                </a:path>
              </a:pathLst>
            </a:custGeom>
            <a:ln w="12700">
              <a:solidFill>
                <a:srgbClr val="000000"/>
              </a:solidFill>
              <a:prstDash val="sysDash"/>
            </a:ln>
          </p:spPr>
          <p:txBody>
            <a:bodyPr wrap="square" lIns="0" tIns="0" rIns="0" bIns="0" rtlCol="0"/>
            <a:lstStyle/>
            <a:p>
              <a:endParaRPr sz="1140"/>
            </a:p>
          </p:txBody>
        </p:sp>
      </p:grpSp>
      <p:graphicFrame>
        <p:nvGraphicFramePr>
          <p:cNvPr id="6" name="object 6"/>
          <p:cNvGraphicFramePr>
            <a:graphicFrameLocks noGrp="1"/>
          </p:cNvGraphicFramePr>
          <p:nvPr/>
        </p:nvGraphicFramePr>
        <p:xfrm>
          <a:off x="563414" y="4290151"/>
          <a:ext cx="8951000" cy="832978"/>
        </p:xfrm>
        <a:graphic>
          <a:graphicData uri="http://schemas.openxmlformats.org/drawingml/2006/table">
            <a:tbl>
              <a:tblPr firstRow="1" bandRow="1">
                <a:tableStyleId>{2D5ABB26-0587-4C30-8999-92F81FD0307C}</a:tableStyleId>
              </a:tblPr>
              <a:tblGrid>
                <a:gridCol w="6456958"/>
                <a:gridCol w="2494042"/>
              </a:tblGrid>
              <a:tr h="228044">
                <a:tc>
                  <a:txBody>
                    <a:bodyPr/>
                    <a:lstStyle/>
                    <a:p>
                      <a:pPr algn="ctr">
                        <a:lnSpc>
                          <a:spcPts val="2110"/>
                        </a:lnSpc>
                      </a:pPr>
                      <a:r>
                        <a:rPr sz="1500" b="1" dirty="0">
                          <a:solidFill>
                            <a:srgbClr val="FFFFFF"/>
                          </a:solidFill>
                          <a:latin typeface="Trebuchet MS" panose="020B0603020202020204"/>
                          <a:cs typeface="Trebuchet MS" panose="020B0603020202020204"/>
                        </a:rPr>
                        <a:t>Penghasilan</a:t>
                      </a:r>
                      <a:r>
                        <a:rPr sz="1500" b="1" spc="-45" dirty="0">
                          <a:solidFill>
                            <a:srgbClr val="FFFFFF"/>
                          </a:solidFill>
                          <a:latin typeface="Trebuchet MS" panose="020B0603020202020204"/>
                          <a:cs typeface="Trebuchet MS" panose="020B0603020202020204"/>
                        </a:rPr>
                        <a:t> </a:t>
                      </a:r>
                      <a:r>
                        <a:rPr sz="1500" b="1" dirty="0">
                          <a:solidFill>
                            <a:srgbClr val="FFFFFF"/>
                          </a:solidFill>
                          <a:latin typeface="Trebuchet MS" panose="020B0603020202020204"/>
                          <a:cs typeface="Trebuchet MS" panose="020B0603020202020204"/>
                        </a:rPr>
                        <a:t>Manfaat</a:t>
                      </a:r>
                      <a:r>
                        <a:rPr sz="1500" b="1" spc="-40" dirty="0">
                          <a:solidFill>
                            <a:srgbClr val="FFFFFF"/>
                          </a:solidFill>
                          <a:latin typeface="Trebuchet MS" panose="020B0603020202020204"/>
                          <a:cs typeface="Trebuchet MS" panose="020B0603020202020204"/>
                        </a:rPr>
                        <a:t> </a:t>
                      </a:r>
                      <a:r>
                        <a:rPr sz="1500" b="1" dirty="0">
                          <a:solidFill>
                            <a:srgbClr val="FFFFFF"/>
                          </a:solidFill>
                          <a:latin typeface="Trebuchet MS" panose="020B0603020202020204"/>
                          <a:cs typeface="Trebuchet MS" panose="020B0603020202020204"/>
                        </a:rPr>
                        <a:t>Pensiun,</a:t>
                      </a:r>
                      <a:r>
                        <a:rPr sz="1500" b="1" spc="-55" dirty="0">
                          <a:solidFill>
                            <a:srgbClr val="FFFFFF"/>
                          </a:solidFill>
                          <a:latin typeface="Trebuchet MS" panose="020B0603020202020204"/>
                          <a:cs typeface="Trebuchet MS" panose="020B0603020202020204"/>
                        </a:rPr>
                        <a:t> </a:t>
                      </a:r>
                      <a:r>
                        <a:rPr sz="1500" b="1" dirty="0">
                          <a:solidFill>
                            <a:srgbClr val="FFFFFF"/>
                          </a:solidFill>
                          <a:latin typeface="Trebuchet MS" panose="020B0603020202020204"/>
                          <a:cs typeface="Trebuchet MS" panose="020B0603020202020204"/>
                        </a:rPr>
                        <a:t>THT</a:t>
                      </a:r>
                      <a:r>
                        <a:rPr sz="1500" b="1" spc="-65" dirty="0">
                          <a:solidFill>
                            <a:srgbClr val="FFFFFF"/>
                          </a:solidFill>
                          <a:latin typeface="Trebuchet MS" panose="020B0603020202020204"/>
                          <a:cs typeface="Trebuchet MS" panose="020B0603020202020204"/>
                        </a:rPr>
                        <a:t> </a:t>
                      </a:r>
                      <a:r>
                        <a:rPr sz="1500" b="1" dirty="0">
                          <a:solidFill>
                            <a:srgbClr val="FFFFFF"/>
                          </a:solidFill>
                          <a:latin typeface="Trebuchet MS" panose="020B0603020202020204"/>
                          <a:cs typeface="Trebuchet MS" panose="020B0603020202020204"/>
                        </a:rPr>
                        <a:t>atau</a:t>
                      </a:r>
                      <a:r>
                        <a:rPr sz="1500" b="1" spc="-45" dirty="0">
                          <a:solidFill>
                            <a:srgbClr val="FFFFFF"/>
                          </a:solidFill>
                          <a:latin typeface="Trebuchet MS" panose="020B0603020202020204"/>
                          <a:cs typeface="Trebuchet MS" panose="020B0603020202020204"/>
                        </a:rPr>
                        <a:t> </a:t>
                      </a:r>
                      <a:r>
                        <a:rPr sz="1500" b="1" dirty="0">
                          <a:solidFill>
                            <a:srgbClr val="FFFFFF"/>
                          </a:solidFill>
                          <a:latin typeface="Trebuchet MS" panose="020B0603020202020204"/>
                          <a:cs typeface="Trebuchet MS" panose="020B0603020202020204"/>
                        </a:rPr>
                        <a:t>JHT</a:t>
                      </a:r>
                      <a:r>
                        <a:rPr sz="1500" b="1" spc="-45" dirty="0">
                          <a:solidFill>
                            <a:srgbClr val="FFFFFF"/>
                          </a:solidFill>
                          <a:latin typeface="Trebuchet MS" panose="020B0603020202020204"/>
                          <a:cs typeface="Trebuchet MS" panose="020B0603020202020204"/>
                        </a:rPr>
                        <a:t> </a:t>
                      </a:r>
                      <a:r>
                        <a:rPr sz="1500" b="1" spc="-10" dirty="0">
                          <a:solidFill>
                            <a:srgbClr val="FFFFFF"/>
                          </a:solidFill>
                          <a:latin typeface="Trebuchet MS" panose="020B0603020202020204"/>
                          <a:cs typeface="Trebuchet MS" panose="020B0603020202020204"/>
                        </a:rPr>
                        <a:t>Sekaligus</a:t>
                      </a:r>
                      <a:endParaRPr sz="1500">
                        <a:latin typeface="Trebuchet MS" panose="020B0603020202020204"/>
                        <a:cs typeface="Trebuchet MS" panose="020B0603020202020204"/>
                      </a:endParaRPr>
                    </a:p>
                  </a:txBody>
                  <a:tcPr marL="0" marR="0" marT="0" marB="0">
                    <a:lnL w="9525">
                      <a:solidFill>
                        <a:srgbClr val="B6503C"/>
                      </a:solidFill>
                      <a:prstDash val="solid"/>
                    </a:lnL>
                    <a:lnR w="12700">
                      <a:solidFill>
                        <a:srgbClr val="FFFFFF"/>
                      </a:solidFill>
                      <a:prstDash val="solid"/>
                    </a:lnR>
                    <a:lnT w="9525">
                      <a:solidFill>
                        <a:srgbClr val="B6503C"/>
                      </a:solidFill>
                      <a:prstDash val="solid"/>
                    </a:lnT>
                    <a:lnB w="9525">
                      <a:solidFill>
                        <a:srgbClr val="B6503C"/>
                      </a:solidFill>
                      <a:prstDash val="solid"/>
                    </a:lnB>
                    <a:solidFill>
                      <a:srgbClr val="006600"/>
                    </a:solidFill>
                  </a:tcPr>
                </a:tc>
                <a:tc>
                  <a:txBody>
                    <a:bodyPr/>
                    <a:lstStyle/>
                    <a:p>
                      <a:pPr algn="ctr">
                        <a:lnSpc>
                          <a:spcPts val="2110"/>
                        </a:lnSpc>
                      </a:pPr>
                      <a:r>
                        <a:rPr sz="1500" b="1" dirty="0">
                          <a:solidFill>
                            <a:srgbClr val="FFFFFF"/>
                          </a:solidFill>
                          <a:latin typeface="Trebuchet MS" panose="020B0603020202020204"/>
                          <a:cs typeface="Trebuchet MS" panose="020B0603020202020204"/>
                        </a:rPr>
                        <a:t>Tarif</a:t>
                      </a:r>
                      <a:r>
                        <a:rPr sz="1500" b="1" spc="-60" dirty="0">
                          <a:solidFill>
                            <a:srgbClr val="FFFFFF"/>
                          </a:solidFill>
                          <a:latin typeface="Trebuchet MS" panose="020B0603020202020204"/>
                          <a:cs typeface="Trebuchet MS" panose="020B0603020202020204"/>
                        </a:rPr>
                        <a:t> </a:t>
                      </a:r>
                      <a:r>
                        <a:rPr sz="1500" b="1" spc="-10" dirty="0">
                          <a:solidFill>
                            <a:srgbClr val="FFFFFF"/>
                          </a:solidFill>
                          <a:latin typeface="Trebuchet MS" panose="020B0603020202020204"/>
                          <a:cs typeface="Trebuchet MS" panose="020B0603020202020204"/>
                        </a:rPr>
                        <a:t>Final</a:t>
                      </a:r>
                      <a:endParaRPr sz="1500">
                        <a:latin typeface="Trebuchet MS" panose="020B0603020202020204"/>
                        <a:cs typeface="Trebuchet MS" panose="020B0603020202020204"/>
                      </a:endParaRPr>
                    </a:p>
                  </a:txBody>
                  <a:tcPr marL="0" marR="0" marT="0" marB="0">
                    <a:lnL w="12700">
                      <a:solidFill>
                        <a:srgbClr val="FFFFFF"/>
                      </a:solidFill>
                      <a:prstDash val="solid"/>
                    </a:lnL>
                    <a:lnR w="9525">
                      <a:solidFill>
                        <a:srgbClr val="B6503C"/>
                      </a:solidFill>
                      <a:prstDash val="solid"/>
                    </a:lnR>
                    <a:lnT w="9525">
                      <a:solidFill>
                        <a:srgbClr val="B6503C"/>
                      </a:solidFill>
                      <a:prstDash val="solid"/>
                    </a:lnT>
                    <a:lnB w="9525">
                      <a:solidFill>
                        <a:srgbClr val="B6503C"/>
                      </a:solidFill>
                      <a:prstDash val="solid"/>
                    </a:lnB>
                    <a:solidFill>
                      <a:srgbClr val="006600"/>
                    </a:solidFill>
                  </a:tcPr>
                </a:tc>
              </a:tr>
              <a:tr h="287893">
                <a:tc>
                  <a:txBody>
                    <a:bodyPr/>
                    <a:lstStyle/>
                    <a:p>
                      <a:pPr marL="68580">
                        <a:lnSpc>
                          <a:spcPct val="100000"/>
                        </a:lnSpc>
                        <a:spcBef>
                          <a:spcPts val="275"/>
                        </a:spcBef>
                      </a:pPr>
                      <a:r>
                        <a:rPr sz="1500" spc="-10" dirty="0">
                          <a:solidFill>
                            <a:srgbClr val="001F5F"/>
                          </a:solidFill>
                          <a:latin typeface="Trebuchet MS" panose="020B0603020202020204"/>
                          <a:cs typeface="Trebuchet MS" panose="020B0603020202020204"/>
                        </a:rPr>
                        <a:t>Penghasilan</a:t>
                      </a:r>
                      <a:r>
                        <a:rPr sz="1500" spc="-2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Bruto</a:t>
                      </a:r>
                      <a:r>
                        <a:rPr sz="1500" spc="-1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sd</a:t>
                      </a:r>
                      <a:r>
                        <a:rPr sz="1500" spc="-35" dirty="0">
                          <a:solidFill>
                            <a:srgbClr val="001F5F"/>
                          </a:solidFill>
                          <a:latin typeface="Trebuchet MS" panose="020B0603020202020204"/>
                          <a:cs typeface="Trebuchet MS" panose="020B0603020202020204"/>
                        </a:rPr>
                        <a:t> </a:t>
                      </a:r>
                      <a:r>
                        <a:rPr sz="1500" spc="-10" dirty="0">
                          <a:solidFill>
                            <a:srgbClr val="001F5F"/>
                          </a:solidFill>
                          <a:latin typeface="Trebuchet MS" panose="020B0603020202020204"/>
                          <a:cs typeface="Trebuchet MS" panose="020B0603020202020204"/>
                        </a:rPr>
                        <a:t>Rp50.000.000</a:t>
                      </a:r>
                      <a:endParaRPr sz="1500">
                        <a:latin typeface="Trebuchet MS" panose="020B0603020202020204"/>
                        <a:cs typeface="Trebuchet MS" panose="020B0603020202020204"/>
                      </a:endParaRPr>
                    </a:p>
                  </a:txBody>
                  <a:tcPr marL="0" marR="0" marT="28377" marB="0">
                    <a:lnL w="9525">
                      <a:solidFill>
                        <a:srgbClr val="B6503C"/>
                      </a:solidFill>
                      <a:prstDash val="solid"/>
                    </a:lnL>
                    <a:lnR w="12700">
                      <a:solidFill>
                        <a:srgbClr val="001F5F"/>
                      </a:solidFill>
                      <a:prstDash val="solid"/>
                    </a:lnR>
                    <a:lnT w="9525">
                      <a:solidFill>
                        <a:srgbClr val="B6503C"/>
                      </a:solidFill>
                      <a:prstDash val="solid"/>
                    </a:lnT>
                    <a:lnB w="9525">
                      <a:solidFill>
                        <a:srgbClr val="B6503C"/>
                      </a:solidFill>
                      <a:prstDash val="solid"/>
                    </a:lnB>
                    <a:solidFill>
                      <a:srgbClr val="FFFFFF"/>
                    </a:solidFill>
                  </a:tcPr>
                </a:tc>
                <a:tc>
                  <a:txBody>
                    <a:bodyPr/>
                    <a:lstStyle/>
                    <a:p>
                      <a:pPr marL="1905" algn="ctr">
                        <a:lnSpc>
                          <a:spcPct val="100000"/>
                        </a:lnSpc>
                        <a:spcBef>
                          <a:spcPts val="275"/>
                        </a:spcBef>
                      </a:pPr>
                      <a:r>
                        <a:rPr sz="1500" spc="-25" dirty="0">
                          <a:solidFill>
                            <a:srgbClr val="001F5F"/>
                          </a:solidFill>
                          <a:latin typeface="Trebuchet MS" panose="020B0603020202020204"/>
                          <a:cs typeface="Trebuchet MS" panose="020B0603020202020204"/>
                        </a:rPr>
                        <a:t>0%</a:t>
                      </a:r>
                      <a:endParaRPr sz="1500">
                        <a:latin typeface="Trebuchet MS" panose="020B0603020202020204"/>
                        <a:cs typeface="Trebuchet MS" panose="020B0603020202020204"/>
                      </a:endParaRPr>
                    </a:p>
                  </a:txBody>
                  <a:tcPr marL="0" marR="0" marT="28377" marB="0">
                    <a:lnL w="12700">
                      <a:solidFill>
                        <a:srgbClr val="001F5F"/>
                      </a:solidFill>
                      <a:prstDash val="solid"/>
                    </a:lnL>
                    <a:lnR w="9525">
                      <a:solidFill>
                        <a:srgbClr val="B6503C"/>
                      </a:solidFill>
                      <a:prstDash val="solid"/>
                    </a:lnR>
                    <a:lnT w="9525">
                      <a:solidFill>
                        <a:srgbClr val="B6503C"/>
                      </a:solidFill>
                      <a:prstDash val="solid"/>
                    </a:lnT>
                    <a:lnB w="9525">
                      <a:solidFill>
                        <a:srgbClr val="B6503C"/>
                      </a:solidFill>
                      <a:prstDash val="solid"/>
                    </a:lnB>
                    <a:solidFill>
                      <a:srgbClr val="FFFFFF"/>
                    </a:solidFill>
                  </a:tcPr>
                </a:tc>
              </a:tr>
              <a:tr h="301308">
                <a:tc>
                  <a:txBody>
                    <a:bodyPr/>
                    <a:lstStyle/>
                    <a:p>
                      <a:pPr marL="68580">
                        <a:lnSpc>
                          <a:spcPct val="100000"/>
                        </a:lnSpc>
                        <a:spcBef>
                          <a:spcPts val="340"/>
                        </a:spcBef>
                      </a:pPr>
                      <a:r>
                        <a:rPr sz="1500" spc="-10" dirty="0">
                          <a:solidFill>
                            <a:srgbClr val="1F3863"/>
                          </a:solidFill>
                          <a:latin typeface="Trebuchet MS" panose="020B0603020202020204"/>
                          <a:cs typeface="Trebuchet MS" panose="020B0603020202020204"/>
                        </a:rPr>
                        <a:t>Penghasilan</a:t>
                      </a:r>
                      <a:r>
                        <a:rPr sz="1500" spc="-50"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Bruto</a:t>
                      </a:r>
                      <a:r>
                        <a:rPr sz="1500" spc="-40"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diatas</a:t>
                      </a:r>
                      <a:r>
                        <a:rPr sz="1500" spc="-45" dirty="0">
                          <a:solidFill>
                            <a:srgbClr val="1F3863"/>
                          </a:solidFill>
                          <a:latin typeface="Trebuchet MS" panose="020B0603020202020204"/>
                          <a:cs typeface="Trebuchet MS" panose="020B0603020202020204"/>
                        </a:rPr>
                        <a:t> </a:t>
                      </a:r>
                      <a:r>
                        <a:rPr sz="1500" spc="-10" dirty="0">
                          <a:solidFill>
                            <a:srgbClr val="1F3863"/>
                          </a:solidFill>
                          <a:latin typeface="Trebuchet MS" panose="020B0603020202020204"/>
                          <a:cs typeface="Trebuchet MS" panose="020B0603020202020204"/>
                        </a:rPr>
                        <a:t>Rp50.000.000</a:t>
                      </a:r>
                      <a:endParaRPr sz="1500">
                        <a:latin typeface="Trebuchet MS" panose="020B0603020202020204"/>
                        <a:cs typeface="Trebuchet MS" panose="020B0603020202020204"/>
                      </a:endParaRPr>
                    </a:p>
                  </a:txBody>
                  <a:tcPr marL="0" marR="0" marT="35084" marB="0">
                    <a:lnL w="9525">
                      <a:solidFill>
                        <a:srgbClr val="B6503C"/>
                      </a:solidFill>
                      <a:prstDash val="solid"/>
                    </a:lnL>
                    <a:lnR w="12700">
                      <a:solidFill>
                        <a:srgbClr val="001F5F"/>
                      </a:solidFill>
                      <a:prstDash val="solid"/>
                    </a:lnR>
                    <a:lnT w="9525">
                      <a:solidFill>
                        <a:srgbClr val="B6503C"/>
                      </a:solidFill>
                      <a:prstDash val="solid"/>
                    </a:lnT>
                    <a:lnB w="9525">
                      <a:solidFill>
                        <a:srgbClr val="B6503C"/>
                      </a:solidFill>
                      <a:prstDash val="solid"/>
                    </a:lnB>
                    <a:solidFill>
                      <a:srgbClr val="FFFFFF"/>
                    </a:solidFill>
                  </a:tcPr>
                </a:tc>
                <a:tc>
                  <a:txBody>
                    <a:bodyPr/>
                    <a:lstStyle/>
                    <a:p>
                      <a:pPr marL="1905" algn="ctr">
                        <a:lnSpc>
                          <a:spcPct val="100000"/>
                        </a:lnSpc>
                        <a:spcBef>
                          <a:spcPts val="340"/>
                        </a:spcBef>
                      </a:pPr>
                      <a:r>
                        <a:rPr sz="1500" spc="-25" dirty="0">
                          <a:solidFill>
                            <a:srgbClr val="001F5F"/>
                          </a:solidFill>
                          <a:latin typeface="Trebuchet MS" panose="020B0603020202020204"/>
                          <a:cs typeface="Trebuchet MS" panose="020B0603020202020204"/>
                        </a:rPr>
                        <a:t>5%</a:t>
                      </a:r>
                      <a:endParaRPr sz="1500">
                        <a:latin typeface="Trebuchet MS" panose="020B0603020202020204"/>
                        <a:cs typeface="Trebuchet MS" panose="020B0603020202020204"/>
                      </a:endParaRPr>
                    </a:p>
                  </a:txBody>
                  <a:tcPr marL="0" marR="0" marT="35084" marB="0">
                    <a:lnL w="12700">
                      <a:solidFill>
                        <a:srgbClr val="001F5F"/>
                      </a:solidFill>
                      <a:prstDash val="solid"/>
                    </a:lnL>
                    <a:lnR w="9525">
                      <a:solidFill>
                        <a:srgbClr val="B6503C"/>
                      </a:solidFill>
                      <a:prstDash val="solid"/>
                    </a:lnR>
                    <a:lnT w="9525">
                      <a:solidFill>
                        <a:srgbClr val="B6503C"/>
                      </a:solidFill>
                      <a:prstDash val="solid"/>
                    </a:lnT>
                    <a:lnB w="9525">
                      <a:solidFill>
                        <a:srgbClr val="B6503C"/>
                      </a:solidFill>
                      <a:prstDash val="solid"/>
                    </a:lnB>
                    <a:solidFill>
                      <a:srgbClr val="FFFFFF"/>
                    </a:solidFill>
                  </a:tcPr>
                </a:tc>
              </a:tr>
            </a:tbl>
          </a:graphicData>
        </a:graphic>
      </p:graphicFrame>
      <p:graphicFrame>
        <p:nvGraphicFramePr>
          <p:cNvPr id="7" name="object 7"/>
          <p:cNvGraphicFramePr>
            <a:graphicFrameLocks noGrp="1"/>
          </p:cNvGraphicFramePr>
          <p:nvPr/>
        </p:nvGraphicFramePr>
        <p:xfrm>
          <a:off x="563414" y="2036742"/>
          <a:ext cx="8951000" cy="1465261"/>
        </p:xfrm>
        <a:graphic>
          <a:graphicData uri="http://schemas.openxmlformats.org/drawingml/2006/table">
            <a:tbl>
              <a:tblPr firstRow="1" bandRow="1">
                <a:tableStyleId>{2D5ABB26-0587-4C30-8999-92F81FD0307C}</a:tableStyleId>
              </a:tblPr>
              <a:tblGrid>
                <a:gridCol w="6456958"/>
                <a:gridCol w="2494042"/>
              </a:tblGrid>
              <a:tr h="255905">
                <a:tc>
                  <a:txBody>
                    <a:bodyPr/>
                    <a:lstStyle/>
                    <a:p>
                      <a:pPr marL="635" algn="ctr">
                        <a:lnSpc>
                          <a:spcPct val="100000"/>
                        </a:lnSpc>
                        <a:spcBef>
                          <a:spcPts val="115"/>
                        </a:spcBef>
                      </a:pPr>
                      <a:r>
                        <a:rPr sz="1500" b="1" dirty="0">
                          <a:solidFill>
                            <a:srgbClr val="FFFFFF"/>
                          </a:solidFill>
                          <a:latin typeface="Trebuchet MS" panose="020B0603020202020204"/>
                          <a:cs typeface="Trebuchet MS" panose="020B0603020202020204"/>
                        </a:rPr>
                        <a:t>Penghasilan</a:t>
                      </a:r>
                      <a:r>
                        <a:rPr sz="1500" b="1" spc="-100" dirty="0">
                          <a:solidFill>
                            <a:srgbClr val="FFFFFF"/>
                          </a:solidFill>
                          <a:latin typeface="Trebuchet MS" panose="020B0603020202020204"/>
                          <a:cs typeface="Trebuchet MS" panose="020B0603020202020204"/>
                        </a:rPr>
                        <a:t> </a:t>
                      </a:r>
                      <a:r>
                        <a:rPr sz="1500" b="1" dirty="0">
                          <a:solidFill>
                            <a:srgbClr val="FFFFFF"/>
                          </a:solidFill>
                          <a:latin typeface="Trebuchet MS" panose="020B0603020202020204"/>
                          <a:cs typeface="Trebuchet MS" panose="020B0603020202020204"/>
                        </a:rPr>
                        <a:t>Pesangon</a:t>
                      </a:r>
                      <a:r>
                        <a:rPr sz="1500" b="1" spc="-105" dirty="0">
                          <a:solidFill>
                            <a:srgbClr val="FFFFFF"/>
                          </a:solidFill>
                          <a:latin typeface="Trebuchet MS" panose="020B0603020202020204"/>
                          <a:cs typeface="Trebuchet MS" panose="020B0603020202020204"/>
                        </a:rPr>
                        <a:t> </a:t>
                      </a:r>
                      <a:r>
                        <a:rPr sz="1500" b="1" spc="-10" dirty="0">
                          <a:solidFill>
                            <a:srgbClr val="FFFFFF"/>
                          </a:solidFill>
                          <a:latin typeface="Trebuchet MS" panose="020B0603020202020204"/>
                          <a:cs typeface="Trebuchet MS" panose="020B0603020202020204"/>
                        </a:rPr>
                        <a:t>Sekaligus</a:t>
                      </a:r>
                      <a:endParaRPr sz="1500">
                        <a:latin typeface="Trebuchet MS" panose="020B0603020202020204"/>
                        <a:cs typeface="Trebuchet MS" panose="020B0603020202020204"/>
                      </a:endParaRPr>
                    </a:p>
                  </a:txBody>
                  <a:tcPr marL="0" marR="0" marT="11866" marB="0">
                    <a:lnL w="9525">
                      <a:solidFill>
                        <a:srgbClr val="B6503C"/>
                      </a:solidFill>
                      <a:prstDash val="solid"/>
                    </a:lnL>
                    <a:lnR w="12700">
                      <a:solidFill>
                        <a:srgbClr val="FFFFFF"/>
                      </a:solidFill>
                      <a:prstDash val="solid"/>
                    </a:lnR>
                    <a:lnT w="9525">
                      <a:solidFill>
                        <a:srgbClr val="B6503C"/>
                      </a:solidFill>
                      <a:prstDash val="solid"/>
                    </a:lnT>
                    <a:lnB w="9525">
                      <a:solidFill>
                        <a:srgbClr val="B6503C"/>
                      </a:solidFill>
                      <a:prstDash val="solid"/>
                    </a:lnB>
                    <a:solidFill>
                      <a:srgbClr val="993300"/>
                    </a:solidFill>
                  </a:tcPr>
                </a:tc>
                <a:tc>
                  <a:txBody>
                    <a:bodyPr/>
                    <a:lstStyle/>
                    <a:p>
                      <a:pPr algn="ctr">
                        <a:lnSpc>
                          <a:spcPct val="100000"/>
                        </a:lnSpc>
                        <a:spcBef>
                          <a:spcPts val="115"/>
                        </a:spcBef>
                      </a:pPr>
                      <a:r>
                        <a:rPr sz="1500" b="1" dirty="0">
                          <a:solidFill>
                            <a:srgbClr val="FFFFFF"/>
                          </a:solidFill>
                          <a:latin typeface="Trebuchet MS" panose="020B0603020202020204"/>
                          <a:cs typeface="Trebuchet MS" panose="020B0603020202020204"/>
                        </a:rPr>
                        <a:t>Tarif</a:t>
                      </a:r>
                      <a:r>
                        <a:rPr sz="1500" b="1" spc="-60" dirty="0">
                          <a:solidFill>
                            <a:srgbClr val="FFFFFF"/>
                          </a:solidFill>
                          <a:latin typeface="Trebuchet MS" panose="020B0603020202020204"/>
                          <a:cs typeface="Trebuchet MS" panose="020B0603020202020204"/>
                        </a:rPr>
                        <a:t> </a:t>
                      </a:r>
                      <a:r>
                        <a:rPr sz="1500" b="1" spc="-10" dirty="0">
                          <a:solidFill>
                            <a:srgbClr val="FFFFFF"/>
                          </a:solidFill>
                          <a:latin typeface="Trebuchet MS" panose="020B0603020202020204"/>
                          <a:cs typeface="Trebuchet MS" panose="020B0603020202020204"/>
                        </a:rPr>
                        <a:t>Final</a:t>
                      </a:r>
                      <a:endParaRPr sz="1500">
                        <a:latin typeface="Trebuchet MS" panose="020B0603020202020204"/>
                        <a:cs typeface="Trebuchet MS" panose="020B0603020202020204"/>
                      </a:endParaRPr>
                    </a:p>
                  </a:txBody>
                  <a:tcPr marL="0" marR="0" marT="11866" marB="0">
                    <a:lnL w="12700">
                      <a:solidFill>
                        <a:srgbClr val="FFFFFF"/>
                      </a:solidFill>
                      <a:prstDash val="solid"/>
                    </a:lnL>
                    <a:lnR w="9525">
                      <a:solidFill>
                        <a:srgbClr val="B6503C"/>
                      </a:solidFill>
                      <a:prstDash val="solid"/>
                    </a:lnR>
                    <a:lnT w="9525">
                      <a:solidFill>
                        <a:srgbClr val="B6503C"/>
                      </a:solidFill>
                      <a:prstDash val="solid"/>
                    </a:lnT>
                    <a:lnB w="9525">
                      <a:solidFill>
                        <a:srgbClr val="B6503C"/>
                      </a:solidFill>
                      <a:prstDash val="solid"/>
                    </a:lnB>
                    <a:solidFill>
                      <a:srgbClr val="993300"/>
                    </a:solidFill>
                  </a:tcPr>
                </a:tc>
              </a:tr>
              <a:tr h="302339">
                <a:tc>
                  <a:txBody>
                    <a:bodyPr/>
                    <a:lstStyle/>
                    <a:p>
                      <a:pPr marL="68580">
                        <a:lnSpc>
                          <a:spcPct val="100000"/>
                        </a:lnSpc>
                        <a:spcBef>
                          <a:spcPts val="340"/>
                        </a:spcBef>
                      </a:pPr>
                      <a:r>
                        <a:rPr sz="1500" spc="-10" dirty="0">
                          <a:solidFill>
                            <a:srgbClr val="001F5F"/>
                          </a:solidFill>
                          <a:latin typeface="Trebuchet MS" panose="020B0603020202020204"/>
                          <a:cs typeface="Trebuchet MS" panose="020B0603020202020204"/>
                        </a:rPr>
                        <a:t>Penghasilan</a:t>
                      </a:r>
                      <a:r>
                        <a:rPr sz="1500" spc="-2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Bruto</a:t>
                      </a:r>
                      <a:r>
                        <a:rPr sz="1500" spc="-1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sd</a:t>
                      </a:r>
                      <a:r>
                        <a:rPr sz="1500" spc="-35" dirty="0">
                          <a:solidFill>
                            <a:srgbClr val="001F5F"/>
                          </a:solidFill>
                          <a:latin typeface="Trebuchet MS" panose="020B0603020202020204"/>
                          <a:cs typeface="Trebuchet MS" panose="020B0603020202020204"/>
                        </a:rPr>
                        <a:t> </a:t>
                      </a:r>
                      <a:r>
                        <a:rPr sz="1500" spc="-10" dirty="0">
                          <a:solidFill>
                            <a:srgbClr val="001F5F"/>
                          </a:solidFill>
                          <a:latin typeface="Trebuchet MS" panose="020B0603020202020204"/>
                          <a:cs typeface="Trebuchet MS" panose="020B0603020202020204"/>
                        </a:rPr>
                        <a:t>Rp50.000.000</a:t>
                      </a:r>
                      <a:endParaRPr sz="1500">
                        <a:latin typeface="Trebuchet MS" panose="020B0603020202020204"/>
                        <a:cs typeface="Trebuchet MS" panose="020B0603020202020204"/>
                      </a:endParaRPr>
                    </a:p>
                  </a:txBody>
                  <a:tcPr marL="0" marR="0" marT="35084" marB="0">
                    <a:lnL w="9525">
                      <a:solidFill>
                        <a:srgbClr val="B6503C"/>
                      </a:solidFill>
                      <a:prstDash val="solid"/>
                    </a:lnL>
                    <a:lnR w="12700">
                      <a:solidFill>
                        <a:srgbClr val="001F5F"/>
                      </a:solidFill>
                      <a:prstDash val="solid"/>
                    </a:lnR>
                    <a:lnT w="9525">
                      <a:solidFill>
                        <a:srgbClr val="B6503C"/>
                      </a:solidFill>
                      <a:prstDash val="solid"/>
                    </a:lnT>
                    <a:lnB w="9525">
                      <a:solidFill>
                        <a:srgbClr val="B6503C"/>
                      </a:solidFill>
                      <a:prstDash val="solid"/>
                    </a:lnB>
                    <a:solidFill>
                      <a:srgbClr val="FFFFFF"/>
                    </a:solidFill>
                  </a:tcPr>
                </a:tc>
                <a:tc>
                  <a:txBody>
                    <a:bodyPr/>
                    <a:lstStyle/>
                    <a:p>
                      <a:pPr marL="1905" algn="ctr">
                        <a:lnSpc>
                          <a:spcPct val="100000"/>
                        </a:lnSpc>
                        <a:spcBef>
                          <a:spcPts val="340"/>
                        </a:spcBef>
                      </a:pPr>
                      <a:r>
                        <a:rPr sz="1500" spc="-25" dirty="0">
                          <a:solidFill>
                            <a:srgbClr val="001F5F"/>
                          </a:solidFill>
                          <a:latin typeface="Trebuchet MS" panose="020B0603020202020204"/>
                          <a:cs typeface="Trebuchet MS" panose="020B0603020202020204"/>
                        </a:rPr>
                        <a:t>0%</a:t>
                      </a:r>
                      <a:endParaRPr sz="1500">
                        <a:latin typeface="Trebuchet MS" panose="020B0603020202020204"/>
                        <a:cs typeface="Trebuchet MS" panose="020B0603020202020204"/>
                      </a:endParaRPr>
                    </a:p>
                  </a:txBody>
                  <a:tcPr marL="0" marR="0" marT="35084" marB="0">
                    <a:lnL w="12700">
                      <a:solidFill>
                        <a:srgbClr val="001F5F"/>
                      </a:solidFill>
                      <a:prstDash val="solid"/>
                    </a:lnL>
                    <a:lnR w="9525">
                      <a:solidFill>
                        <a:srgbClr val="B6503C"/>
                      </a:solidFill>
                      <a:prstDash val="solid"/>
                    </a:lnR>
                    <a:lnT w="9525">
                      <a:solidFill>
                        <a:srgbClr val="B6503C"/>
                      </a:solidFill>
                      <a:prstDash val="solid"/>
                    </a:lnT>
                    <a:lnB w="9525">
                      <a:solidFill>
                        <a:srgbClr val="B6503C"/>
                      </a:solidFill>
                      <a:prstDash val="solid"/>
                    </a:lnB>
                    <a:solidFill>
                      <a:srgbClr val="FFFFFF"/>
                    </a:solidFill>
                  </a:tcPr>
                </a:tc>
              </a:tr>
              <a:tr h="302339">
                <a:tc>
                  <a:txBody>
                    <a:bodyPr/>
                    <a:lstStyle/>
                    <a:p>
                      <a:pPr marL="68580">
                        <a:lnSpc>
                          <a:spcPct val="100000"/>
                        </a:lnSpc>
                        <a:spcBef>
                          <a:spcPts val="340"/>
                        </a:spcBef>
                      </a:pPr>
                      <a:r>
                        <a:rPr sz="1500" spc="-10" dirty="0">
                          <a:solidFill>
                            <a:srgbClr val="1F3863"/>
                          </a:solidFill>
                          <a:latin typeface="Trebuchet MS" panose="020B0603020202020204"/>
                          <a:cs typeface="Trebuchet MS" panose="020B0603020202020204"/>
                        </a:rPr>
                        <a:t>Penghasilan</a:t>
                      </a:r>
                      <a:r>
                        <a:rPr sz="1500" spc="-5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Bruto</a:t>
                      </a:r>
                      <a:r>
                        <a:rPr sz="1500" spc="-4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diatas</a:t>
                      </a:r>
                      <a:r>
                        <a:rPr sz="1500" spc="-5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Rp50.000.000</a:t>
                      </a:r>
                      <a:r>
                        <a:rPr sz="1500" spc="-2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sd</a:t>
                      </a:r>
                      <a:r>
                        <a:rPr sz="1500" spc="-50" dirty="0">
                          <a:solidFill>
                            <a:srgbClr val="1F3863"/>
                          </a:solidFill>
                          <a:latin typeface="Trebuchet MS" panose="020B0603020202020204"/>
                          <a:cs typeface="Trebuchet MS" panose="020B0603020202020204"/>
                        </a:rPr>
                        <a:t> </a:t>
                      </a:r>
                      <a:r>
                        <a:rPr sz="1500" spc="-10" dirty="0">
                          <a:solidFill>
                            <a:srgbClr val="1F3863"/>
                          </a:solidFill>
                          <a:latin typeface="Trebuchet MS" panose="020B0603020202020204"/>
                          <a:cs typeface="Trebuchet MS" panose="020B0603020202020204"/>
                        </a:rPr>
                        <a:t>Rp100.000.000</a:t>
                      </a:r>
                      <a:endParaRPr sz="1500">
                        <a:latin typeface="Trebuchet MS" panose="020B0603020202020204"/>
                        <a:cs typeface="Trebuchet MS" panose="020B0603020202020204"/>
                      </a:endParaRPr>
                    </a:p>
                  </a:txBody>
                  <a:tcPr marL="0" marR="0" marT="35084" marB="0">
                    <a:lnL w="9525">
                      <a:solidFill>
                        <a:srgbClr val="B6503C"/>
                      </a:solidFill>
                      <a:prstDash val="solid"/>
                    </a:lnL>
                    <a:lnR w="12700">
                      <a:solidFill>
                        <a:srgbClr val="001F5F"/>
                      </a:solidFill>
                      <a:prstDash val="solid"/>
                    </a:lnR>
                    <a:lnT w="9525">
                      <a:solidFill>
                        <a:srgbClr val="B6503C"/>
                      </a:solidFill>
                      <a:prstDash val="solid"/>
                    </a:lnT>
                    <a:lnB w="9525">
                      <a:solidFill>
                        <a:srgbClr val="B6503C"/>
                      </a:solidFill>
                      <a:prstDash val="solid"/>
                    </a:lnB>
                    <a:solidFill>
                      <a:srgbClr val="FFFFFF"/>
                    </a:solidFill>
                  </a:tcPr>
                </a:tc>
                <a:tc>
                  <a:txBody>
                    <a:bodyPr/>
                    <a:lstStyle/>
                    <a:p>
                      <a:pPr marL="1905" algn="ctr">
                        <a:lnSpc>
                          <a:spcPct val="100000"/>
                        </a:lnSpc>
                        <a:spcBef>
                          <a:spcPts val="340"/>
                        </a:spcBef>
                      </a:pPr>
                      <a:r>
                        <a:rPr sz="1500" spc="-25" dirty="0">
                          <a:solidFill>
                            <a:srgbClr val="001F5F"/>
                          </a:solidFill>
                          <a:latin typeface="Trebuchet MS" panose="020B0603020202020204"/>
                          <a:cs typeface="Trebuchet MS" panose="020B0603020202020204"/>
                        </a:rPr>
                        <a:t>5%</a:t>
                      </a:r>
                      <a:endParaRPr sz="1500">
                        <a:latin typeface="Trebuchet MS" panose="020B0603020202020204"/>
                        <a:cs typeface="Trebuchet MS" panose="020B0603020202020204"/>
                      </a:endParaRPr>
                    </a:p>
                  </a:txBody>
                  <a:tcPr marL="0" marR="0" marT="35084" marB="0">
                    <a:lnL w="12700">
                      <a:solidFill>
                        <a:srgbClr val="001F5F"/>
                      </a:solidFill>
                      <a:prstDash val="solid"/>
                    </a:lnL>
                    <a:lnR w="9525">
                      <a:solidFill>
                        <a:srgbClr val="B6503C"/>
                      </a:solidFill>
                      <a:prstDash val="solid"/>
                    </a:lnR>
                    <a:lnT w="9525">
                      <a:solidFill>
                        <a:srgbClr val="B6503C"/>
                      </a:solidFill>
                      <a:prstDash val="solid"/>
                    </a:lnT>
                    <a:lnB w="9525">
                      <a:solidFill>
                        <a:srgbClr val="B6503C"/>
                      </a:solidFill>
                      <a:prstDash val="solid"/>
                    </a:lnB>
                    <a:solidFill>
                      <a:srgbClr val="FFFFFF"/>
                    </a:solidFill>
                  </a:tcPr>
                </a:tc>
              </a:tr>
              <a:tr h="302339">
                <a:tc>
                  <a:txBody>
                    <a:bodyPr/>
                    <a:lstStyle/>
                    <a:p>
                      <a:pPr marL="68580">
                        <a:lnSpc>
                          <a:spcPct val="100000"/>
                        </a:lnSpc>
                        <a:spcBef>
                          <a:spcPts val="340"/>
                        </a:spcBef>
                      </a:pPr>
                      <a:r>
                        <a:rPr sz="1500" spc="-10" dirty="0">
                          <a:solidFill>
                            <a:srgbClr val="1F3863"/>
                          </a:solidFill>
                          <a:latin typeface="Trebuchet MS" panose="020B0603020202020204"/>
                          <a:cs typeface="Trebuchet MS" panose="020B0603020202020204"/>
                        </a:rPr>
                        <a:t>Penghasilan</a:t>
                      </a:r>
                      <a:r>
                        <a:rPr sz="1500" spc="-60"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Bruto</a:t>
                      </a:r>
                      <a:r>
                        <a:rPr sz="1500" spc="-4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diatas</a:t>
                      </a:r>
                      <a:r>
                        <a:rPr sz="1500" spc="-5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Rp100.000.000</a:t>
                      </a:r>
                      <a:r>
                        <a:rPr sz="1500" spc="-30"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sd</a:t>
                      </a:r>
                      <a:r>
                        <a:rPr sz="1500" spc="-50" dirty="0">
                          <a:solidFill>
                            <a:srgbClr val="1F3863"/>
                          </a:solidFill>
                          <a:latin typeface="Trebuchet MS" panose="020B0603020202020204"/>
                          <a:cs typeface="Trebuchet MS" panose="020B0603020202020204"/>
                        </a:rPr>
                        <a:t> </a:t>
                      </a:r>
                      <a:r>
                        <a:rPr sz="1500" spc="-10" dirty="0">
                          <a:solidFill>
                            <a:srgbClr val="1F3863"/>
                          </a:solidFill>
                          <a:latin typeface="Trebuchet MS" panose="020B0603020202020204"/>
                          <a:cs typeface="Trebuchet MS" panose="020B0603020202020204"/>
                        </a:rPr>
                        <a:t>Rp500.000.000</a:t>
                      </a:r>
                      <a:endParaRPr sz="1500">
                        <a:latin typeface="Trebuchet MS" panose="020B0603020202020204"/>
                        <a:cs typeface="Trebuchet MS" panose="020B0603020202020204"/>
                      </a:endParaRPr>
                    </a:p>
                  </a:txBody>
                  <a:tcPr marL="0" marR="0" marT="35084" marB="0">
                    <a:lnL w="9525">
                      <a:solidFill>
                        <a:srgbClr val="B6503C"/>
                      </a:solidFill>
                      <a:prstDash val="solid"/>
                    </a:lnL>
                    <a:lnR w="12700">
                      <a:solidFill>
                        <a:srgbClr val="001F5F"/>
                      </a:solidFill>
                      <a:prstDash val="solid"/>
                    </a:lnR>
                    <a:lnT w="9525">
                      <a:solidFill>
                        <a:srgbClr val="B6503C"/>
                      </a:solidFill>
                      <a:prstDash val="solid"/>
                    </a:lnT>
                    <a:lnB w="9525">
                      <a:solidFill>
                        <a:srgbClr val="B6503C"/>
                      </a:solidFill>
                      <a:prstDash val="solid"/>
                    </a:lnB>
                    <a:solidFill>
                      <a:srgbClr val="FFFFFF"/>
                    </a:solidFill>
                  </a:tcPr>
                </a:tc>
                <a:tc>
                  <a:txBody>
                    <a:bodyPr/>
                    <a:lstStyle/>
                    <a:p>
                      <a:pPr marL="3810" algn="ctr">
                        <a:lnSpc>
                          <a:spcPct val="100000"/>
                        </a:lnSpc>
                        <a:spcBef>
                          <a:spcPts val="340"/>
                        </a:spcBef>
                      </a:pPr>
                      <a:r>
                        <a:rPr sz="1500" spc="-25" dirty="0">
                          <a:solidFill>
                            <a:srgbClr val="001F5F"/>
                          </a:solidFill>
                          <a:latin typeface="Trebuchet MS" panose="020B0603020202020204"/>
                          <a:cs typeface="Trebuchet MS" panose="020B0603020202020204"/>
                        </a:rPr>
                        <a:t>15%</a:t>
                      </a:r>
                      <a:endParaRPr sz="1500">
                        <a:latin typeface="Trebuchet MS" panose="020B0603020202020204"/>
                        <a:cs typeface="Trebuchet MS" panose="020B0603020202020204"/>
                      </a:endParaRPr>
                    </a:p>
                  </a:txBody>
                  <a:tcPr marL="0" marR="0" marT="35084" marB="0">
                    <a:lnL w="12700">
                      <a:solidFill>
                        <a:srgbClr val="001F5F"/>
                      </a:solidFill>
                      <a:prstDash val="solid"/>
                    </a:lnL>
                    <a:lnR w="9525">
                      <a:solidFill>
                        <a:srgbClr val="B6503C"/>
                      </a:solidFill>
                      <a:prstDash val="solid"/>
                    </a:lnR>
                    <a:lnT w="9525">
                      <a:solidFill>
                        <a:srgbClr val="B6503C"/>
                      </a:solidFill>
                      <a:prstDash val="solid"/>
                    </a:lnT>
                    <a:lnB w="9525">
                      <a:solidFill>
                        <a:srgbClr val="B6503C"/>
                      </a:solidFill>
                      <a:prstDash val="solid"/>
                    </a:lnB>
                    <a:solidFill>
                      <a:srgbClr val="FFFFFF"/>
                    </a:solidFill>
                  </a:tcPr>
                </a:tc>
              </a:tr>
              <a:tr h="302339">
                <a:tc>
                  <a:txBody>
                    <a:bodyPr/>
                    <a:lstStyle/>
                    <a:p>
                      <a:pPr marL="68580">
                        <a:lnSpc>
                          <a:spcPct val="100000"/>
                        </a:lnSpc>
                        <a:spcBef>
                          <a:spcPts val="345"/>
                        </a:spcBef>
                      </a:pPr>
                      <a:r>
                        <a:rPr sz="1500" spc="-10" dirty="0">
                          <a:solidFill>
                            <a:srgbClr val="001F5F"/>
                          </a:solidFill>
                          <a:latin typeface="Trebuchet MS" panose="020B0603020202020204"/>
                          <a:cs typeface="Trebuchet MS" panose="020B0603020202020204"/>
                        </a:rPr>
                        <a:t>Penghasilan</a:t>
                      </a:r>
                      <a:r>
                        <a:rPr sz="1500" spc="-3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Bruto</a:t>
                      </a:r>
                      <a:r>
                        <a:rPr sz="1500" spc="-2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diatas</a:t>
                      </a:r>
                      <a:r>
                        <a:rPr sz="1500" spc="-30" dirty="0">
                          <a:solidFill>
                            <a:srgbClr val="001F5F"/>
                          </a:solidFill>
                          <a:latin typeface="Trebuchet MS" panose="020B0603020202020204"/>
                          <a:cs typeface="Trebuchet MS" panose="020B0603020202020204"/>
                        </a:rPr>
                        <a:t> </a:t>
                      </a:r>
                      <a:r>
                        <a:rPr sz="1500" spc="-10" dirty="0">
                          <a:solidFill>
                            <a:srgbClr val="001F5F"/>
                          </a:solidFill>
                          <a:latin typeface="Trebuchet MS" panose="020B0603020202020204"/>
                          <a:cs typeface="Trebuchet MS" panose="020B0603020202020204"/>
                        </a:rPr>
                        <a:t>Rp500.000.000</a:t>
                      </a:r>
                      <a:endParaRPr sz="1500">
                        <a:latin typeface="Trebuchet MS" panose="020B0603020202020204"/>
                        <a:cs typeface="Trebuchet MS" panose="020B0603020202020204"/>
                      </a:endParaRPr>
                    </a:p>
                  </a:txBody>
                  <a:tcPr marL="0" marR="0" marT="35600" marB="0">
                    <a:lnL w="9525">
                      <a:solidFill>
                        <a:srgbClr val="B6503C"/>
                      </a:solidFill>
                      <a:prstDash val="solid"/>
                    </a:lnL>
                    <a:lnR w="12700">
                      <a:solidFill>
                        <a:srgbClr val="001F5F"/>
                      </a:solidFill>
                      <a:prstDash val="solid"/>
                    </a:lnR>
                    <a:lnT w="9525">
                      <a:solidFill>
                        <a:srgbClr val="B6503C"/>
                      </a:solidFill>
                      <a:prstDash val="solid"/>
                    </a:lnT>
                    <a:lnB w="9525">
                      <a:solidFill>
                        <a:srgbClr val="B6503C"/>
                      </a:solidFill>
                      <a:prstDash val="solid"/>
                    </a:lnB>
                    <a:solidFill>
                      <a:srgbClr val="FFFFFF"/>
                    </a:solidFill>
                  </a:tcPr>
                </a:tc>
                <a:tc>
                  <a:txBody>
                    <a:bodyPr/>
                    <a:lstStyle/>
                    <a:p>
                      <a:pPr marL="3810" algn="ctr">
                        <a:lnSpc>
                          <a:spcPct val="100000"/>
                        </a:lnSpc>
                        <a:spcBef>
                          <a:spcPts val="345"/>
                        </a:spcBef>
                      </a:pPr>
                      <a:r>
                        <a:rPr sz="1500" spc="-25" dirty="0">
                          <a:solidFill>
                            <a:srgbClr val="001F5F"/>
                          </a:solidFill>
                          <a:latin typeface="Trebuchet MS" panose="020B0603020202020204"/>
                          <a:cs typeface="Trebuchet MS" panose="020B0603020202020204"/>
                        </a:rPr>
                        <a:t>25%</a:t>
                      </a:r>
                      <a:endParaRPr sz="1500">
                        <a:latin typeface="Trebuchet MS" panose="020B0603020202020204"/>
                        <a:cs typeface="Trebuchet MS" panose="020B0603020202020204"/>
                      </a:endParaRPr>
                    </a:p>
                  </a:txBody>
                  <a:tcPr marL="0" marR="0" marT="35600" marB="0">
                    <a:lnL w="12700">
                      <a:solidFill>
                        <a:srgbClr val="001F5F"/>
                      </a:solidFill>
                      <a:prstDash val="solid"/>
                    </a:lnL>
                    <a:lnR w="9525">
                      <a:solidFill>
                        <a:srgbClr val="B6503C"/>
                      </a:solidFill>
                      <a:prstDash val="solid"/>
                    </a:lnR>
                    <a:lnT w="9525">
                      <a:solidFill>
                        <a:srgbClr val="B6503C"/>
                      </a:solidFill>
                      <a:prstDash val="solid"/>
                    </a:lnT>
                    <a:lnB w="9525">
                      <a:solidFill>
                        <a:srgbClr val="B6503C"/>
                      </a:solidFill>
                      <a:prstDash val="solid"/>
                    </a:lnB>
                    <a:solidFill>
                      <a:srgbClr val="FFFFFF"/>
                    </a:solidFill>
                  </a:tcPr>
                </a:tc>
              </a:tr>
            </a:tbl>
          </a:graphicData>
        </a:graphic>
      </p:graphicFrame>
      <p:pic>
        <p:nvPicPr>
          <p:cNvPr id="8" name="object 8"/>
          <p:cNvPicPr/>
          <p:nvPr/>
        </p:nvPicPr>
        <p:blipFill>
          <a:blip r:embed="rId1" cstate="print"/>
          <a:stretch>
            <a:fillRect/>
          </a:stretch>
        </p:blipFill>
        <p:spPr>
          <a:xfrm>
            <a:off x="260033" y="1618678"/>
            <a:ext cx="748522" cy="757190"/>
          </a:xfrm>
          <a:prstGeom prst="rect">
            <a:avLst/>
          </a:prstGeom>
        </p:spPr>
      </p:pic>
      <p:pic>
        <p:nvPicPr>
          <p:cNvPr id="9" name="object 9"/>
          <p:cNvPicPr/>
          <p:nvPr/>
        </p:nvPicPr>
        <p:blipFill>
          <a:blip r:embed="rId2" cstate="print"/>
          <a:stretch>
            <a:fillRect/>
          </a:stretch>
        </p:blipFill>
        <p:spPr>
          <a:xfrm>
            <a:off x="260033" y="3883438"/>
            <a:ext cx="748522" cy="757190"/>
          </a:xfrm>
          <a:prstGeom prst="rect">
            <a:avLst/>
          </a:prstGeom>
        </p:spPr>
      </p:pic>
      <p:sp>
        <p:nvSpPr>
          <p:cNvPr id="10" name="object 10"/>
          <p:cNvSpPr/>
          <p:nvPr/>
        </p:nvSpPr>
        <p:spPr>
          <a:xfrm>
            <a:off x="567737" y="3558397"/>
            <a:ext cx="8951516" cy="235268"/>
          </a:xfrm>
          <a:custGeom>
            <a:avLst/>
            <a:gdLst/>
            <a:ahLst/>
            <a:cxnLst/>
            <a:rect l="l" t="t" r="r" b="b"/>
            <a:pathLst>
              <a:path w="11017250" h="289560">
                <a:moveTo>
                  <a:pt x="0" y="48259"/>
                </a:moveTo>
                <a:lnTo>
                  <a:pt x="3793" y="29467"/>
                </a:lnTo>
                <a:lnTo>
                  <a:pt x="14138" y="14128"/>
                </a:lnTo>
                <a:lnTo>
                  <a:pt x="29478" y="3790"/>
                </a:lnTo>
                <a:lnTo>
                  <a:pt x="48259" y="0"/>
                </a:lnTo>
                <a:lnTo>
                  <a:pt x="10968736" y="0"/>
                </a:lnTo>
                <a:lnTo>
                  <a:pt x="10987528" y="3790"/>
                </a:lnTo>
                <a:lnTo>
                  <a:pt x="11002867" y="14128"/>
                </a:lnTo>
                <a:lnTo>
                  <a:pt x="11013205" y="29467"/>
                </a:lnTo>
                <a:lnTo>
                  <a:pt x="11016996" y="48259"/>
                </a:lnTo>
                <a:lnTo>
                  <a:pt x="11016996" y="241299"/>
                </a:lnTo>
                <a:lnTo>
                  <a:pt x="11013205" y="260092"/>
                </a:lnTo>
                <a:lnTo>
                  <a:pt x="11002867" y="275431"/>
                </a:lnTo>
                <a:lnTo>
                  <a:pt x="10987528" y="285769"/>
                </a:lnTo>
                <a:lnTo>
                  <a:pt x="10968736" y="289559"/>
                </a:lnTo>
                <a:lnTo>
                  <a:pt x="48259" y="289559"/>
                </a:lnTo>
                <a:lnTo>
                  <a:pt x="29478" y="285769"/>
                </a:lnTo>
                <a:lnTo>
                  <a:pt x="14138" y="275431"/>
                </a:lnTo>
                <a:lnTo>
                  <a:pt x="3793" y="260092"/>
                </a:lnTo>
                <a:lnTo>
                  <a:pt x="0" y="241299"/>
                </a:lnTo>
                <a:lnTo>
                  <a:pt x="0" y="48259"/>
                </a:lnTo>
                <a:close/>
              </a:path>
            </a:pathLst>
          </a:custGeom>
          <a:ln w="19050">
            <a:solidFill>
              <a:srgbClr val="006FC0"/>
            </a:solidFill>
            <a:prstDash val="sysDash"/>
          </a:ln>
        </p:spPr>
        <p:txBody>
          <a:bodyPr wrap="square" lIns="0" tIns="0" rIns="0" bIns="0" rtlCol="0"/>
          <a:lstStyle/>
          <a:p>
            <a:endParaRPr sz="1140"/>
          </a:p>
        </p:txBody>
      </p:sp>
      <p:sp>
        <p:nvSpPr>
          <p:cNvPr id="11" name="object 11"/>
          <p:cNvSpPr txBox="1"/>
          <p:nvPr/>
        </p:nvSpPr>
        <p:spPr>
          <a:xfrm>
            <a:off x="642734" y="3568303"/>
            <a:ext cx="7693144" cy="172379"/>
          </a:xfrm>
          <a:prstGeom prst="rect">
            <a:avLst/>
          </a:prstGeom>
        </p:spPr>
        <p:txBody>
          <a:bodyPr vert="horz" wrap="square" lIns="0" tIns="9803" rIns="0" bIns="0" rtlCol="0">
            <a:spAutoFit/>
          </a:bodyPr>
          <a:lstStyle/>
          <a:p>
            <a:pPr marL="10160">
              <a:spcBef>
                <a:spcPts val="75"/>
              </a:spcBef>
            </a:pPr>
            <a:r>
              <a:rPr sz="1055" b="1" spc="-8" dirty="0">
                <a:latin typeface="Trebuchet MS" panose="020B0603020202020204"/>
                <a:cs typeface="Trebuchet MS" panose="020B0603020202020204"/>
              </a:rPr>
              <a:t>Diterapkan</a:t>
            </a:r>
            <a:r>
              <a:rPr sz="1055" b="1" spc="-20" dirty="0">
                <a:latin typeface="Trebuchet MS" panose="020B0603020202020204"/>
                <a:cs typeface="Trebuchet MS" panose="020B0603020202020204"/>
              </a:rPr>
              <a:t> </a:t>
            </a:r>
            <a:r>
              <a:rPr sz="1055" b="1" dirty="0">
                <a:latin typeface="Trebuchet MS" panose="020B0603020202020204"/>
                <a:cs typeface="Trebuchet MS" panose="020B0603020202020204"/>
              </a:rPr>
              <a:t>atas</a:t>
            </a:r>
            <a:r>
              <a:rPr sz="1055" b="1" spc="-37" dirty="0">
                <a:latin typeface="Trebuchet MS" panose="020B0603020202020204"/>
                <a:cs typeface="Trebuchet MS" panose="020B0603020202020204"/>
              </a:rPr>
              <a:t> </a:t>
            </a:r>
            <a:r>
              <a:rPr sz="1055" b="1" dirty="0">
                <a:latin typeface="Trebuchet MS" panose="020B0603020202020204"/>
                <a:cs typeface="Trebuchet MS" panose="020B0603020202020204"/>
              </a:rPr>
              <a:t>jumlah</a:t>
            </a:r>
            <a:r>
              <a:rPr sz="1055" b="1" spc="-28" dirty="0">
                <a:latin typeface="Trebuchet MS" panose="020B0603020202020204"/>
                <a:cs typeface="Trebuchet MS" panose="020B0603020202020204"/>
              </a:rPr>
              <a:t> </a:t>
            </a:r>
            <a:r>
              <a:rPr sz="1055" b="1" dirty="0">
                <a:latin typeface="Trebuchet MS" panose="020B0603020202020204"/>
                <a:cs typeface="Trebuchet MS" panose="020B0603020202020204"/>
              </a:rPr>
              <a:t>kumulatif</a:t>
            </a:r>
            <a:r>
              <a:rPr sz="1055" b="1" spc="-33" dirty="0">
                <a:latin typeface="Trebuchet MS" panose="020B0603020202020204"/>
                <a:cs typeface="Trebuchet MS" panose="020B0603020202020204"/>
              </a:rPr>
              <a:t> </a:t>
            </a:r>
            <a:r>
              <a:rPr sz="1055" b="1" spc="-8" dirty="0">
                <a:latin typeface="Trebuchet MS" panose="020B0603020202020204"/>
                <a:cs typeface="Trebuchet MS" panose="020B0603020202020204"/>
              </a:rPr>
              <a:t>Penghasilan</a:t>
            </a:r>
            <a:r>
              <a:rPr sz="1055" b="1" spc="-16" dirty="0">
                <a:latin typeface="Trebuchet MS" panose="020B0603020202020204"/>
                <a:cs typeface="Trebuchet MS" panose="020B0603020202020204"/>
              </a:rPr>
              <a:t> </a:t>
            </a:r>
            <a:r>
              <a:rPr sz="1055" b="1" spc="-8" dirty="0">
                <a:latin typeface="Trebuchet MS" panose="020B0603020202020204"/>
                <a:cs typeface="Trebuchet MS" panose="020B0603020202020204"/>
              </a:rPr>
              <a:t>Pesangon</a:t>
            </a:r>
            <a:r>
              <a:rPr sz="1055" b="1" spc="-20" dirty="0">
                <a:latin typeface="Trebuchet MS" panose="020B0603020202020204"/>
                <a:cs typeface="Trebuchet MS" panose="020B0603020202020204"/>
              </a:rPr>
              <a:t> </a:t>
            </a:r>
            <a:r>
              <a:rPr sz="1055" b="1" dirty="0">
                <a:latin typeface="Trebuchet MS" panose="020B0603020202020204"/>
                <a:cs typeface="Trebuchet MS" panose="020B0603020202020204"/>
              </a:rPr>
              <a:t>yang</a:t>
            </a:r>
            <a:r>
              <a:rPr sz="1055" b="1" spc="-20" dirty="0">
                <a:latin typeface="Trebuchet MS" panose="020B0603020202020204"/>
                <a:cs typeface="Trebuchet MS" panose="020B0603020202020204"/>
              </a:rPr>
              <a:t> </a:t>
            </a:r>
            <a:r>
              <a:rPr sz="1055" b="1" dirty="0">
                <a:latin typeface="Trebuchet MS" panose="020B0603020202020204"/>
                <a:cs typeface="Trebuchet MS" panose="020B0603020202020204"/>
              </a:rPr>
              <a:t>dibayarkan</a:t>
            </a:r>
            <a:r>
              <a:rPr sz="1055" b="1" spc="-49" dirty="0">
                <a:latin typeface="Trebuchet MS" panose="020B0603020202020204"/>
                <a:cs typeface="Trebuchet MS" panose="020B0603020202020204"/>
              </a:rPr>
              <a:t> </a:t>
            </a:r>
            <a:r>
              <a:rPr sz="1055" b="1" dirty="0">
                <a:latin typeface="Trebuchet MS" panose="020B0603020202020204"/>
                <a:cs typeface="Trebuchet MS" panose="020B0603020202020204"/>
              </a:rPr>
              <a:t>dalam</a:t>
            </a:r>
            <a:r>
              <a:rPr sz="1055" b="1" spc="-33" dirty="0">
                <a:latin typeface="Trebuchet MS" panose="020B0603020202020204"/>
                <a:cs typeface="Trebuchet MS" panose="020B0603020202020204"/>
              </a:rPr>
              <a:t> </a:t>
            </a:r>
            <a:r>
              <a:rPr sz="1055" b="1" dirty="0">
                <a:latin typeface="Trebuchet MS" panose="020B0603020202020204"/>
                <a:cs typeface="Trebuchet MS" panose="020B0603020202020204"/>
              </a:rPr>
              <a:t>jangka</a:t>
            </a:r>
            <a:r>
              <a:rPr sz="1055" b="1" spc="-37" dirty="0">
                <a:latin typeface="Trebuchet MS" panose="020B0603020202020204"/>
                <a:cs typeface="Trebuchet MS" panose="020B0603020202020204"/>
              </a:rPr>
              <a:t> </a:t>
            </a:r>
            <a:r>
              <a:rPr sz="1055" b="1" dirty="0">
                <a:latin typeface="Trebuchet MS" panose="020B0603020202020204"/>
                <a:cs typeface="Trebuchet MS" panose="020B0603020202020204"/>
              </a:rPr>
              <a:t>waktu</a:t>
            </a:r>
            <a:r>
              <a:rPr sz="1055" b="1" spc="-28" dirty="0">
                <a:latin typeface="Trebuchet MS" panose="020B0603020202020204"/>
                <a:cs typeface="Trebuchet MS" panose="020B0603020202020204"/>
              </a:rPr>
              <a:t> </a:t>
            </a:r>
            <a:r>
              <a:rPr sz="1055" b="1" dirty="0">
                <a:latin typeface="Trebuchet MS" panose="020B0603020202020204"/>
                <a:cs typeface="Trebuchet MS" panose="020B0603020202020204"/>
              </a:rPr>
              <a:t>paling</a:t>
            </a:r>
            <a:r>
              <a:rPr sz="1055" b="1" spc="-12" dirty="0">
                <a:latin typeface="Trebuchet MS" panose="020B0603020202020204"/>
                <a:cs typeface="Trebuchet MS" panose="020B0603020202020204"/>
              </a:rPr>
              <a:t> </a:t>
            </a:r>
            <a:r>
              <a:rPr sz="1055" b="1" dirty="0">
                <a:latin typeface="Trebuchet MS" panose="020B0603020202020204"/>
                <a:cs typeface="Trebuchet MS" panose="020B0603020202020204"/>
              </a:rPr>
              <a:t>lama</a:t>
            </a:r>
            <a:r>
              <a:rPr sz="1055" b="1" spc="-28" dirty="0">
                <a:latin typeface="Trebuchet MS" panose="020B0603020202020204"/>
                <a:cs typeface="Trebuchet MS" panose="020B0603020202020204"/>
              </a:rPr>
              <a:t> </a:t>
            </a:r>
            <a:r>
              <a:rPr sz="1055" b="1" dirty="0">
                <a:latin typeface="Trebuchet MS" panose="020B0603020202020204"/>
                <a:cs typeface="Trebuchet MS" panose="020B0603020202020204"/>
              </a:rPr>
              <a:t>2</a:t>
            </a:r>
            <a:r>
              <a:rPr sz="1055" b="1" spc="-24" dirty="0">
                <a:latin typeface="Trebuchet MS" panose="020B0603020202020204"/>
                <a:cs typeface="Trebuchet MS" panose="020B0603020202020204"/>
              </a:rPr>
              <a:t> </a:t>
            </a:r>
            <a:r>
              <a:rPr sz="1055" b="1" dirty="0">
                <a:latin typeface="Trebuchet MS" panose="020B0603020202020204"/>
                <a:cs typeface="Trebuchet MS" panose="020B0603020202020204"/>
              </a:rPr>
              <a:t>tahun</a:t>
            </a:r>
            <a:r>
              <a:rPr sz="1055" b="1" spc="-28" dirty="0">
                <a:latin typeface="Trebuchet MS" panose="020B0603020202020204"/>
                <a:cs typeface="Trebuchet MS" panose="020B0603020202020204"/>
              </a:rPr>
              <a:t> </a:t>
            </a:r>
            <a:r>
              <a:rPr sz="1055" b="1" spc="-8" dirty="0">
                <a:latin typeface="Trebuchet MS" panose="020B0603020202020204"/>
                <a:cs typeface="Trebuchet MS" panose="020B0603020202020204"/>
              </a:rPr>
              <a:t>kalender</a:t>
            </a:r>
            <a:endParaRPr sz="1055">
              <a:latin typeface="Trebuchet MS" panose="020B0603020202020204"/>
              <a:cs typeface="Trebuchet MS" panose="020B0603020202020204"/>
            </a:endParaRPr>
          </a:p>
        </p:txBody>
      </p:sp>
      <p:sp>
        <p:nvSpPr>
          <p:cNvPr id="12" name="object 12"/>
          <p:cNvSpPr/>
          <p:nvPr/>
        </p:nvSpPr>
        <p:spPr>
          <a:xfrm>
            <a:off x="567737" y="5152026"/>
            <a:ext cx="8951516" cy="369410"/>
          </a:xfrm>
          <a:custGeom>
            <a:avLst/>
            <a:gdLst/>
            <a:ahLst/>
            <a:cxnLst/>
            <a:rect l="l" t="t" r="r" b="b"/>
            <a:pathLst>
              <a:path w="11017250" h="454660">
                <a:moveTo>
                  <a:pt x="0" y="75691"/>
                </a:moveTo>
                <a:lnTo>
                  <a:pt x="5947" y="46237"/>
                </a:lnTo>
                <a:lnTo>
                  <a:pt x="22167" y="22177"/>
                </a:lnTo>
                <a:lnTo>
                  <a:pt x="46227" y="5951"/>
                </a:lnTo>
                <a:lnTo>
                  <a:pt x="75691" y="0"/>
                </a:lnTo>
                <a:lnTo>
                  <a:pt x="10941304" y="0"/>
                </a:lnTo>
                <a:lnTo>
                  <a:pt x="10970758" y="5951"/>
                </a:lnTo>
                <a:lnTo>
                  <a:pt x="10994818" y="22177"/>
                </a:lnTo>
                <a:lnTo>
                  <a:pt x="11011044" y="46237"/>
                </a:lnTo>
                <a:lnTo>
                  <a:pt x="11016996" y="75691"/>
                </a:lnTo>
                <a:lnTo>
                  <a:pt x="11016996" y="378459"/>
                </a:lnTo>
                <a:lnTo>
                  <a:pt x="11011044" y="407924"/>
                </a:lnTo>
                <a:lnTo>
                  <a:pt x="10994818" y="431984"/>
                </a:lnTo>
                <a:lnTo>
                  <a:pt x="10970758" y="448204"/>
                </a:lnTo>
                <a:lnTo>
                  <a:pt x="10941304" y="454151"/>
                </a:lnTo>
                <a:lnTo>
                  <a:pt x="75691" y="454151"/>
                </a:lnTo>
                <a:lnTo>
                  <a:pt x="46227" y="448204"/>
                </a:lnTo>
                <a:lnTo>
                  <a:pt x="22167" y="431984"/>
                </a:lnTo>
                <a:lnTo>
                  <a:pt x="5947" y="407924"/>
                </a:lnTo>
                <a:lnTo>
                  <a:pt x="0" y="378459"/>
                </a:lnTo>
                <a:lnTo>
                  <a:pt x="0" y="75691"/>
                </a:lnTo>
                <a:close/>
              </a:path>
            </a:pathLst>
          </a:custGeom>
          <a:ln w="19050">
            <a:solidFill>
              <a:srgbClr val="006FC0"/>
            </a:solidFill>
            <a:prstDash val="sysDash"/>
          </a:ln>
        </p:spPr>
        <p:txBody>
          <a:bodyPr wrap="square" lIns="0" tIns="0" rIns="0" bIns="0" rtlCol="0"/>
          <a:lstStyle/>
          <a:p>
            <a:endParaRPr sz="1140"/>
          </a:p>
        </p:txBody>
      </p:sp>
      <p:sp>
        <p:nvSpPr>
          <p:cNvPr id="13" name="object 13"/>
          <p:cNvSpPr txBox="1"/>
          <p:nvPr/>
        </p:nvSpPr>
        <p:spPr>
          <a:xfrm>
            <a:off x="649421" y="5149507"/>
            <a:ext cx="8788479" cy="334859"/>
          </a:xfrm>
          <a:prstGeom prst="rect">
            <a:avLst/>
          </a:prstGeom>
        </p:spPr>
        <p:txBody>
          <a:bodyPr vert="horz" wrap="square" lIns="0" tIns="9803" rIns="0" bIns="0" rtlCol="0">
            <a:spAutoFit/>
          </a:bodyPr>
          <a:lstStyle/>
          <a:p>
            <a:pPr marL="10160" marR="4445">
              <a:spcBef>
                <a:spcPts val="75"/>
              </a:spcBef>
            </a:pPr>
            <a:r>
              <a:rPr sz="1055" b="1" dirty="0">
                <a:latin typeface="Trebuchet MS" panose="020B0603020202020204"/>
                <a:cs typeface="Trebuchet MS" panose="020B0603020202020204"/>
              </a:rPr>
              <a:t>Diterapkan</a:t>
            </a:r>
            <a:r>
              <a:rPr sz="1055" b="1" spc="93" dirty="0">
                <a:latin typeface="Trebuchet MS" panose="020B0603020202020204"/>
                <a:cs typeface="Trebuchet MS" panose="020B0603020202020204"/>
              </a:rPr>
              <a:t> </a:t>
            </a:r>
            <a:r>
              <a:rPr sz="1055" b="1" dirty="0">
                <a:latin typeface="Trebuchet MS" panose="020B0603020202020204"/>
                <a:cs typeface="Trebuchet MS" panose="020B0603020202020204"/>
              </a:rPr>
              <a:t>atas</a:t>
            </a:r>
            <a:r>
              <a:rPr sz="1055" b="1" spc="81" dirty="0">
                <a:latin typeface="Trebuchet MS" panose="020B0603020202020204"/>
                <a:cs typeface="Trebuchet MS" panose="020B0603020202020204"/>
              </a:rPr>
              <a:t> </a:t>
            </a:r>
            <a:r>
              <a:rPr sz="1055" b="1" dirty="0">
                <a:latin typeface="Trebuchet MS" panose="020B0603020202020204"/>
                <a:cs typeface="Trebuchet MS" panose="020B0603020202020204"/>
              </a:rPr>
              <a:t>jumlah</a:t>
            </a:r>
            <a:r>
              <a:rPr sz="1055" b="1" spc="102" dirty="0">
                <a:latin typeface="Trebuchet MS" panose="020B0603020202020204"/>
                <a:cs typeface="Trebuchet MS" panose="020B0603020202020204"/>
              </a:rPr>
              <a:t> </a:t>
            </a:r>
            <a:r>
              <a:rPr sz="1055" b="1" dirty="0">
                <a:latin typeface="Trebuchet MS" panose="020B0603020202020204"/>
                <a:cs typeface="Trebuchet MS" panose="020B0603020202020204"/>
              </a:rPr>
              <a:t>kumulatif</a:t>
            </a:r>
            <a:r>
              <a:rPr sz="1055" b="1" spc="89" dirty="0">
                <a:latin typeface="Trebuchet MS" panose="020B0603020202020204"/>
                <a:cs typeface="Trebuchet MS" panose="020B0603020202020204"/>
              </a:rPr>
              <a:t> </a:t>
            </a:r>
            <a:r>
              <a:rPr sz="1055" b="1" dirty="0">
                <a:latin typeface="Trebuchet MS" panose="020B0603020202020204"/>
                <a:cs typeface="Trebuchet MS" panose="020B0603020202020204"/>
              </a:rPr>
              <a:t>Penghasilan</a:t>
            </a:r>
            <a:r>
              <a:rPr sz="1055" b="1" spc="98" dirty="0">
                <a:latin typeface="Trebuchet MS" panose="020B0603020202020204"/>
                <a:cs typeface="Trebuchet MS" panose="020B0603020202020204"/>
              </a:rPr>
              <a:t> </a:t>
            </a:r>
            <a:r>
              <a:rPr sz="1055" b="1" dirty="0">
                <a:latin typeface="Trebuchet MS" panose="020B0603020202020204"/>
                <a:cs typeface="Trebuchet MS" panose="020B0603020202020204"/>
              </a:rPr>
              <a:t>Manfaat</a:t>
            </a:r>
            <a:r>
              <a:rPr sz="1055" b="1" spc="89" dirty="0">
                <a:latin typeface="Trebuchet MS" panose="020B0603020202020204"/>
                <a:cs typeface="Trebuchet MS" panose="020B0603020202020204"/>
              </a:rPr>
              <a:t> </a:t>
            </a:r>
            <a:r>
              <a:rPr sz="1055" b="1" dirty="0">
                <a:latin typeface="Trebuchet MS" panose="020B0603020202020204"/>
                <a:cs typeface="Trebuchet MS" panose="020B0603020202020204"/>
              </a:rPr>
              <a:t>Pensiun,</a:t>
            </a:r>
            <a:r>
              <a:rPr sz="1055" b="1" spc="89" dirty="0">
                <a:latin typeface="Trebuchet MS" panose="020B0603020202020204"/>
                <a:cs typeface="Trebuchet MS" panose="020B0603020202020204"/>
              </a:rPr>
              <a:t> </a:t>
            </a:r>
            <a:r>
              <a:rPr sz="1055" b="1" dirty="0">
                <a:latin typeface="Trebuchet MS" panose="020B0603020202020204"/>
                <a:cs typeface="Trebuchet MS" panose="020B0603020202020204"/>
              </a:rPr>
              <a:t>THT</a:t>
            </a:r>
            <a:r>
              <a:rPr sz="1055" b="1" spc="81" dirty="0">
                <a:latin typeface="Trebuchet MS" panose="020B0603020202020204"/>
                <a:cs typeface="Trebuchet MS" panose="020B0603020202020204"/>
              </a:rPr>
              <a:t> </a:t>
            </a:r>
            <a:r>
              <a:rPr sz="1055" b="1" dirty="0">
                <a:latin typeface="Trebuchet MS" panose="020B0603020202020204"/>
                <a:cs typeface="Trebuchet MS" panose="020B0603020202020204"/>
              </a:rPr>
              <a:t>atau</a:t>
            </a:r>
            <a:r>
              <a:rPr sz="1055" b="1" spc="81" dirty="0">
                <a:latin typeface="Trebuchet MS" panose="020B0603020202020204"/>
                <a:cs typeface="Trebuchet MS" panose="020B0603020202020204"/>
              </a:rPr>
              <a:t> </a:t>
            </a:r>
            <a:r>
              <a:rPr sz="1055" b="1" dirty="0">
                <a:latin typeface="Trebuchet MS" panose="020B0603020202020204"/>
                <a:cs typeface="Trebuchet MS" panose="020B0603020202020204"/>
              </a:rPr>
              <a:t>JHT</a:t>
            </a:r>
            <a:r>
              <a:rPr sz="1055" b="1" spc="81" dirty="0">
                <a:latin typeface="Trebuchet MS" panose="020B0603020202020204"/>
                <a:cs typeface="Trebuchet MS" panose="020B0603020202020204"/>
              </a:rPr>
              <a:t> </a:t>
            </a:r>
            <a:r>
              <a:rPr sz="1055" b="1" dirty="0">
                <a:latin typeface="Trebuchet MS" panose="020B0603020202020204"/>
                <a:cs typeface="Trebuchet MS" panose="020B0603020202020204"/>
              </a:rPr>
              <a:t>yang</a:t>
            </a:r>
            <a:r>
              <a:rPr sz="1055" b="1" spc="89" dirty="0">
                <a:latin typeface="Trebuchet MS" panose="020B0603020202020204"/>
                <a:cs typeface="Trebuchet MS" panose="020B0603020202020204"/>
              </a:rPr>
              <a:t> </a:t>
            </a:r>
            <a:r>
              <a:rPr sz="1055" b="1" dirty="0">
                <a:latin typeface="Trebuchet MS" panose="020B0603020202020204"/>
                <a:cs typeface="Trebuchet MS" panose="020B0603020202020204"/>
              </a:rPr>
              <a:t>dibayarkan</a:t>
            </a:r>
            <a:r>
              <a:rPr sz="1055" b="1" spc="85" dirty="0">
                <a:latin typeface="Trebuchet MS" panose="020B0603020202020204"/>
                <a:cs typeface="Trebuchet MS" panose="020B0603020202020204"/>
              </a:rPr>
              <a:t> </a:t>
            </a:r>
            <a:r>
              <a:rPr sz="1055" b="1" dirty="0">
                <a:latin typeface="Trebuchet MS" panose="020B0603020202020204"/>
                <a:cs typeface="Trebuchet MS" panose="020B0603020202020204"/>
              </a:rPr>
              <a:t>dalam</a:t>
            </a:r>
            <a:r>
              <a:rPr sz="1055" b="1" spc="98" dirty="0">
                <a:latin typeface="Trebuchet MS" panose="020B0603020202020204"/>
                <a:cs typeface="Trebuchet MS" panose="020B0603020202020204"/>
              </a:rPr>
              <a:t> </a:t>
            </a:r>
            <a:r>
              <a:rPr sz="1055" b="1" dirty="0">
                <a:latin typeface="Trebuchet MS" panose="020B0603020202020204"/>
                <a:cs typeface="Trebuchet MS" panose="020B0603020202020204"/>
              </a:rPr>
              <a:t>jangka</a:t>
            </a:r>
            <a:r>
              <a:rPr sz="1055" b="1" spc="93" dirty="0">
                <a:latin typeface="Trebuchet MS" panose="020B0603020202020204"/>
                <a:cs typeface="Trebuchet MS" panose="020B0603020202020204"/>
              </a:rPr>
              <a:t> </a:t>
            </a:r>
            <a:r>
              <a:rPr sz="1055" b="1" dirty="0">
                <a:latin typeface="Trebuchet MS" panose="020B0603020202020204"/>
                <a:cs typeface="Trebuchet MS" panose="020B0603020202020204"/>
              </a:rPr>
              <a:t>waktu</a:t>
            </a:r>
            <a:r>
              <a:rPr sz="1055" b="1" spc="102" dirty="0">
                <a:latin typeface="Trebuchet MS" panose="020B0603020202020204"/>
                <a:cs typeface="Trebuchet MS" panose="020B0603020202020204"/>
              </a:rPr>
              <a:t> </a:t>
            </a:r>
            <a:r>
              <a:rPr sz="1055" b="1" dirty="0">
                <a:latin typeface="Trebuchet MS" panose="020B0603020202020204"/>
                <a:cs typeface="Trebuchet MS" panose="020B0603020202020204"/>
              </a:rPr>
              <a:t>paling</a:t>
            </a:r>
            <a:r>
              <a:rPr sz="1055" b="1" spc="98" dirty="0">
                <a:latin typeface="Trebuchet MS" panose="020B0603020202020204"/>
                <a:cs typeface="Trebuchet MS" panose="020B0603020202020204"/>
              </a:rPr>
              <a:t> </a:t>
            </a:r>
            <a:r>
              <a:rPr sz="1055" b="1" dirty="0">
                <a:latin typeface="Trebuchet MS" panose="020B0603020202020204"/>
                <a:cs typeface="Trebuchet MS" panose="020B0603020202020204"/>
              </a:rPr>
              <a:t>lama</a:t>
            </a:r>
            <a:r>
              <a:rPr sz="1055" b="1" spc="93" dirty="0">
                <a:latin typeface="Trebuchet MS" panose="020B0603020202020204"/>
                <a:cs typeface="Trebuchet MS" panose="020B0603020202020204"/>
              </a:rPr>
              <a:t> </a:t>
            </a:r>
            <a:r>
              <a:rPr sz="1055" b="1" dirty="0">
                <a:latin typeface="Trebuchet MS" panose="020B0603020202020204"/>
                <a:cs typeface="Trebuchet MS" panose="020B0603020202020204"/>
              </a:rPr>
              <a:t>2</a:t>
            </a:r>
            <a:r>
              <a:rPr sz="1055" b="1" spc="93" dirty="0">
                <a:latin typeface="Trebuchet MS" panose="020B0603020202020204"/>
                <a:cs typeface="Trebuchet MS" panose="020B0603020202020204"/>
              </a:rPr>
              <a:t> </a:t>
            </a:r>
            <a:r>
              <a:rPr sz="1055" b="1" spc="-8" dirty="0">
                <a:latin typeface="Trebuchet MS" panose="020B0603020202020204"/>
                <a:cs typeface="Trebuchet MS" panose="020B0603020202020204"/>
              </a:rPr>
              <a:t>tahun kalender</a:t>
            </a:r>
            <a:endParaRPr sz="1055">
              <a:latin typeface="Trebuchet MS" panose="020B0603020202020204"/>
              <a:cs typeface="Trebuchet MS" panose="020B0603020202020204"/>
            </a:endParaRPr>
          </a:p>
        </p:txBody>
      </p:sp>
      <p:sp>
        <p:nvSpPr>
          <p:cNvPr id="14" name="object 14"/>
          <p:cNvSpPr txBox="1"/>
          <p:nvPr/>
        </p:nvSpPr>
        <p:spPr>
          <a:xfrm>
            <a:off x="8500896" y="5803431"/>
            <a:ext cx="1173758" cy="302687"/>
          </a:xfrm>
          <a:prstGeom prst="rect">
            <a:avLst/>
          </a:prstGeom>
        </p:spPr>
        <p:txBody>
          <a:bodyPr vert="horz" wrap="square" lIns="0" tIns="2580" rIns="0" bIns="0" rtlCol="0">
            <a:spAutoFit/>
          </a:bodyPr>
          <a:lstStyle/>
          <a:p>
            <a:pPr marL="58420">
              <a:spcBef>
                <a:spcPts val="20"/>
              </a:spcBef>
            </a:pPr>
            <a:r>
              <a:rPr sz="975" b="1" dirty="0">
                <a:solidFill>
                  <a:srgbClr val="1B2852"/>
                </a:solidFill>
                <a:latin typeface="Trebuchet MS" panose="020B0603020202020204"/>
                <a:cs typeface="Trebuchet MS" panose="020B0603020202020204"/>
              </a:rPr>
              <a:t>PP</a:t>
            </a:r>
            <a:r>
              <a:rPr sz="975" b="1" spc="-28" dirty="0">
                <a:solidFill>
                  <a:srgbClr val="1B2852"/>
                </a:solidFill>
                <a:latin typeface="Trebuchet MS" panose="020B0603020202020204"/>
                <a:cs typeface="Trebuchet MS" panose="020B0603020202020204"/>
              </a:rPr>
              <a:t> </a:t>
            </a:r>
            <a:r>
              <a:rPr sz="975" b="1" dirty="0">
                <a:solidFill>
                  <a:srgbClr val="1B2852"/>
                </a:solidFill>
                <a:latin typeface="Trebuchet MS" panose="020B0603020202020204"/>
                <a:cs typeface="Trebuchet MS" panose="020B0603020202020204"/>
              </a:rPr>
              <a:t>68</a:t>
            </a:r>
            <a:r>
              <a:rPr sz="975" b="1" spc="-16" dirty="0">
                <a:solidFill>
                  <a:srgbClr val="1B2852"/>
                </a:solidFill>
                <a:latin typeface="Trebuchet MS" panose="020B0603020202020204"/>
                <a:cs typeface="Trebuchet MS" panose="020B0603020202020204"/>
              </a:rPr>
              <a:t> </a:t>
            </a:r>
            <a:r>
              <a:rPr sz="975" b="1" dirty="0">
                <a:solidFill>
                  <a:srgbClr val="1B2852"/>
                </a:solidFill>
                <a:latin typeface="Trebuchet MS" panose="020B0603020202020204"/>
                <a:cs typeface="Trebuchet MS" panose="020B0603020202020204"/>
              </a:rPr>
              <a:t>Tahun </a:t>
            </a:r>
            <a:r>
              <a:rPr sz="975" b="1" spc="-16" dirty="0">
                <a:solidFill>
                  <a:srgbClr val="1B2852"/>
                </a:solidFill>
                <a:latin typeface="Trebuchet MS" panose="020B0603020202020204"/>
                <a:cs typeface="Trebuchet MS" panose="020B0603020202020204"/>
              </a:rPr>
              <a:t>2010</a:t>
            </a:r>
            <a:endParaRPr sz="975">
              <a:latin typeface="Trebuchet MS" panose="020B0603020202020204"/>
              <a:cs typeface="Trebuchet MS" panose="020B0603020202020204"/>
            </a:endParaRPr>
          </a:p>
          <a:p>
            <a:pPr marL="10160"/>
            <a:r>
              <a:rPr sz="975" b="1" dirty="0">
                <a:solidFill>
                  <a:srgbClr val="1B2852"/>
                </a:solidFill>
                <a:latin typeface="Trebuchet MS" panose="020B0603020202020204"/>
                <a:cs typeface="Trebuchet MS" panose="020B0603020202020204"/>
              </a:rPr>
              <a:t>PMK</a:t>
            </a:r>
            <a:r>
              <a:rPr sz="975" b="1" spc="-28" dirty="0">
                <a:solidFill>
                  <a:srgbClr val="1B2852"/>
                </a:solidFill>
                <a:latin typeface="Trebuchet MS" panose="020B0603020202020204"/>
                <a:cs typeface="Trebuchet MS" panose="020B0603020202020204"/>
              </a:rPr>
              <a:t> </a:t>
            </a:r>
            <a:r>
              <a:rPr sz="975" b="1" dirty="0">
                <a:solidFill>
                  <a:srgbClr val="1B2852"/>
                </a:solidFill>
                <a:latin typeface="Trebuchet MS" panose="020B0603020202020204"/>
                <a:cs typeface="Trebuchet MS" panose="020B0603020202020204"/>
              </a:rPr>
              <a:t>16</a:t>
            </a:r>
            <a:r>
              <a:rPr sz="975" b="1" spc="-20" dirty="0">
                <a:solidFill>
                  <a:srgbClr val="1B2852"/>
                </a:solidFill>
                <a:latin typeface="Trebuchet MS" panose="020B0603020202020204"/>
                <a:cs typeface="Trebuchet MS" panose="020B0603020202020204"/>
              </a:rPr>
              <a:t> </a:t>
            </a:r>
            <a:r>
              <a:rPr sz="975" b="1" dirty="0">
                <a:solidFill>
                  <a:srgbClr val="1B2852"/>
                </a:solidFill>
                <a:latin typeface="Trebuchet MS" panose="020B0603020202020204"/>
                <a:cs typeface="Trebuchet MS" panose="020B0603020202020204"/>
              </a:rPr>
              <a:t>Tahun </a:t>
            </a:r>
            <a:r>
              <a:rPr sz="975" b="1" spc="-16" dirty="0">
                <a:solidFill>
                  <a:srgbClr val="1B2852"/>
                </a:solidFill>
                <a:latin typeface="Trebuchet MS" panose="020B0603020202020204"/>
                <a:cs typeface="Trebuchet MS" panose="020B0603020202020204"/>
              </a:rPr>
              <a:t>2010</a:t>
            </a:r>
            <a:endParaRPr sz="975">
              <a:latin typeface="Trebuchet MS" panose="020B0603020202020204"/>
              <a:cs typeface="Trebuchet MS" panose="020B0603020202020204"/>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1710" y="772703"/>
            <a:ext cx="7304643" cy="1376940"/>
          </a:xfrm>
          <a:prstGeom prst="rect">
            <a:avLst/>
          </a:prstGeom>
        </p:spPr>
        <p:txBody>
          <a:bodyPr spcFirstLastPara="1" vert="horz" wrap="square" lIns="0" tIns="9803" rIns="0" bIns="0" rtlCol="0" anchor="ctr" anchorCtr="0">
            <a:spAutoFit/>
          </a:bodyPr>
          <a:lstStyle/>
          <a:p>
            <a:pPr marL="10160">
              <a:spcBef>
                <a:spcPts val="75"/>
              </a:spcBef>
            </a:pPr>
            <a:r>
              <a:rPr spc="-45" dirty="0">
                <a:solidFill>
                  <a:srgbClr val="000000"/>
                </a:solidFill>
              </a:rPr>
              <a:t>Tarif</a:t>
            </a:r>
            <a:r>
              <a:rPr spc="-138" dirty="0">
                <a:solidFill>
                  <a:srgbClr val="000000"/>
                </a:solidFill>
              </a:rPr>
              <a:t> </a:t>
            </a:r>
            <a:r>
              <a:rPr spc="-16" dirty="0">
                <a:solidFill>
                  <a:srgbClr val="000000"/>
                </a:solidFill>
              </a:rPr>
              <a:t>Pemotongan</a:t>
            </a:r>
            <a:r>
              <a:rPr spc="-114" dirty="0">
                <a:solidFill>
                  <a:srgbClr val="000000"/>
                </a:solidFill>
              </a:rPr>
              <a:t> </a:t>
            </a:r>
            <a:r>
              <a:rPr dirty="0">
                <a:solidFill>
                  <a:srgbClr val="000000"/>
                </a:solidFill>
              </a:rPr>
              <a:t>PPh</a:t>
            </a:r>
            <a:r>
              <a:rPr spc="-126" dirty="0">
                <a:solidFill>
                  <a:srgbClr val="000000"/>
                </a:solidFill>
              </a:rPr>
              <a:t> </a:t>
            </a:r>
            <a:r>
              <a:rPr dirty="0">
                <a:solidFill>
                  <a:srgbClr val="000000"/>
                </a:solidFill>
              </a:rPr>
              <a:t>Pasal</a:t>
            </a:r>
            <a:r>
              <a:rPr spc="-142" dirty="0">
                <a:solidFill>
                  <a:srgbClr val="000000"/>
                </a:solidFill>
              </a:rPr>
              <a:t> </a:t>
            </a:r>
            <a:r>
              <a:rPr dirty="0">
                <a:solidFill>
                  <a:srgbClr val="000000"/>
                </a:solidFill>
              </a:rPr>
              <a:t>21</a:t>
            </a:r>
            <a:r>
              <a:rPr spc="-138" dirty="0">
                <a:solidFill>
                  <a:srgbClr val="000000"/>
                </a:solidFill>
              </a:rPr>
              <a:t> </a:t>
            </a:r>
            <a:r>
              <a:rPr spc="-8" dirty="0">
                <a:solidFill>
                  <a:srgbClr val="000000"/>
                </a:solidFill>
              </a:rPr>
              <a:t>(</a:t>
            </a:r>
            <a:r>
              <a:rPr spc="-8" dirty="0"/>
              <a:t>Final</a:t>
            </a:r>
            <a:r>
              <a:rPr spc="-8" dirty="0">
                <a:solidFill>
                  <a:srgbClr val="000000"/>
                </a:solidFill>
              </a:rPr>
              <a:t>)</a:t>
            </a:r>
            <a:endParaRPr spc="-8" dirty="0">
              <a:solidFill>
                <a:srgbClr val="000000"/>
              </a:solidFill>
            </a:endParaRPr>
          </a:p>
        </p:txBody>
      </p:sp>
      <p:grpSp>
        <p:nvGrpSpPr>
          <p:cNvPr id="3" name="object 3"/>
          <p:cNvGrpSpPr/>
          <p:nvPr/>
        </p:nvGrpSpPr>
        <p:grpSpPr>
          <a:xfrm>
            <a:off x="7895391" y="5299076"/>
            <a:ext cx="1421924" cy="340003"/>
            <a:chOff x="10309606" y="6331965"/>
            <a:chExt cx="1750060" cy="418465"/>
          </a:xfrm>
        </p:grpSpPr>
        <p:sp>
          <p:nvSpPr>
            <p:cNvPr id="4" name="object 4"/>
            <p:cNvSpPr/>
            <p:nvPr/>
          </p:nvSpPr>
          <p:spPr>
            <a:xfrm>
              <a:off x="10315956" y="6338315"/>
              <a:ext cx="1737360" cy="405765"/>
            </a:xfrm>
            <a:custGeom>
              <a:avLst/>
              <a:gdLst/>
              <a:ahLst/>
              <a:cxnLst/>
              <a:rect l="l" t="t" r="r" b="b"/>
              <a:pathLst>
                <a:path w="1737359" h="405765">
                  <a:moveTo>
                    <a:pt x="1669796" y="0"/>
                  </a:moveTo>
                  <a:lnTo>
                    <a:pt x="67564" y="0"/>
                  </a:lnTo>
                  <a:lnTo>
                    <a:pt x="41255" y="5309"/>
                  </a:lnTo>
                  <a:lnTo>
                    <a:pt x="19780" y="19789"/>
                  </a:lnTo>
                  <a:lnTo>
                    <a:pt x="5306" y="41265"/>
                  </a:lnTo>
                  <a:lnTo>
                    <a:pt x="0" y="67564"/>
                  </a:lnTo>
                  <a:lnTo>
                    <a:pt x="0" y="337820"/>
                  </a:lnTo>
                  <a:lnTo>
                    <a:pt x="5306" y="364118"/>
                  </a:lnTo>
                  <a:lnTo>
                    <a:pt x="19780" y="385594"/>
                  </a:lnTo>
                  <a:lnTo>
                    <a:pt x="41255" y="400074"/>
                  </a:lnTo>
                  <a:lnTo>
                    <a:pt x="67564" y="405384"/>
                  </a:lnTo>
                  <a:lnTo>
                    <a:pt x="1669796" y="405384"/>
                  </a:lnTo>
                  <a:lnTo>
                    <a:pt x="1696104" y="400074"/>
                  </a:lnTo>
                  <a:lnTo>
                    <a:pt x="1717579" y="385594"/>
                  </a:lnTo>
                  <a:lnTo>
                    <a:pt x="1732053" y="364118"/>
                  </a:lnTo>
                  <a:lnTo>
                    <a:pt x="1737360" y="337820"/>
                  </a:lnTo>
                  <a:lnTo>
                    <a:pt x="1737360" y="67564"/>
                  </a:lnTo>
                  <a:lnTo>
                    <a:pt x="1732053" y="41265"/>
                  </a:lnTo>
                  <a:lnTo>
                    <a:pt x="1717579" y="19789"/>
                  </a:lnTo>
                  <a:lnTo>
                    <a:pt x="1696104" y="5309"/>
                  </a:lnTo>
                  <a:lnTo>
                    <a:pt x="1669796" y="0"/>
                  </a:lnTo>
                  <a:close/>
                </a:path>
              </a:pathLst>
            </a:custGeom>
            <a:solidFill>
              <a:srgbClr val="FFFFFF"/>
            </a:solidFill>
          </p:spPr>
          <p:txBody>
            <a:bodyPr wrap="square" lIns="0" tIns="0" rIns="0" bIns="0" rtlCol="0"/>
            <a:lstStyle/>
            <a:p>
              <a:endParaRPr sz="1140"/>
            </a:p>
          </p:txBody>
        </p:sp>
        <p:sp>
          <p:nvSpPr>
            <p:cNvPr id="5" name="object 5"/>
            <p:cNvSpPr/>
            <p:nvPr/>
          </p:nvSpPr>
          <p:spPr>
            <a:xfrm>
              <a:off x="10315956" y="6338315"/>
              <a:ext cx="1737360" cy="405765"/>
            </a:xfrm>
            <a:custGeom>
              <a:avLst/>
              <a:gdLst/>
              <a:ahLst/>
              <a:cxnLst/>
              <a:rect l="l" t="t" r="r" b="b"/>
              <a:pathLst>
                <a:path w="1737359" h="405765">
                  <a:moveTo>
                    <a:pt x="0" y="67564"/>
                  </a:moveTo>
                  <a:lnTo>
                    <a:pt x="5306" y="41265"/>
                  </a:lnTo>
                  <a:lnTo>
                    <a:pt x="19780" y="19789"/>
                  </a:lnTo>
                  <a:lnTo>
                    <a:pt x="41255" y="5309"/>
                  </a:lnTo>
                  <a:lnTo>
                    <a:pt x="67564" y="0"/>
                  </a:lnTo>
                  <a:lnTo>
                    <a:pt x="1669796" y="0"/>
                  </a:lnTo>
                  <a:lnTo>
                    <a:pt x="1696104" y="5309"/>
                  </a:lnTo>
                  <a:lnTo>
                    <a:pt x="1717579" y="19789"/>
                  </a:lnTo>
                  <a:lnTo>
                    <a:pt x="1732053" y="41265"/>
                  </a:lnTo>
                  <a:lnTo>
                    <a:pt x="1737360" y="67564"/>
                  </a:lnTo>
                  <a:lnTo>
                    <a:pt x="1737360" y="337820"/>
                  </a:lnTo>
                  <a:lnTo>
                    <a:pt x="1732053" y="364118"/>
                  </a:lnTo>
                  <a:lnTo>
                    <a:pt x="1717579" y="385594"/>
                  </a:lnTo>
                  <a:lnTo>
                    <a:pt x="1696104" y="400074"/>
                  </a:lnTo>
                  <a:lnTo>
                    <a:pt x="1669796" y="405384"/>
                  </a:lnTo>
                  <a:lnTo>
                    <a:pt x="67564" y="405384"/>
                  </a:lnTo>
                  <a:lnTo>
                    <a:pt x="41255" y="400074"/>
                  </a:lnTo>
                  <a:lnTo>
                    <a:pt x="19780" y="385594"/>
                  </a:lnTo>
                  <a:lnTo>
                    <a:pt x="5306" y="364118"/>
                  </a:lnTo>
                  <a:lnTo>
                    <a:pt x="0" y="337820"/>
                  </a:lnTo>
                  <a:lnTo>
                    <a:pt x="0" y="67564"/>
                  </a:lnTo>
                  <a:close/>
                </a:path>
              </a:pathLst>
            </a:custGeom>
            <a:ln w="12700">
              <a:solidFill>
                <a:srgbClr val="000000"/>
              </a:solidFill>
              <a:prstDash val="sysDash"/>
            </a:ln>
          </p:spPr>
          <p:txBody>
            <a:bodyPr wrap="square" lIns="0" tIns="0" rIns="0" bIns="0" rtlCol="0"/>
            <a:lstStyle/>
            <a:p>
              <a:endParaRPr sz="1140"/>
            </a:p>
          </p:txBody>
        </p:sp>
      </p:grpSp>
      <p:sp>
        <p:nvSpPr>
          <p:cNvPr id="6" name="object 6"/>
          <p:cNvSpPr txBox="1"/>
          <p:nvPr/>
        </p:nvSpPr>
        <p:spPr>
          <a:xfrm>
            <a:off x="8067713" y="5388846"/>
            <a:ext cx="1077278" cy="160461"/>
          </a:xfrm>
          <a:prstGeom prst="rect">
            <a:avLst/>
          </a:prstGeom>
        </p:spPr>
        <p:txBody>
          <a:bodyPr vert="horz" wrap="square" lIns="0" tIns="10319" rIns="0" bIns="0" rtlCol="0">
            <a:spAutoFit/>
          </a:bodyPr>
          <a:lstStyle/>
          <a:p>
            <a:pPr marL="10160">
              <a:spcBef>
                <a:spcPts val="80"/>
              </a:spcBef>
            </a:pPr>
            <a:r>
              <a:rPr sz="975" b="1" dirty="0">
                <a:solidFill>
                  <a:srgbClr val="1B2852"/>
                </a:solidFill>
                <a:latin typeface="Trebuchet MS" panose="020B0603020202020204"/>
                <a:cs typeface="Trebuchet MS" panose="020B0603020202020204"/>
              </a:rPr>
              <a:t>PP</a:t>
            </a:r>
            <a:r>
              <a:rPr sz="975" b="1" spc="-28" dirty="0">
                <a:solidFill>
                  <a:srgbClr val="1B2852"/>
                </a:solidFill>
                <a:latin typeface="Trebuchet MS" panose="020B0603020202020204"/>
                <a:cs typeface="Trebuchet MS" panose="020B0603020202020204"/>
              </a:rPr>
              <a:t> </a:t>
            </a:r>
            <a:r>
              <a:rPr sz="975" b="1" dirty="0">
                <a:solidFill>
                  <a:srgbClr val="1B2852"/>
                </a:solidFill>
                <a:latin typeface="Trebuchet MS" panose="020B0603020202020204"/>
                <a:cs typeface="Trebuchet MS" panose="020B0603020202020204"/>
              </a:rPr>
              <a:t>80</a:t>
            </a:r>
            <a:r>
              <a:rPr sz="975" b="1" spc="-16" dirty="0">
                <a:solidFill>
                  <a:srgbClr val="1B2852"/>
                </a:solidFill>
                <a:latin typeface="Trebuchet MS" panose="020B0603020202020204"/>
                <a:cs typeface="Trebuchet MS" panose="020B0603020202020204"/>
              </a:rPr>
              <a:t> </a:t>
            </a:r>
            <a:r>
              <a:rPr sz="975" b="1" dirty="0">
                <a:solidFill>
                  <a:srgbClr val="1B2852"/>
                </a:solidFill>
                <a:latin typeface="Trebuchet MS" panose="020B0603020202020204"/>
                <a:cs typeface="Trebuchet MS" panose="020B0603020202020204"/>
              </a:rPr>
              <a:t>Tahun </a:t>
            </a:r>
            <a:r>
              <a:rPr sz="975" b="1" spc="-16" dirty="0">
                <a:solidFill>
                  <a:srgbClr val="1B2852"/>
                </a:solidFill>
                <a:latin typeface="Trebuchet MS" panose="020B0603020202020204"/>
                <a:cs typeface="Trebuchet MS" panose="020B0603020202020204"/>
              </a:rPr>
              <a:t>2010</a:t>
            </a:r>
            <a:endParaRPr sz="975" dirty="0">
              <a:latin typeface="Trebuchet MS" panose="020B0603020202020204"/>
              <a:cs typeface="Trebuchet MS" panose="020B0603020202020204"/>
            </a:endParaRPr>
          </a:p>
        </p:txBody>
      </p:sp>
      <p:graphicFrame>
        <p:nvGraphicFramePr>
          <p:cNvPr id="7" name="object 7"/>
          <p:cNvGraphicFramePr>
            <a:graphicFrameLocks noGrp="1"/>
          </p:cNvGraphicFramePr>
          <p:nvPr/>
        </p:nvGraphicFramePr>
        <p:xfrm>
          <a:off x="588127" y="2226994"/>
          <a:ext cx="8951000" cy="2870709"/>
        </p:xfrm>
        <a:graphic>
          <a:graphicData uri="http://schemas.openxmlformats.org/drawingml/2006/table">
            <a:tbl>
              <a:tblPr firstRow="1" bandRow="1">
                <a:tableStyleId>{2D5ABB26-0587-4C30-8999-92F81FD0307C}</a:tableStyleId>
              </a:tblPr>
              <a:tblGrid>
                <a:gridCol w="6456958"/>
                <a:gridCol w="2494042"/>
              </a:tblGrid>
              <a:tr h="255905">
                <a:tc>
                  <a:txBody>
                    <a:bodyPr/>
                    <a:lstStyle/>
                    <a:p>
                      <a:pPr marL="635" algn="ctr">
                        <a:lnSpc>
                          <a:spcPct val="100000"/>
                        </a:lnSpc>
                        <a:spcBef>
                          <a:spcPts val="115"/>
                        </a:spcBef>
                      </a:pPr>
                      <a:r>
                        <a:rPr sz="1500" b="1" dirty="0">
                          <a:solidFill>
                            <a:srgbClr val="FFFFFF"/>
                          </a:solidFill>
                          <a:latin typeface="Trebuchet MS" panose="020B0603020202020204"/>
                          <a:cs typeface="Trebuchet MS" panose="020B0603020202020204"/>
                        </a:rPr>
                        <a:t>Honorarium</a:t>
                      </a:r>
                      <a:r>
                        <a:rPr sz="1500" b="1" spc="-85" dirty="0">
                          <a:solidFill>
                            <a:srgbClr val="FFFFFF"/>
                          </a:solidFill>
                          <a:latin typeface="Trebuchet MS" panose="020B0603020202020204"/>
                          <a:cs typeface="Trebuchet MS" panose="020B0603020202020204"/>
                        </a:rPr>
                        <a:t> </a:t>
                      </a:r>
                      <a:r>
                        <a:rPr sz="1500" b="1" dirty="0">
                          <a:solidFill>
                            <a:srgbClr val="FFFFFF"/>
                          </a:solidFill>
                          <a:latin typeface="Trebuchet MS" panose="020B0603020202020204"/>
                          <a:cs typeface="Trebuchet MS" panose="020B0603020202020204"/>
                        </a:rPr>
                        <a:t>atau</a:t>
                      </a:r>
                      <a:r>
                        <a:rPr sz="1500" b="1" spc="-60" dirty="0">
                          <a:solidFill>
                            <a:srgbClr val="FFFFFF"/>
                          </a:solidFill>
                          <a:latin typeface="Trebuchet MS" panose="020B0603020202020204"/>
                          <a:cs typeface="Trebuchet MS" panose="020B0603020202020204"/>
                        </a:rPr>
                        <a:t> </a:t>
                      </a:r>
                      <a:r>
                        <a:rPr sz="1500" b="1" dirty="0">
                          <a:solidFill>
                            <a:srgbClr val="FFFFFF"/>
                          </a:solidFill>
                          <a:latin typeface="Trebuchet MS" panose="020B0603020202020204"/>
                          <a:cs typeface="Trebuchet MS" panose="020B0603020202020204"/>
                        </a:rPr>
                        <a:t>Imbalan</a:t>
                      </a:r>
                      <a:r>
                        <a:rPr sz="1500" b="1" spc="-55" dirty="0">
                          <a:solidFill>
                            <a:srgbClr val="FFFFFF"/>
                          </a:solidFill>
                          <a:latin typeface="Trebuchet MS" panose="020B0603020202020204"/>
                          <a:cs typeface="Trebuchet MS" panose="020B0603020202020204"/>
                        </a:rPr>
                        <a:t> </a:t>
                      </a:r>
                      <a:r>
                        <a:rPr sz="1500" b="1" dirty="0">
                          <a:solidFill>
                            <a:srgbClr val="FFFFFF"/>
                          </a:solidFill>
                          <a:latin typeface="Trebuchet MS" panose="020B0603020202020204"/>
                          <a:cs typeface="Trebuchet MS" panose="020B0603020202020204"/>
                        </a:rPr>
                        <a:t>Lain</a:t>
                      </a:r>
                      <a:r>
                        <a:rPr sz="1500" b="1" spc="-50" dirty="0">
                          <a:solidFill>
                            <a:srgbClr val="FFFFFF"/>
                          </a:solidFill>
                          <a:latin typeface="Trebuchet MS" panose="020B0603020202020204"/>
                          <a:cs typeface="Trebuchet MS" panose="020B0603020202020204"/>
                        </a:rPr>
                        <a:t> </a:t>
                      </a:r>
                      <a:r>
                        <a:rPr sz="1500" b="1" dirty="0">
                          <a:solidFill>
                            <a:srgbClr val="FFFFFF"/>
                          </a:solidFill>
                          <a:latin typeface="Trebuchet MS" panose="020B0603020202020204"/>
                          <a:cs typeface="Trebuchet MS" panose="020B0603020202020204"/>
                        </a:rPr>
                        <a:t>Beban</a:t>
                      </a:r>
                      <a:r>
                        <a:rPr sz="1500" b="1" spc="-55" dirty="0">
                          <a:solidFill>
                            <a:srgbClr val="FFFFFF"/>
                          </a:solidFill>
                          <a:latin typeface="Trebuchet MS" panose="020B0603020202020204"/>
                          <a:cs typeface="Trebuchet MS" panose="020B0603020202020204"/>
                        </a:rPr>
                        <a:t> </a:t>
                      </a:r>
                      <a:r>
                        <a:rPr sz="1500" b="1" dirty="0">
                          <a:solidFill>
                            <a:srgbClr val="FFFFFF"/>
                          </a:solidFill>
                          <a:latin typeface="Trebuchet MS" panose="020B0603020202020204"/>
                          <a:cs typeface="Trebuchet MS" panose="020B0603020202020204"/>
                        </a:rPr>
                        <a:t>APBN</a:t>
                      </a:r>
                      <a:r>
                        <a:rPr sz="1500" b="1" spc="-60" dirty="0">
                          <a:solidFill>
                            <a:srgbClr val="FFFFFF"/>
                          </a:solidFill>
                          <a:latin typeface="Trebuchet MS" panose="020B0603020202020204"/>
                          <a:cs typeface="Trebuchet MS" panose="020B0603020202020204"/>
                        </a:rPr>
                        <a:t> </a:t>
                      </a:r>
                      <a:r>
                        <a:rPr sz="1500" b="1" dirty="0">
                          <a:solidFill>
                            <a:srgbClr val="FFFFFF"/>
                          </a:solidFill>
                          <a:latin typeface="Trebuchet MS" panose="020B0603020202020204"/>
                          <a:cs typeface="Trebuchet MS" panose="020B0603020202020204"/>
                        </a:rPr>
                        <a:t>atau</a:t>
                      </a:r>
                      <a:r>
                        <a:rPr sz="1500" b="1" spc="-50" dirty="0">
                          <a:solidFill>
                            <a:srgbClr val="FFFFFF"/>
                          </a:solidFill>
                          <a:latin typeface="Trebuchet MS" panose="020B0603020202020204"/>
                          <a:cs typeface="Trebuchet MS" panose="020B0603020202020204"/>
                        </a:rPr>
                        <a:t> </a:t>
                      </a:r>
                      <a:r>
                        <a:rPr sz="1500" b="1" spc="-20" dirty="0">
                          <a:solidFill>
                            <a:srgbClr val="FFFFFF"/>
                          </a:solidFill>
                          <a:latin typeface="Trebuchet MS" panose="020B0603020202020204"/>
                          <a:cs typeface="Trebuchet MS" panose="020B0603020202020204"/>
                        </a:rPr>
                        <a:t>APBD</a:t>
                      </a:r>
                      <a:endParaRPr sz="1500">
                        <a:latin typeface="Trebuchet MS" panose="020B0603020202020204"/>
                        <a:cs typeface="Trebuchet MS" panose="020B0603020202020204"/>
                      </a:endParaRPr>
                    </a:p>
                  </a:txBody>
                  <a:tcPr marL="0" marR="0" marT="11866" marB="0">
                    <a:lnL w="9525">
                      <a:solidFill>
                        <a:srgbClr val="B6503C"/>
                      </a:solidFill>
                      <a:prstDash val="solid"/>
                    </a:lnL>
                    <a:lnR w="12700">
                      <a:solidFill>
                        <a:srgbClr val="FFFFFF"/>
                      </a:solidFill>
                      <a:prstDash val="solid"/>
                    </a:lnR>
                    <a:lnT w="9525">
                      <a:solidFill>
                        <a:srgbClr val="B6503C"/>
                      </a:solidFill>
                      <a:prstDash val="solid"/>
                    </a:lnT>
                    <a:lnB w="9525">
                      <a:solidFill>
                        <a:srgbClr val="B6503C"/>
                      </a:solidFill>
                      <a:prstDash val="solid"/>
                    </a:lnB>
                    <a:solidFill>
                      <a:srgbClr val="6666FF"/>
                    </a:solidFill>
                  </a:tcPr>
                </a:tc>
                <a:tc>
                  <a:txBody>
                    <a:bodyPr/>
                    <a:lstStyle/>
                    <a:p>
                      <a:pPr algn="ctr">
                        <a:lnSpc>
                          <a:spcPct val="100000"/>
                        </a:lnSpc>
                        <a:spcBef>
                          <a:spcPts val="115"/>
                        </a:spcBef>
                      </a:pPr>
                      <a:r>
                        <a:rPr sz="1500" b="1" dirty="0">
                          <a:solidFill>
                            <a:srgbClr val="FFFFFF"/>
                          </a:solidFill>
                          <a:latin typeface="Trebuchet MS" panose="020B0603020202020204"/>
                          <a:cs typeface="Trebuchet MS" panose="020B0603020202020204"/>
                        </a:rPr>
                        <a:t>Tarif</a:t>
                      </a:r>
                      <a:r>
                        <a:rPr sz="1500" b="1" spc="-60" dirty="0">
                          <a:solidFill>
                            <a:srgbClr val="FFFFFF"/>
                          </a:solidFill>
                          <a:latin typeface="Trebuchet MS" panose="020B0603020202020204"/>
                          <a:cs typeface="Trebuchet MS" panose="020B0603020202020204"/>
                        </a:rPr>
                        <a:t> </a:t>
                      </a:r>
                      <a:r>
                        <a:rPr sz="1500" b="1" spc="-10" dirty="0">
                          <a:solidFill>
                            <a:srgbClr val="FFFFFF"/>
                          </a:solidFill>
                          <a:latin typeface="Trebuchet MS" panose="020B0603020202020204"/>
                          <a:cs typeface="Trebuchet MS" panose="020B0603020202020204"/>
                        </a:rPr>
                        <a:t>Final</a:t>
                      </a:r>
                      <a:endParaRPr sz="1500">
                        <a:latin typeface="Trebuchet MS" panose="020B0603020202020204"/>
                        <a:cs typeface="Trebuchet MS" panose="020B0603020202020204"/>
                      </a:endParaRPr>
                    </a:p>
                  </a:txBody>
                  <a:tcPr marL="0" marR="0" marT="11866" marB="0">
                    <a:lnL w="12700">
                      <a:solidFill>
                        <a:srgbClr val="FFFFFF"/>
                      </a:solidFill>
                      <a:prstDash val="solid"/>
                    </a:lnL>
                    <a:lnR w="9525">
                      <a:solidFill>
                        <a:srgbClr val="B6503C"/>
                      </a:solidFill>
                      <a:prstDash val="solid"/>
                    </a:lnR>
                    <a:lnT w="9525">
                      <a:solidFill>
                        <a:srgbClr val="B6503C"/>
                      </a:solidFill>
                      <a:prstDash val="solid"/>
                    </a:lnT>
                    <a:lnB w="9525">
                      <a:solidFill>
                        <a:srgbClr val="B6503C"/>
                      </a:solidFill>
                      <a:prstDash val="solid"/>
                    </a:lnB>
                    <a:solidFill>
                      <a:srgbClr val="6666FF"/>
                    </a:solidFill>
                  </a:tcPr>
                </a:tc>
              </a:tr>
              <a:tr h="668139">
                <a:tc>
                  <a:txBody>
                    <a:bodyPr/>
                    <a:lstStyle/>
                    <a:p>
                      <a:pPr marL="68580" marR="61595" algn="just">
                        <a:lnSpc>
                          <a:spcPts val="2160"/>
                        </a:lnSpc>
                      </a:pPr>
                      <a:r>
                        <a:rPr sz="1500" dirty="0">
                          <a:solidFill>
                            <a:srgbClr val="001F5F"/>
                          </a:solidFill>
                          <a:latin typeface="Trebuchet MS" panose="020B0603020202020204"/>
                          <a:cs typeface="Trebuchet MS" panose="020B0603020202020204"/>
                        </a:rPr>
                        <a:t>Jumlah</a:t>
                      </a:r>
                      <a:r>
                        <a:rPr sz="1500" spc="2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bruto</a:t>
                      </a:r>
                      <a:r>
                        <a:rPr sz="1500" spc="2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honorarium</a:t>
                      </a:r>
                      <a:r>
                        <a:rPr sz="1500" spc="3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atau</a:t>
                      </a:r>
                      <a:r>
                        <a:rPr sz="1500" spc="2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imbalan</a:t>
                      </a:r>
                      <a:r>
                        <a:rPr sz="1500" spc="2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lain</a:t>
                      </a:r>
                      <a:r>
                        <a:rPr sz="1500" spc="2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bagi</a:t>
                      </a:r>
                      <a:r>
                        <a:rPr sz="1500" spc="1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PNS</a:t>
                      </a:r>
                      <a:r>
                        <a:rPr sz="1500" spc="1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Golongan</a:t>
                      </a:r>
                      <a:r>
                        <a:rPr sz="1500" spc="2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I</a:t>
                      </a:r>
                      <a:r>
                        <a:rPr sz="1500" spc="20" dirty="0">
                          <a:solidFill>
                            <a:srgbClr val="001F5F"/>
                          </a:solidFill>
                          <a:latin typeface="Trebuchet MS" panose="020B0603020202020204"/>
                          <a:cs typeface="Trebuchet MS" panose="020B0603020202020204"/>
                        </a:rPr>
                        <a:t>  </a:t>
                      </a:r>
                      <a:r>
                        <a:rPr sz="1500" spc="-25" dirty="0">
                          <a:solidFill>
                            <a:srgbClr val="001F5F"/>
                          </a:solidFill>
                          <a:latin typeface="Trebuchet MS" panose="020B0603020202020204"/>
                          <a:cs typeface="Trebuchet MS" panose="020B0603020202020204"/>
                        </a:rPr>
                        <a:t>dan </a:t>
                      </a:r>
                      <a:r>
                        <a:rPr sz="1500" dirty="0">
                          <a:solidFill>
                            <a:srgbClr val="001F5F"/>
                          </a:solidFill>
                          <a:latin typeface="Trebuchet MS" panose="020B0603020202020204"/>
                          <a:cs typeface="Trebuchet MS" panose="020B0603020202020204"/>
                        </a:rPr>
                        <a:t>Golongan</a:t>
                      </a:r>
                      <a:r>
                        <a:rPr sz="1500" spc="24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II,</a:t>
                      </a:r>
                      <a:r>
                        <a:rPr sz="1500" spc="24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Anggota</a:t>
                      </a:r>
                      <a:r>
                        <a:rPr sz="1500" spc="24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TNI</a:t>
                      </a:r>
                      <a:r>
                        <a:rPr sz="1500" spc="25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dan</a:t>
                      </a:r>
                      <a:r>
                        <a:rPr sz="1500" spc="24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Anggota</a:t>
                      </a:r>
                      <a:r>
                        <a:rPr sz="1500" spc="25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POLRI</a:t>
                      </a:r>
                      <a:r>
                        <a:rPr sz="1500" spc="25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Golongan</a:t>
                      </a:r>
                      <a:r>
                        <a:rPr sz="1500" spc="24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Pangkat</a:t>
                      </a:r>
                      <a:r>
                        <a:rPr sz="1500" spc="260" dirty="0">
                          <a:solidFill>
                            <a:srgbClr val="001F5F"/>
                          </a:solidFill>
                          <a:latin typeface="Trebuchet MS" panose="020B0603020202020204"/>
                          <a:cs typeface="Trebuchet MS" panose="020B0603020202020204"/>
                        </a:rPr>
                        <a:t> </a:t>
                      </a:r>
                      <a:r>
                        <a:rPr sz="1500" spc="-10" dirty="0">
                          <a:solidFill>
                            <a:srgbClr val="001F5F"/>
                          </a:solidFill>
                          <a:latin typeface="Trebuchet MS" panose="020B0603020202020204"/>
                          <a:cs typeface="Trebuchet MS" panose="020B0603020202020204"/>
                        </a:rPr>
                        <a:t>Tamtama </a:t>
                      </a:r>
                      <a:r>
                        <a:rPr sz="1500" dirty="0">
                          <a:solidFill>
                            <a:srgbClr val="001F5F"/>
                          </a:solidFill>
                          <a:latin typeface="Trebuchet MS" panose="020B0603020202020204"/>
                          <a:cs typeface="Trebuchet MS" panose="020B0603020202020204"/>
                        </a:rPr>
                        <a:t>dan</a:t>
                      </a:r>
                      <a:r>
                        <a:rPr sz="1500" spc="-35"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Bintara,</a:t>
                      </a:r>
                      <a:r>
                        <a:rPr sz="1500" spc="-40" dirty="0">
                          <a:solidFill>
                            <a:srgbClr val="001F5F"/>
                          </a:solidFill>
                          <a:latin typeface="Trebuchet MS" panose="020B0603020202020204"/>
                          <a:cs typeface="Trebuchet MS" panose="020B0603020202020204"/>
                        </a:rPr>
                        <a:t> </a:t>
                      </a:r>
                      <a:r>
                        <a:rPr sz="1500" dirty="0">
                          <a:solidFill>
                            <a:srgbClr val="001F5F"/>
                          </a:solidFill>
                          <a:latin typeface="Trebuchet MS" panose="020B0603020202020204"/>
                          <a:cs typeface="Trebuchet MS" panose="020B0603020202020204"/>
                        </a:rPr>
                        <a:t>dan</a:t>
                      </a:r>
                      <a:r>
                        <a:rPr sz="1500" spc="-30" dirty="0">
                          <a:solidFill>
                            <a:srgbClr val="001F5F"/>
                          </a:solidFill>
                          <a:latin typeface="Trebuchet MS" panose="020B0603020202020204"/>
                          <a:cs typeface="Trebuchet MS" panose="020B0603020202020204"/>
                        </a:rPr>
                        <a:t> </a:t>
                      </a:r>
                      <a:r>
                        <a:rPr sz="1500" spc="-10" dirty="0">
                          <a:solidFill>
                            <a:srgbClr val="001F5F"/>
                          </a:solidFill>
                          <a:latin typeface="Trebuchet MS" panose="020B0603020202020204"/>
                          <a:cs typeface="Trebuchet MS" panose="020B0603020202020204"/>
                        </a:rPr>
                        <a:t>Pensiunannya</a:t>
                      </a:r>
                      <a:endParaRPr sz="1500">
                        <a:latin typeface="Trebuchet MS" panose="020B0603020202020204"/>
                        <a:cs typeface="Trebuchet MS" panose="020B0603020202020204"/>
                      </a:endParaRPr>
                    </a:p>
                  </a:txBody>
                  <a:tcPr marL="0" marR="0" marT="0" marB="0">
                    <a:lnL w="9525">
                      <a:solidFill>
                        <a:srgbClr val="B6503C"/>
                      </a:solidFill>
                      <a:prstDash val="solid"/>
                    </a:lnL>
                    <a:lnR w="12700">
                      <a:solidFill>
                        <a:srgbClr val="001F5F"/>
                      </a:solidFill>
                      <a:prstDash val="solid"/>
                    </a:lnR>
                    <a:lnT w="9525">
                      <a:solidFill>
                        <a:srgbClr val="B6503C"/>
                      </a:solidFill>
                      <a:prstDash val="solid"/>
                    </a:lnT>
                    <a:lnB w="9525">
                      <a:solidFill>
                        <a:srgbClr val="B6503C"/>
                      </a:solidFill>
                      <a:prstDash val="solid"/>
                    </a:lnB>
                    <a:solidFill>
                      <a:srgbClr val="FFFFFF"/>
                    </a:solidFill>
                  </a:tcPr>
                </a:tc>
                <a:tc>
                  <a:txBody>
                    <a:bodyPr/>
                    <a:lstStyle/>
                    <a:p>
                      <a:pPr>
                        <a:lnSpc>
                          <a:spcPct val="100000"/>
                        </a:lnSpc>
                        <a:spcBef>
                          <a:spcPts val="45"/>
                        </a:spcBef>
                      </a:pPr>
                      <a:endParaRPr sz="1500">
                        <a:latin typeface="Times New Roman" panose="02020603050405020304"/>
                        <a:cs typeface="Times New Roman" panose="02020603050405020304"/>
                      </a:endParaRPr>
                    </a:p>
                    <a:p>
                      <a:pPr marL="1905" algn="ctr">
                        <a:lnSpc>
                          <a:spcPct val="100000"/>
                        </a:lnSpc>
                      </a:pPr>
                      <a:r>
                        <a:rPr sz="1500" spc="-25" dirty="0">
                          <a:solidFill>
                            <a:srgbClr val="001F5F"/>
                          </a:solidFill>
                          <a:latin typeface="Trebuchet MS" panose="020B0603020202020204"/>
                          <a:cs typeface="Trebuchet MS" panose="020B0603020202020204"/>
                        </a:rPr>
                        <a:t>0%</a:t>
                      </a:r>
                      <a:endParaRPr sz="1500">
                        <a:latin typeface="Trebuchet MS" panose="020B0603020202020204"/>
                        <a:cs typeface="Trebuchet MS" panose="020B0603020202020204"/>
                      </a:endParaRPr>
                    </a:p>
                  </a:txBody>
                  <a:tcPr marL="0" marR="0" marT="4643" marB="0">
                    <a:lnL w="12700">
                      <a:solidFill>
                        <a:srgbClr val="001F5F"/>
                      </a:solidFill>
                      <a:prstDash val="solid"/>
                    </a:lnL>
                    <a:lnR w="9525">
                      <a:solidFill>
                        <a:srgbClr val="B6503C"/>
                      </a:solidFill>
                      <a:prstDash val="solid"/>
                    </a:lnR>
                    <a:lnT w="9525">
                      <a:solidFill>
                        <a:srgbClr val="B6503C"/>
                      </a:solidFill>
                      <a:prstDash val="solid"/>
                    </a:lnT>
                    <a:lnB w="9525">
                      <a:solidFill>
                        <a:srgbClr val="B6503C"/>
                      </a:solidFill>
                      <a:prstDash val="solid"/>
                    </a:lnB>
                    <a:solidFill>
                      <a:srgbClr val="FFFFFF"/>
                    </a:solidFill>
                  </a:tcPr>
                </a:tc>
              </a:tr>
              <a:tr h="668655">
                <a:tc>
                  <a:txBody>
                    <a:bodyPr/>
                    <a:lstStyle/>
                    <a:p>
                      <a:pPr marL="68580" marR="61595" algn="just">
                        <a:lnSpc>
                          <a:spcPts val="2160"/>
                        </a:lnSpc>
                      </a:pPr>
                      <a:r>
                        <a:rPr sz="1500" dirty="0">
                          <a:solidFill>
                            <a:srgbClr val="1F3863"/>
                          </a:solidFill>
                          <a:latin typeface="Trebuchet MS" panose="020B0603020202020204"/>
                          <a:cs typeface="Trebuchet MS" panose="020B0603020202020204"/>
                        </a:rPr>
                        <a:t>Jumlah</a:t>
                      </a:r>
                      <a:r>
                        <a:rPr sz="1500" spc="7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bruto</a:t>
                      </a:r>
                      <a:r>
                        <a:rPr sz="1500" spc="70"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honorarium</a:t>
                      </a:r>
                      <a:r>
                        <a:rPr sz="1500" spc="7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atau</a:t>
                      </a:r>
                      <a:r>
                        <a:rPr sz="1500" spc="7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imbalan</a:t>
                      </a:r>
                      <a:r>
                        <a:rPr sz="1500" spc="80"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lain</a:t>
                      </a:r>
                      <a:r>
                        <a:rPr sz="1500" spc="7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bagi</a:t>
                      </a:r>
                      <a:r>
                        <a:rPr sz="1500" spc="60"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PNS</a:t>
                      </a:r>
                      <a:r>
                        <a:rPr sz="1500" spc="70"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Golongan</a:t>
                      </a:r>
                      <a:r>
                        <a:rPr sz="1500" spc="80"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III,</a:t>
                      </a:r>
                      <a:r>
                        <a:rPr sz="1500" spc="70" dirty="0">
                          <a:solidFill>
                            <a:srgbClr val="1F3863"/>
                          </a:solidFill>
                          <a:latin typeface="Trebuchet MS" panose="020B0603020202020204"/>
                          <a:cs typeface="Trebuchet MS" panose="020B0603020202020204"/>
                        </a:rPr>
                        <a:t> </a:t>
                      </a:r>
                      <a:r>
                        <a:rPr sz="1500" spc="-10" dirty="0">
                          <a:solidFill>
                            <a:srgbClr val="1F3863"/>
                          </a:solidFill>
                          <a:latin typeface="Trebuchet MS" panose="020B0603020202020204"/>
                          <a:cs typeface="Trebuchet MS" panose="020B0603020202020204"/>
                        </a:rPr>
                        <a:t>Anggota </a:t>
                      </a:r>
                      <a:r>
                        <a:rPr sz="1500" dirty="0">
                          <a:solidFill>
                            <a:srgbClr val="1F3863"/>
                          </a:solidFill>
                          <a:latin typeface="Trebuchet MS" panose="020B0603020202020204"/>
                          <a:cs typeface="Trebuchet MS" panose="020B0603020202020204"/>
                        </a:rPr>
                        <a:t>TNI</a:t>
                      </a:r>
                      <a:r>
                        <a:rPr sz="1500" spc="320"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dan</a:t>
                      </a:r>
                      <a:r>
                        <a:rPr sz="1500" spc="320"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Anggota</a:t>
                      </a:r>
                      <a:r>
                        <a:rPr sz="1500" spc="31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POLRI</a:t>
                      </a:r>
                      <a:r>
                        <a:rPr sz="1500" spc="320"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Golongan</a:t>
                      </a:r>
                      <a:r>
                        <a:rPr sz="1500" spc="31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Pangkat</a:t>
                      </a:r>
                      <a:r>
                        <a:rPr sz="1500" spc="320"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Perwira</a:t>
                      </a:r>
                      <a:r>
                        <a:rPr sz="1500" spc="31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Pertama,</a:t>
                      </a:r>
                      <a:r>
                        <a:rPr sz="1500" spc="315" dirty="0">
                          <a:solidFill>
                            <a:srgbClr val="1F3863"/>
                          </a:solidFill>
                          <a:latin typeface="Trebuchet MS" panose="020B0603020202020204"/>
                          <a:cs typeface="Trebuchet MS" panose="020B0603020202020204"/>
                        </a:rPr>
                        <a:t>  </a:t>
                      </a:r>
                      <a:r>
                        <a:rPr sz="1500" spc="-25" dirty="0">
                          <a:solidFill>
                            <a:srgbClr val="1F3863"/>
                          </a:solidFill>
                          <a:latin typeface="Trebuchet MS" panose="020B0603020202020204"/>
                          <a:cs typeface="Trebuchet MS" panose="020B0603020202020204"/>
                        </a:rPr>
                        <a:t>dan </a:t>
                      </a:r>
                      <a:r>
                        <a:rPr sz="1500" spc="-10" dirty="0">
                          <a:solidFill>
                            <a:srgbClr val="1F3863"/>
                          </a:solidFill>
                          <a:latin typeface="Trebuchet MS" panose="020B0603020202020204"/>
                          <a:cs typeface="Trebuchet MS" panose="020B0603020202020204"/>
                        </a:rPr>
                        <a:t>pensiunannya</a:t>
                      </a:r>
                      <a:endParaRPr sz="1500">
                        <a:latin typeface="Trebuchet MS" panose="020B0603020202020204"/>
                        <a:cs typeface="Trebuchet MS" panose="020B0603020202020204"/>
                      </a:endParaRPr>
                    </a:p>
                  </a:txBody>
                  <a:tcPr marL="0" marR="0" marT="0" marB="0">
                    <a:lnL w="9525">
                      <a:solidFill>
                        <a:srgbClr val="B6503C"/>
                      </a:solidFill>
                      <a:prstDash val="solid"/>
                    </a:lnL>
                    <a:lnR w="12700">
                      <a:solidFill>
                        <a:srgbClr val="001F5F"/>
                      </a:solidFill>
                      <a:prstDash val="solid"/>
                    </a:lnR>
                    <a:lnT w="9525">
                      <a:solidFill>
                        <a:srgbClr val="B6503C"/>
                      </a:solidFill>
                      <a:prstDash val="solid"/>
                    </a:lnT>
                    <a:lnB w="9525">
                      <a:solidFill>
                        <a:srgbClr val="B6503C"/>
                      </a:solidFill>
                      <a:prstDash val="solid"/>
                    </a:lnB>
                    <a:solidFill>
                      <a:srgbClr val="FFFFFF"/>
                    </a:solidFill>
                  </a:tcPr>
                </a:tc>
                <a:tc>
                  <a:txBody>
                    <a:bodyPr/>
                    <a:lstStyle/>
                    <a:p>
                      <a:pPr>
                        <a:lnSpc>
                          <a:spcPct val="100000"/>
                        </a:lnSpc>
                        <a:spcBef>
                          <a:spcPts val="45"/>
                        </a:spcBef>
                      </a:pPr>
                      <a:endParaRPr sz="1500">
                        <a:latin typeface="Times New Roman" panose="02020603050405020304"/>
                        <a:cs typeface="Times New Roman" panose="02020603050405020304"/>
                      </a:endParaRPr>
                    </a:p>
                    <a:p>
                      <a:pPr marL="1905" algn="ctr">
                        <a:lnSpc>
                          <a:spcPct val="100000"/>
                        </a:lnSpc>
                      </a:pPr>
                      <a:r>
                        <a:rPr sz="1500" spc="-25" dirty="0">
                          <a:solidFill>
                            <a:srgbClr val="001F5F"/>
                          </a:solidFill>
                          <a:latin typeface="Trebuchet MS" panose="020B0603020202020204"/>
                          <a:cs typeface="Trebuchet MS" panose="020B0603020202020204"/>
                        </a:rPr>
                        <a:t>5%</a:t>
                      </a:r>
                      <a:endParaRPr sz="1500">
                        <a:latin typeface="Trebuchet MS" panose="020B0603020202020204"/>
                        <a:cs typeface="Trebuchet MS" panose="020B0603020202020204"/>
                      </a:endParaRPr>
                    </a:p>
                  </a:txBody>
                  <a:tcPr marL="0" marR="0" marT="4643" marB="0">
                    <a:lnL w="12700">
                      <a:solidFill>
                        <a:srgbClr val="001F5F"/>
                      </a:solidFill>
                      <a:prstDash val="solid"/>
                    </a:lnL>
                    <a:lnR w="9525">
                      <a:solidFill>
                        <a:srgbClr val="B6503C"/>
                      </a:solidFill>
                      <a:prstDash val="solid"/>
                    </a:lnR>
                    <a:lnT w="9525">
                      <a:solidFill>
                        <a:srgbClr val="B6503C"/>
                      </a:solidFill>
                      <a:prstDash val="solid"/>
                    </a:lnT>
                    <a:lnB w="9525">
                      <a:solidFill>
                        <a:srgbClr val="B6503C"/>
                      </a:solidFill>
                      <a:prstDash val="solid"/>
                    </a:lnB>
                    <a:solidFill>
                      <a:srgbClr val="FFFFFF"/>
                    </a:solidFill>
                  </a:tcPr>
                </a:tc>
              </a:tr>
              <a:tr h="668655">
                <a:tc>
                  <a:txBody>
                    <a:bodyPr/>
                    <a:lstStyle/>
                    <a:p>
                      <a:pPr marL="68580">
                        <a:lnSpc>
                          <a:spcPts val="2115"/>
                        </a:lnSpc>
                        <a:tabLst>
                          <a:tab pos="949325" algn="l"/>
                          <a:tab pos="1649095" algn="l"/>
                          <a:tab pos="2967355" algn="l"/>
                          <a:tab pos="3566795" algn="l"/>
                          <a:tab pos="4529455" algn="l"/>
                          <a:tab pos="5050790" algn="l"/>
                          <a:tab pos="5622290" algn="l"/>
                          <a:tab pos="6550025" algn="l"/>
                          <a:tab pos="7495540" algn="l"/>
                        </a:tabLst>
                      </a:pPr>
                      <a:r>
                        <a:rPr sz="1500" spc="-10" dirty="0">
                          <a:solidFill>
                            <a:srgbClr val="1F3863"/>
                          </a:solidFill>
                          <a:latin typeface="Trebuchet MS" panose="020B0603020202020204"/>
                          <a:cs typeface="Trebuchet MS" panose="020B0603020202020204"/>
                        </a:rPr>
                        <a:t>Jumlah</a:t>
                      </a:r>
                      <a:r>
                        <a:rPr sz="1500" dirty="0">
                          <a:solidFill>
                            <a:srgbClr val="1F3863"/>
                          </a:solidFill>
                          <a:latin typeface="Trebuchet MS" panose="020B0603020202020204"/>
                          <a:cs typeface="Trebuchet MS" panose="020B0603020202020204"/>
                        </a:rPr>
                        <a:t>	</a:t>
                      </a:r>
                      <a:r>
                        <a:rPr sz="1500" spc="-20" dirty="0">
                          <a:solidFill>
                            <a:srgbClr val="1F3863"/>
                          </a:solidFill>
                          <a:latin typeface="Trebuchet MS" panose="020B0603020202020204"/>
                          <a:cs typeface="Trebuchet MS" panose="020B0603020202020204"/>
                        </a:rPr>
                        <a:t>bruto</a:t>
                      </a:r>
                      <a:r>
                        <a:rPr sz="1500" dirty="0">
                          <a:solidFill>
                            <a:srgbClr val="1F3863"/>
                          </a:solidFill>
                          <a:latin typeface="Trebuchet MS" panose="020B0603020202020204"/>
                          <a:cs typeface="Trebuchet MS" panose="020B0603020202020204"/>
                        </a:rPr>
                        <a:t>	</a:t>
                      </a:r>
                      <a:r>
                        <a:rPr sz="1500" spc="-10" dirty="0">
                          <a:solidFill>
                            <a:srgbClr val="1F3863"/>
                          </a:solidFill>
                          <a:latin typeface="Trebuchet MS" panose="020B0603020202020204"/>
                          <a:cs typeface="Trebuchet MS" panose="020B0603020202020204"/>
                        </a:rPr>
                        <a:t>honorarium</a:t>
                      </a:r>
                      <a:r>
                        <a:rPr sz="1500" dirty="0">
                          <a:solidFill>
                            <a:srgbClr val="1F3863"/>
                          </a:solidFill>
                          <a:latin typeface="Trebuchet MS" panose="020B0603020202020204"/>
                          <a:cs typeface="Trebuchet MS" panose="020B0603020202020204"/>
                        </a:rPr>
                        <a:t>	</a:t>
                      </a:r>
                      <a:r>
                        <a:rPr sz="1500" spc="-20" dirty="0">
                          <a:solidFill>
                            <a:srgbClr val="1F3863"/>
                          </a:solidFill>
                          <a:latin typeface="Trebuchet MS" panose="020B0603020202020204"/>
                          <a:cs typeface="Trebuchet MS" panose="020B0603020202020204"/>
                        </a:rPr>
                        <a:t>atau</a:t>
                      </a:r>
                      <a:r>
                        <a:rPr sz="1500" dirty="0">
                          <a:solidFill>
                            <a:srgbClr val="1F3863"/>
                          </a:solidFill>
                          <a:latin typeface="Trebuchet MS" panose="020B0603020202020204"/>
                          <a:cs typeface="Trebuchet MS" panose="020B0603020202020204"/>
                        </a:rPr>
                        <a:t>	</a:t>
                      </a:r>
                      <a:r>
                        <a:rPr sz="1500" spc="-10" dirty="0">
                          <a:solidFill>
                            <a:srgbClr val="1F3863"/>
                          </a:solidFill>
                          <a:latin typeface="Trebuchet MS" panose="020B0603020202020204"/>
                          <a:cs typeface="Trebuchet MS" panose="020B0603020202020204"/>
                        </a:rPr>
                        <a:t>imbalan</a:t>
                      </a:r>
                      <a:r>
                        <a:rPr sz="1500" dirty="0">
                          <a:solidFill>
                            <a:srgbClr val="1F3863"/>
                          </a:solidFill>
                          <a:latin typeface="Trebuchet MS" panose="020B0603020202020204"/>
                          <a:cs typeface="Trebuchet MS" panose="020B0603020202020204"/>
                        </a:rPr>
                        <a:t>	</a:t>
                      </a:r>
                      <a:r>
                        <a:rPr sz="1500" spc="-20" dirty="0">
                          <a:solidFill>
                            <a:srgbClr val="1F3863"/>
                          </a:solidFill>
                          <a:latin typeface="Trebuchet MS" panose="020B0603020202020204"/>
                          <a:cs typeface="Trebuchet MS" panose="020B0603020202020204"/>
                        </a:rPr>
                        <a:t>lain</a:t>
                      </a:r>
                      <a:r>
                        <a:rPr sz="1500" dirty="0">
                          <a:solidFill>
                            <a:srgbClr val="1F3863"/>
                          </a:solidFill>
                          <a:latin typeface="Trebuchet MS" panose="020B0603020202020204"/>
                          <a:cs typeface="Trebuchet MS" panose="020B0603020202020204"/>
                        </a:rPr>
                        <a:t>	</a:t>
                      </a:r>
                      <a:r>
                        <a:rPr sz="1500" spc="-20" dirty="0">
                          <a:solidFill>
                            <a:srgbClr val="1F3863"/>
                          </a:solidFill>
                          <a:latin typeface="Trebuchet MS" panose="020B0603020202020204"/>
                          <a:cs typeface="Trebuchet MS" panose="020B0603020202020204"/>
                        </a:rPr>
                        <a:t>bagi</a:t>
                      </a:r>
                      <a:r>
                        <a:rPr sz="1500" dirty="0">
                          <a:solidFill>
                            <a:srgbClr val="1F3863"/>
                          </a:solidFill>
                          <a:latin typeface="Trebuchet MS" panose="020B0603020202020204"/>
                          <a:cs typeface="Trebuchet MS" panose="020B0603020202020204"/>
                        </a:rPr>
                        <a:t>	</a:t>
                      </a:r>
                      <a:r>
                        <a:rPr sz="1500" spc="-10" dirty="0">
                          <a:solidFill>
                            <a:srgbClr val="1F3863"/>
                          </a:solidFill>
                          <a:latin typeface="Trebuchet MS" panose="020B0603020202020204"/>
                          <a:cs typeface="Trebuchet MS" panose="020B0603020202020204"/>
                        </a:rPr>
                        <a:t>Pejabat</a:t>
                      </a:r>
                      <a:r>
                        <a:rPr sz="1500" dirty="0">
                          <a:solidFill>
                            <a:srgbClr val="1F3863"/>
                          </a:solidFill>
                          <a:latin typeface="Trebuchet MS" panose="020B0603020202020204"/>
                          <a:cs typeface="Trebuchet MS" panose="020B0603020202020204"/>
                        </a:rPr>
                        <a:t>	</a:t>
                      </a:r>
                      <a:r>
                        <a:rPr sz="1500" spc="-10" dirty="0">
                          <a:solidFill>
                            <a:srgbClr val="1F3863"/>
                          </a:solidFill>
                          <a:latin typeface="Trebuchet MS" panose="020B0603020202020204"/>
                          <a:cs typeface="Trebuchet MS" panose="020B0603020202020204"/>
                        </a:rPr>
                        <a:t>Negara,</a:t>
                      </a:r>
                      <a:r>
                        <a:rPr sz="1500" dirty="0">
                          <a:solidFill>
                            <a:srgbClr val="1F3863"/>
                          </a:solidFill>
                          <a:latin typeface="Trebuchet MS" panose="020B0603020202020204"/>
                          <a:cs typeface="Trebuchet MS" panose="020B0603020202020204"/>
                        </a:rPr>
                        <a:t>	</a:t>
                      </a:r>
                      <a:r>
                        <a:rPr sz="1500" spc="-25" dirty="0">
                          <a:solidFill>
                            <a:srgbClr val="1F3863"/>
                          </a:solidFill>
                          <a:latin typeface="Trebuchet MS" panose="020B0603020202020204"/>
                          <a:cs typeface="Trebuchet MS" panose="020B0603020202020204"/>
                        </a:rPr>
                        <a:t>PNS</a:t>
                      </a:r>
                      <a:endParaRPr sz="1500">
                        <a:latin typeface="Trebuchet MS" panose="020B0603020202020204"/>
                        <a:cs typeface="Trebuchet MS" panose="020B0603020202020204"/>
                      </a:endParaRPr>
                    </a:p>
                    <a:p>
                      <a:pPr marL="68580" marR="62230">
                        <a:lnSpc>
                          <a:spcPct val="100000"/>
                        </a:lnSpc>
                      </a:pPr>
                      <a:r>
                        <a:rPr sz="1500" dirty="0">
                          <a:solidFill>
                            <a:srgbClr val="1F3863"/>
                          </a:solidFill>
                          <a:latin typeface="Trebuchet MS" panose="020B0603020202020204"/>
                          <a:cs typeface="Trebuchet MS" panose="020B0603020202020204"/>
                        </a:rPr>
                        <a:t>Golongan</a:t>
                      </a:r>
                      <a:r>
                        <a:rPr sz="1500" spc="340"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IV,</a:t>
                      </a:r>
                      <a:r>
                        <a:rPr sz="1500" spc="360"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Anggota</a:t>
                      </a:r>
                      <a:r>
                        <a:rPr sz="1500" spc="34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TNI</a:t>
                      </a:r>
                      <a:r>
                        <a:rPr sz="1500" spc="35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dan</a:t>
                      </a:r>
                      <a:r>
                        <a:rPr sz="1500" spc="34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Anggota</a:t>
                      </a:r>
                      <a:r>
                        <a:rPr sz="1500" spc="34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POLRI</a:t>
                      </a:r>
                      <a:r>
                        <a:rPr sz="1500" spc="350"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Golongan</a:t>
                      </a:r>
                      <a:r>
                        <a:rPr sz="1500" spc="360"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Pangkat</a:t>
                      </a:r>
                      <a:r>
                        <a:rPr sz="1500" spc="345" dirty="0">
                          <a:solidFill>
                            <a:srgbClr val="1F3863"/>
                          </a:solidFill>
                          <a:latin typeface="Trebuchet MS" panose="020B0603020202020204"/>
                          <a:cs typeface="Trebuchet MS" panose="020B0603020202020204"/>
                        </a:rPr>
                        <a:t> </a:t>
                      </a:r>
                      <a:r>
                        <a:rPr sz="1500" spc="-10" dirty="0">
                          <a:solidFill>
                            <a:srgbClr val="1F3863"/>
                          </a:solidFill>
                          <a:latin typeface="Trebuchet MS" panose="020B0603020202020204"/>
                          <a:cs typeface="Trebuchet MS" panose="020B0603020202020204"/>
                        </a:rPr>
                        <a:t>Perwira </a:t>
                      </a:r>
                      <a:r>
                        <a:rPr sz="1500" dirty="0">
                          <a:solidFill>
                            <a:srgbClr val="1F3863"/>
                          </a:solidFill>
                          <a:latin typeface="Trebuchet MS" panose="020B0603020202020204"/>
                          <a:cs typeface="Trebuchet MS" panose="020B0603020202020204"/>
                        </a:rPr>
                        <a:t>Menengah</a:t>
                      </a:r>
                      <a:r>
                        <a:rPr sz="1500" spc="-5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dan</a:t>
                      </a:r>
                      <a:r>
                        <a:rPr sz="1500" spc="-80" dirty="0">
                          <a:solidFill>
                            <a:srgbClr val="1F3863"/>
                          </a:solidFill>
                          <a:latin typeface="Trebuchet MS" panose="020B0603020202020204"/>
                          <a:cs typeface="Trebuchet MS" panose="020B0603020202020204"/>
                        </a:rPr>
                        <a:t> </a:t>
                      </a:r>
                      <a:r>
                        <a:rPr sz="1500" spc="-10" dirty="0">
                          <a:solidFill>
                            <a:srgbClr val="1F3863"/>
                          </a:solidFill>
                          <a:latin typeface="Trebuchet MS" panose="020B0603020202020204"/>
                          <a:cs typeface="Trebuchet MS" panose="020B0603020202020204"/>
                        </a:rPr>
                        <a:t>Perwira</a:t>
                      </a:r>
                      <a:r>
                        <a:rPr sz="1500" spc="-10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Tinggi,</a:t>
                      </a:r>
                      <a:r>
                        <a:rPr sz="1500" spc="-75" dirty="0">
                          <a:solidFill>
                            <a:srgbClr val="1F3863"/>
                          </a:solidFill>
                          <a:latin typeface="Trebuchet MS" panose="020B0603020202020204"/>
                          <a:cs typeface="Trebuchet MS" panose="020B0603020202020204"/>
                        </a:rPr>
                        <a:t> </a:t>
                      </a:r>
                      <a:r>
                        <a:rPr sz="1500" dirty="0">
                          <a:solidFill>
                            <a:srgbClr val="1F3863"/>
                          </a:solidFill>
                          <a:latin typeface="Trebuchet MS" panose="020B0603020202020204"/>
                          <a:cs typeface="Trebuchet MS" panose="020B0603020202020204"/>
                        </a:rPr>
                        <a:t>dan</a:t>
                      </a:r>
                      <a:r>
                        <a:rPr sz="1500" spc="-75" dirty="0">
                          <a:solidFill>
                            <a:srgbClr val="1F3863"/>
                          </a:solidFill>
                          <a:latin typeface="Trebuchet MS" panose="020B0603020202020204"/>
                          <a:cs typeface="Trebuchet MS" panose="020B0603020202020204"/>
                        </a:rPr>
                        <a:t> </a:t>
                      </a:r>
                      <a:r>
                        <a:rPr sz="1500" spc="-10" dirty="0">
                          <a:solidFill>
                            <a:srgbClr val="1F3863"/>
                          </a:solidFill>
                          <a:latin typeface="Trebuchet MS" panose="020B0603020202020204"/>
                          <a:cs typeface="Trebuchet MS" panose="020B0603020202020204"/>
                        </a:rPr>
                        <a:t>Pensiunannya</a:t>
                      </a:r>
                      <a:endParaRPr sz="1500">
                        <a:latin typeface="Trebuchet MS" panose="020B0603020202020204"/>
                        <a:cs typeface="Trebuchet MS" panose="020B0603020202020204"/>
                      </a:endParaRPr>
                    </a:p>
                  </a:txBody>
                  <a:tcPr marL="0" marR="0" marT="0" marB="0">
                    <a:lnL w="9525">
                      <a:solidFill>
                        <a:srgbClr val="B6503C"/>
                      </a:solidFill>
                      <a:prstDash val="solid"/>
                    </a:lnL>
                    <a:lnR w="12700">
                      <a:solidFill>
                        <a:srgbClr val="001F5F"/>
                      </a:solidFill>
                      <a:prstDash val="solid"/>
                    </a:lnR>
                    <a:lnT w="9525">
                      <a:solidFill>
                        <a:srgbClr val="B6503C"/>
                      </a:solidFill>
                      <a:prstDash val="solid"/>
                    </a:lnT>
                    <a:lnB w="9525">
                      <a:solidFill>
                        <a:srgbClr val="B6503C"/>
                      </a:solidFill>
                      <a:prstDash val="solid"/>
                    </a:lnB>
                    <a:solidFill>
                      <a:srgbClr val="FFFFFF"/>
                    </a:solidFill>
                  </a:tcPr>
                </a:tc>
                <a:tc>
                  <a:txBody>
                    <a:bodyPr/>
                    <a:lstStyle/>
                    <a:p>
                      <a:pPr>
                        <a:lnSpc>
                          <a:spcPct val="100000"/>
                        </a:lnSpc>
                        <a:spcBef>
                          <a:spcPts val="50"/>
                        </a:spcBef>
                      </a:pPr>
                      <a:endParaRPr sz="1500" dirty="0">
                        <a:latin typeface="Times New Roman" panose="02020603050405020304"/>
                        <a:cs typeface="Times New Roman" panose="02020603050405020304"/>
                      </a:endParaRPr>
                    </a:p>
                    <a:p>
                      <a:pPr marL="3810" algn="ctr">
                        <a:lnSpc>
                          <a:spcPct val="100000"/>
                        </a:lnSpc>
                      </a:pPr>
                      <a:r>
                        <a:rPr sz="1500" spc="-25" dirty="0">
                          <a:solidFill>
                            <a:srgbClr val="001F5F"/>
                          </a:solidFill>
                          <a:latin typeface="Trebuchet MS" panose="020B0603020202020204"/>
                          <a:cs typeface="Trebuchet MS" panose="020B0603020202020204"/>
                        </a:rPr>
                        <a:t>15%</a:t>
                      </a:r>
                      <a:endParaRPr sz="1500" dirty="0">
                        <a:latin typeface="Trebuchet MS" panose="020B0603020202020204"/>
                        <a:cs typeface="Trebuchet MS" panose="020B0603020202020204"/>
                      </a:endParaRPr>
                    </a:p>
                  </a:txBody>
                  <a:tcPr marL="0" marR="0" marT="5159" marB="0">
                    <a:lnL w="12700">
                      <a:solidFill>
                        <a:srgbClr val="001F5F"/>
                      </a:solidFill>
                      <a:prstDash val="solid"/>
                    </a:lnL>
                    <a:lnR w="9525">
                      <a:solidFill>
                        <a:srgbClr val="B6503C"/>
                      </a:solidFill>
                      <a:prstDash val="solid"/>
                    </a:lnR>
                    <a:lnT w="9525">
                      <a:solidFill>
                        <a:srgbClr val="B6503C"/>
                      </a:solidFill>
                      <a:prstDash val="solid"/>
                    </a:lnT>
                    <a:lnB w="9525">
                      <a:solidFill>
                        <a:srgbClr val="B6503C"/>
                      </a:solidFill>
                      <a:prstDash val="solid"/>
                    </a:lnB>
                    <a:solidFill>
                      <a:srgbClr val="FFFFFF"/>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1485900" y="228600"/>
            <a:ext cx="8420100" cy="76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panose="020B0604020202020204"/>
              <a:buNone/>
            </a:pPr>
            <a:r>
              <a:rPr lang="en-US" sz="4400" b="0" i="0" u="none">
                <a:solidFill>
                  <a:schemeClr val="dk2"/>
                </a:solidFill>
                <a:latin typeface="Arial" panose="020B0604020202020204"/>
                <a:ea typeface="Arial" panose="020B0604020202020204"/>
                <a:cs typeface="Arial" panose="020B0604020202020204"/>
                <a:sym typeface="Arial" panose="020B0604020202020204"/>
              </a:rPr>
              <a:t>Pengertian PPh Pasal 21/26</a:t>
            </a:r>
            <a:endParaRPr lang="en-US" sz="4400" b="0" i="0" u="none">
              <a:solidFill>
                <a:schemeClr val="dk2"/>
              </a:solidFill>
              <a:latin typeface="Arial" panose="020B0604020202020204"/>
              <a:ea typeface="Arial" panose="020B0604020202020204"/>
              <a:cs typeface="Arial" panose="020B0604020202020204"/>
              <a:sym typeface="Arial" panose="020B0604020202020204"/>
            </a:endParaRPr>
          </a:p>
        </p:txBody>
      </p:sp>
      <p:sp>
        <p:nvSpPr>
          <p:cNvPr id="109" name="Google Shape;109;p3"/>
          <p:cNvSpPr/>
          <p:nvPr/>
        </p:nvSpPr>
        <p:spPr>
          <a:xfrm>
            <a:off x="2613025" y="1071562"/>
            <a:ext cx="5778500" cy="547687"/>
          </a:xfrm>
          <a:prstGeom prst="roundRect">
            <a:avLst>
              <a:gd name="adj" fmla="val 16667"/>
            </a:avLst>
          </a:prstGeom>
          <a:noFill/>
          <a:ln w="12700" cap="sq"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200"/>
              <a:buFont typeface="Times New Roman" panose="02020603050405020304"/>
              <a:buNone/>
            </a:pPr>
            <a:r>
              <a:rPr lang="en-US" sz="22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Pajak Penghasilan Sehubungan dengan</a:t>
            </a:r>
            <a:endParaRPr lang="en-US" sz="22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10" name="Google Shape;110;p3"/>
          <p:cNvSpPr/>
          <p:nvPr/>
        </p:nvSpPr>
        <p:spPr>
          <a:xfrm>
            <a:off x="5035550" y="1638300"/>
            <a:ext cx="908050" cy="361950"/>
          </a:xfrm>
          <a:prstGeom prst="downArrow">
            <a:avLst>
              <a:gd name="adj1" fmla="val 50000"/>
              <a:gd name="adj2" fmla="val 50000"/>
            </a:avLst>
          </a:prstGeom>
          <a:solidFill>
            <a:schemeClr val="accent1"/>
          </a:solidFill>
          <a:ln w="12700"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111" name="Google Shape;111;p3"/>
          <p:cNvSpPr/>
          <p:nvPr/>
        </p:nvSpPr>
        <p:spPr>
          <a:xfrm>
            <a:off x="2451100" y="2052637"/>
            <a:ext cx="6108700" cy="1076325"/>
          </a:xfrm>
          <a:prstGeom prst="roundRect">
            <a:avLst>
              <a:gd name="adj" fmla="val 16667"/>
            </a:avLst>
          </a:prstGeom>
          <a:noFill/>
          <a:ln w="12700" cap="sq"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139700" algn="l" rtl="0">
              <a:lnSpc>
                <a:spcPct val="100000"/>
              </a:lnSpc>
              <a:spcBef>
                <a:spcPts val="0"/>
              </a:spcBef>
              <a:spcAft>
                <a:spcPts val="0"/>
              </a:spcAft>
              <a:buClr>
                <a:schemeClr val="dk1"/>
              </a:buClr>
              <a:buSzPts val="2200"/>
              <a:buFont typeface="Times New Roman" panose="02020603050405020304"/>
              <a:buChar char="•"/>
            </a:pPr>
            <a:r>
              <a:rPr lang="en-US" sz="22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Pekerjaan atau Jabatan,</a:t>
            </a:r>
            <a:endParaRPr lang="en-US" sz="22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39700" algn="l" rtl="0">
              <a:lnSpc>
                <a:spcPct val="100000"/>
              </a:lnSpc>
              <a:spcBef>
                <a:spcPts val="0"/>
              </a:spcBef>
              <a:spcAft>
                <a:spcPts val="0"/>
              </a:spcAft>
              <a:buClr>
                <a:schemeClr val="dk1"/>
              </a:buClr>
              <a:buSzPts val="2200"/>
              <a:buFont typeface="Times New Roman" panose="02020603050405020304"/>
              <a:buChar char="•"/>
            </a:pPr>
            <a:r>
              <a:rPr lang="en-US" sz="22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Jasa dan kegiatan,</a:t>
            </a:r>
            <a:endParaRPr lang="en-US" sz="22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2200"/>
              <a:buFont typeface="Times New Roman" panose="02020603050405020304"/>
              <a:buNone/>
            </a:pPr>
            <a:r>
              <a:rPr lang="en-US" sz="22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Yang dilakukan Wajib Pajak Orang Pribadi</a:t>
            </a:r>
            <a:endParaRPr lang="en-US" sz="22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12" name="Google Shape;112;p3"/>
          <p:cNvSpPr/>
          <p:nvPr/>
        </p:nvSpPr>
        <p:spPr>
          <a:xfrm>
            <a:off x="2476500" y="3595687"/>
            <a:ext cx="6108700" cy="2043112"/>
          </a:xfrm>
          <a:prstGeom prst="roundRect">
            <a:avLst>
              <a:gd name="adj" fmla="val 16667"/>
            </a:avLst>
          </a:prstGeom>
          <a:noFill/>
          <a:ln w="12700" cap="sq"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200"/>
              <a:buFont typeface="Times New Roman" panose="02020603050405020304"/>
              <a:buNone/>
            </a:pPr>
            <a:r>
              <a:rPr lang="en-US" sz="22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Penghasilan berupa :</a:t>
            </a:r>
            <a:endParaRPr lang="en-US" sz="22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39700" algn="l" rtl="0">
              <a:lnSpc>
                <a:spcPct val="100000"/>
              </a:lnSpc>
              <a:spcBef>
                <a:spcPts val="0"/>
              </a:spcBef>
              <a:spcAft>
                <a:spcPts val="0"/>
              </a:spcAft>
              <a:buClr>
                <a:schemeClr val="dk1"/>
              </a:buClr>
              <a:buSzPts val="2200"/>
              <a:buFont typeface="Times New Roman" panose="02020603050405020304"/>
              <a:buChar char="•"/>
            </a:pPr>
            <a:r>
              <a:rPr lang="en-US" sz="22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Gaji</a:t>
            </a:r>
            <a:endParaRPr lang="en-US" sz="22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39700" algn="l" rtl="0">
              <a:lnSpc>
                <a:spcPct val="100000"/>
              </a:lnSpc>
              <a:spcBef>
                <a:spcPts val="0"/>
              </a:spcBef>
              <a:spcAft>
                <a:spcPts val="0"/>
              </a:spcAft>
              <a:buClr>
                <a:schemeClr val="dk1"/>
              </a:buClr>
              <a:buSzPts val="2200"/>
              <a:buFont typeface="Times New Roman" panose="02020603050405020304"/>
              <a:buChar char="•"/>
            </a:pPr>
            <a:r>
              <a:rPr lang="en-US" sz="22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Upah</a:t>
            </a:r>
            <a:endParaRPr lang="en-US" sz="22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39700" algn="l" rtl="0">
              <a:lnSpc>
                <a:spcPct val="100000"/>
              </a:lnSpc>
              <a:spcBef>
                <a:spcPts val="0"/>
              </a:spcBef>
              <a:spcAft>
                <a:spcPts val="0"/>
              </a:spcAft>
              <a:buClr>
                <a:schemeClr val="dk1"/>
              </a:buClr>
              <a:buSzPts val="2200"/>
              <a:buFont typeface="Times New Roman" panose="02020603050405020304"/>
              <a:buChar char="•"/>
            </a:pPr>
            <a:r>
              <a:rPr lang="en-US" sz="22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Honorarium</a:t>
            </a:r>
            <a:endParaRPr lang="en-US" sz="22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39700" algn="l" rtl="0">
              <a:lnSpc>
                <a:spcPct val="100000"/>
              </a:lnSpc>
              <a:spcBef>
                <a:spcPts val="0"/>
              </a:spcBef>
              <a:spcAft>
                <a:spcPts val="0"/>
              </a:spcAft>
              <a:buClr>
                <a:schemeClr val="dk1"/>
              </a:buClr>
              <a:buSzPts val="2200"/>
              <a:buFont typeface="Times New Roman" panose="02020603050405020304"/>
              <a:buChar char="•"/>
            </a:pPr>
            <a:r>
              <a:rPr lang="en-US" sz="22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Tunjangan dan</a:t>
            </a:r>
            <a:endParaRPr lang="en-US" sz="22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39700" algn="l" rtl="0">
              <a:lnSpc>
                <a:spcPct val="100000"/>
              </a:lnSpc>
              <a:spcBef>
                <a:spcPts val="0"/>
              </a:spcBef>
              <a:spcAft>
                <a:spcPts val="0"/>
              </a:spcAft>
              <a:buClr>
                <a:schemeClr val="dk1"/>
              </a:buClr>
              <a:buSzPts val="2200"/>
              <a:buFont typeface="Times New Roman" panose="02020603050405020304"/>
              <a:buChar char="•"/>
            </a:pPr>
            <a:r>
              <a:rPr lang="en-US" sz="22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Pembayaran lain dengan nama apapun</a:t>
            </a:r>
            <a:endParaRPr lang="en-US" sz="22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13" name="Google Shape;113;p3"/>
          <p:cNvSpPr/>
          <p:nvPr/>
        </p:nvSpPr>
        <p:spPr>
          <a:xfrm>
            <a:off x="5035550" y="3162300"/>
            <a:ext cx="908050" cy="361950"/>
          </a:xfrm>
          <a:prstGeom prst="downArrow">
            <a:avLst>
              <a:gd name="adj1" fmla="val 50000"/>
              <a:gd name="adj2" fmla="val 50000"/>
            </a:avLst>
          </a:prstGeom>
          <a:solidFill>
            <a:schemeClr val="accent1"/>
          </a:solidFill>
          <a:ln w="12700"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114" name="Google Shape;114;p3"/>
          <p:cNvSpPr/>
          <p:nvPr/>
        </p:nvSpPr>
        <p:spPr>
          <a:xfrm>
            <a:off x="8832850" y="4572000"/>
            <a:ext cx="495300" cy="1981200"/>
          </a:xfrm>
          <a:prstGeom prst="curvedLeftArrow">
            <a:avLst>
              <a:gd name="adj1" fmla="val 12240"/>
              <a:gd name="adj2" fmla="val 19260"/>
              <a:gd name="adj3" fmla="val 8175"/>
            </a:avLst>
          </a:prstGeom>
          <a:solidFill>
            <a:schemeClr val="accent1"/>
          </a:solidFill>
          <a:ln w="12700"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115" name="Google Shape;115;p3"/>
          <p:cNvSpPr/>
          <p:nvPr/>
        </p:nvSpPr>
        <p:spPr>
          <a:xfrm>
            <a:off x="1651000" y="4519612"/>
            <a:ext cx="577850" cy="2057400"/>
          </a:xfrm>
          <a:prstGeom prst="curvedRightArrow">
            <a:avLst>
              <a:gd name="adj1" fmla="val 12240"/>
              <a:gd name="adj2" fmla="val 19260"/>
              <a:gd name="adj3" fmla="val 16007"/>
            </a:avLst>
          </a:prstGeom>
          <a:solidFill>
            <a:schemeClr val="accent1"/>
          </a:solidFill>
          <a:ln w="12700"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116" name="Google Shape;116;p3"/>
          <p:cNvSpPr/>
          <p:nvPr/>
        </p:nvSpPr>
        <p:spPr>
          <a:xfrm>
            <a:off x="2311400" y="5943600"/>
            <a:ext cx="1238250" cy="609600"/>
          </a:xfrm>
          <a:prstGeom prst="roundRect">
            <a:avLst>
              <a:gd name="adj" fmla="val 16667"/>
            </a:avLst>
          </a:prstGeom>
          <a:noFill/>
          <a:ln w="12700"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Times New Roman" panose="02020603050405020304"/>
              <a:buNone/>
            </a:pPr>
            <a:r>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WP DN</a:t>
            </a:r>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17" name="Google Shape;117;p3"/>
          <p:cNvSpPr/>
          <p:nvPr/>
        </p:nvSpPr>
        <p:spPr>
          <a:xfrm>
            <a:off x="7512050" y="5943600"/>
            <a:ext cx="1238250" cy="609600"/>
          </a:xfrm>
          <a:prstGeom prst="roundRect">
            <a:avLst>
              <a:gd name="adj" fmla="val 16667"/>
            </a:avLst>
          </a:prstGeom>
          <a:noFill/>
          <a:ln w="12700"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Times New Roman" panose="02020603050405020304"/>
              <a:buNone/>
            </a:pPr>
            <a:r>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WP LN</a:t>
            </a:r>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18" name="Google Shape;118;p3"/>
          <p:cNvSpPr/>
          <p:nvPr/>
        </p:nvSpPr>
        <p:spPr>
          <a:xfrm>
            <a:off x="3554412" y="6043612"/>
            <a:ext cx="247650" cy="381000"/>
          </a:xfrm>
          <a:prstGeom prst="rightArrow">
            <a:avLst>
              <a:gd name="adj1" fmla="val 50000"/>
              <a:gd name="adj2" fmla="val 50000"/>
            </a:avLst>
          </a:prstGeom>
          <a:solidFill>
            <a:schemeClr val="accent1"/>
          </a:solidFill>
          <a:ln w="12700"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119" name="Google Shape;119;p3"/>
          <p:cNvSpPr/>
          <p:nvPr/>
        </p:nvSpPr>
        <p:spPr>
          <a:xfrm>
            <a:off x="7264400" y="6091237"/>
            <a:ext cx="222250" cy="381000"/>
          </a:xfrm>
          <a:prstGeom prst="leftArrow">
            <a:avLst>
              <a:gd name="adj1" fmla="val 50000"/>
              <a:gd name="adj2" fmla="val 50000"/>
            </a:avLst>
          </a:prstGeom>
          <a:solidFill>
            <a:schemeClr val="accent1"/>
          </a:solidFill>
          <a:ln w="12700"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120" name="Google Shape;120;p3"/>
          <p:cNvSpPr/>
          <p:nvPr/>
        </p:nvSpPr>
        <p:spPr>
          <a:xfrm>
            <a:off x="3879850" y="5943600"/>
            <a:ext cx="1238250" cy="609600"/>
          </a:xfrm>
          <a:prstGeom prst="roundRect">
            <a:avLst>
              <a:gd name="adj" fmla="val 16667"/>
            </a:avLst>
          </a:prstGeom>
          <a:noFill/>
          <a:ln w="12700"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Times New Roman" panose="02020603050405020304"/>
              <a:buNone/>
            </a:pPr>
            <a:r>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PPh 21</a:t>
            </a:r>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21" name="Google Shape;121;p3"/>
          <p:cNvSpPr/>
          <p:nvPr/>
        </p:nvSpPr>
        <p:spPr>
          <a:xfrm>
            <a:off x="5943600" y="5943600"/>
            <a:ext cx="1238250" cy="609600"/>
          </a:xfrm>
          <a:prstGeom prst="roundRect">
            <a:avLst>
              <a:gd name="adj" fmla="val 16667"/>
            </a:avLst>
          </a:prstGeom>
          <a:noFill/>
          <a:ln w="12700" cap="sq"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Times New Roman" panose="02020603050405020304"/>
              <a:buNone/>
            </a:pPr>
            <a:r>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PPh 26</a:t>
            </a:r>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300"/>
                                        <p:tgtEl>
                                          <p:spTgt spid="108"/>
                                        </p:tgtEl>
                                      </p:cBhvr>
                                    </p:animEffect>
                                  </p:childTnLst>
                                </p:cTn>
                              </p:par>
                            </p:childTnLst>
                          </p:cTn>
                        </p:par>
                        <p:par>
                          <p:cTn id="8" fill="hold">
                            <p:stCondLst>
                              <p:cond delay="1500"/>
                            </p:stCondLst>
                            <p:childTnLst>
                              <p:par>
                                <p:cTn id="9" presetID="10" presetClass="entr" presetSubtype="0" fill="hold" nodeType="afterEffect">
                                  <p:stCondLst>
                                    <p:cond delay="2000"/>
                                  </p:stCondLst>
                                  <p:childTnLst>
                                    <p:set>
                                      <p:cBhvr>
                                        <p:cTn id="10" dur="1" fill="hold">
                                          <p:stCondLst>
                                            <p:cond delay="0"/>
                                          </p:stCondLst>
                                        </p:cTn>
                                        <p:tgtEl>
                                          <p:spTgt spid="109"/>
                                        </p:tgtEl>
                                        <p:attrNameLst>
                                          <p:attrName>style.visibility</p:attrName>
                                        </p:attrNameLst>
                                      </p:cBhvr>
                                      <p:to>
                                        <p:strVal val="visible"/>
                                      </p:to>
                                    </p:set>
                                    <p:animEffect transition="in" filter="fade">
                                      <p:cBhvr>
                                        <p:cTn id="11" dur="1"/>
                                        <p:tgtEl>
                                          <p:spTgt spid="109"/>
                                        </p:tgtEl>
                                      </p:cBhvr>
                                    </p:animEffect>
                                  </p:childTnLst>
                                </p:cTn>
                              </p:par>
                            </p:childTnLst>
                          </p:cTn>
                        </p:par>
                        <p:par>
                          <p:cTn id="12" fill="hold">
                            <p:stCondLst>
                              <p:cond delay="3500"/>
                            </p:stCondLst>
                            <p:childTnLst>
                              <p:par>
                                <p:cTn id="13" presetID="10" presetClass="entr" presetSubtype="0" fill="hold" nodeType="afterEffect">
                                  <p:stCondLst>
                                    <p:cond delay="100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500"/>
                                        <p:tgtEl>
                                          <p:spTgt spid="110"/>
                                        </p:tgtEl>
                                      </p:cBhvr>
                                    </p:animEffect>
                                  </p:childTnLst>
                                </p:cTn>
                              </p:par>
                            </p:childTnLst>
                          </p:cTn>
                        </p:par>
                        <p:par>
                          <p:cTn id="16" fill="hold">
                            <p:stCondLst>
                              <p:cond delay="5000"/>
                            </p:stCondLst>
                            <p:childTnLst>
                              <p:par>
                                <p:cTn id="17" presetID="10" presetClass="entr" presetSubtype="0" fill="hold" nodeType="afterEffect">
                                  <p:stCondLst>
                                    <p:cond delay="2000"/>
                                  </p:stCondLst>
                                  <p:childTnLst>
                                    <p:set>
                                      <p:cBhvr>
                                        <p:cTn id="18" dur="1" fill="hold">
                                          <p:stCondLst>
                                            <p:cond delay="0"/>
                                          </p:stCondLst>
                                        </p:cTn>
                                        <p:tgtEl>
                                          <p:spTgt spid="111"/>
                                        </p:tgtEl>
                                        <p:attrNameLst>
                                          <p:attrName>style.visibility</p:attrName>
                                        </p:attrNameLst>
                                      </p:cBhvr>
                                      <p:to>
                                        <p:strVal val="visible"/>
                                      </p:to>
                                    </p:set>
                                    <p:animEffect transition="in" filter="fade">
                                      <p:cBhvr>
                                        <p:cTn id="19" dur="1"/>
                                        <p:tgtEl>
                                          <p:spTgt spid="111"/>
                                        </p:tgtEl>
                                      </p:cBhvr>
                                    </p:animEffect>
                                  </p:childTnLst>
                                </p:cTn>
                              </p:par>
                            </p:childTnLst>
                          </p:cTn>
                        </p:par>
                        <p:par>
                          <p:cTn id="20" fill="hold">
                            <p:stCondLst>
                              <p:cond delay="7000"/>
                            </p:stCondLst>
                            <p:childTnLst>
                              <p:par>
                                <p:cTn id="21" presetID="10" presetClass="entr" presetSubtype="0" fill="hold" nodeType="afterEffect">
                                  <p:stCondLst>
                                    <p:cond delay="200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500"/>
                                        <p:tgtEl>
                                          <p:spTgt spid="113"/>
                                        </p:tgtEl>
                                      </p:cBhvr>
                                    </p:animEffect>
                                  </p:childTnLst>
                                </p:cTn>
                              </p:par>
                            </p:childTnLst>
                          </p:cTn>
                        </p:par>
                        <p:par>
                          <p:cTn id="24" fill="hold">
                            <p:stCondLst>
                              <p:cond delay="9500"/>
                            </p:stCondLst>
                            <p:childTnLst>
                              <p:par>
                                <p:cTn id="25" presetID="10" presetClass="entr" presetSubtype="0" fill="hold" nodeType="afterEffect">
                                  <p:stCondLst>
                                    <p:cond delay="2000"/>
                                  </p:stCondLst>
                                  <p:childTnLst>
                                    <p:set>
                                      <p:cBhvr>
                                        <p:cTn id="26" dur="1" fill="hold">
                                          <p:stCondLst>
                                            <p:cond delay="0"/>
                                          </p:stCondLst>
                                        </p:cTn>
                                        <p:tgtEl>
                                          <p:spTgt spid="112"/>
                                        </p:tgtEl>
                                        <p:attrNameLst>
                                          <p:attrName>style.visibility</p:attrName>
                                        </p:attrNameLst>
                                      </p:cBhvr>
                                      <p:to>
                                        <p:strVal val="visible"/>
                                      </p:to>
                                    </p:set>
                                    <p:animEffect transition="in" filter="fade">
                                      <p:cBhvr>
                                        <p:cTn id="27" dur="1"/>
                                        <p:tgtEl>
                                          <p:spTgt spid="112"/>
                                        </p:tgtEl>
                                      </p:cBhvr>
                                    </p:animEffect>
                                  </p:childTnLst>
                                </p:cTn>
                              </p:par>
                            </p:childTnLst>
                          </p:cTn>
                        </p:par>
                        <p:par>
                          <p:cTn id="28" fill="hold">
                            <p:stCondLst>
                              <p:cond delay="11500"/>
                            </p:stCondLst>
                            <p:childTnLst>
                              <p:par>
                                <p:cTn id="29" presetID="10" presetClass="entr" presetSubtype="0" fill="hold" nodeType="afterEffect">
                                  <p:stCondLst>
                                    <p:cond delay="6000"/>
                                  </p:stCondLst>
                                  <p:childTnLst>
                                    <p:set>
                                      <p:cBhvr>
                                        <p:cTn id="30" dur="1" fill="hold">
                                          <p:stCondLst>
                                            <p:cond delay="0"/>
                                          </p:stCondLst>
                                        </p:cTn>
                                        <p:tgtEl>
                                          <p:spTgt spid="115"/>
                                        </p:tgtEl>
                                        <p:attrNameLst>
                                          <p:attrName>style.visibility</p:attrName>
                                        </p:attrNameLst>
                                      </p:cBhvr>
                                      <p:to>
                                        <p:strVal val="visible"/>
                                      </p:to>
                                    </p:set>
                                    <p:animEffect transition="in" filter="fade">
                                      <p:cBhvr>
                                        <p:cTn id="31" dur="500"/>
                                        <p:tgtEl>
                                          <p:spTgt spid="115"/>
                                        </p:tgtEl>
                                      </p:cBhvr>
                                    </p:animEffect>
                                  </p:childTnLst>
                                </p:cTn>
                              </p:par>
                            </p:childTnLst>
                          </p:cTn>
                        </p:par>
                        <p:par>
                          <p:cTn id="32" fill="hold">
                            <p:stCondLst>
                              <p:cond delay="18000"/>
                            </p:stCondLst>
                            <p:childTnLst>
                              <p:par>
                                <p:cTn id="33" presetID="10" presetClass="entr" presetSubtype="0" fill="hold" nodeType="afterEffect">
                                  <p:stCondLst>
                                    <p:cond delay="2000"/>
                                  </p:stCondLst>
                                  <p:childTnLst>
                                    <p:set>
                                      <p:cBhvr>
                                        <p:cTn id="34" dur="1" fill="hold">
                                          <p:stCondLst>
                                            <p:cond delay="0"/>
                                          </p:stCondLst>
                                        </p:cTn>
                                        <p:tgtEl>
                                          <p:spTgt spid="116"/>
                                        </p:tgtEl>
                                        <p:attrNameLst>
                                          <p:attrName>style.visibility</p:attrName>
                                        </p:attrNameLst>
                                      </p:cBhvr>
                                      <p:to>
                                        <p:strVal val="visible"/>
                                      </p:to>
                                    </p:set>
                                    <p:animEffect transition="in" filter="fade">
                                      <p:cBhvr>
                                        <p:cTn id="35" dur="1"/>
                                        <p:tgtEl>
                                          <p:spTgt spid="116"/>
                                        </p:tgtEl>
                                      </p:cBhvr>
                                    </p:animEffect>
                                  </p:childTnLst>
                                </p:cTn>
                              </p:par>
                            </p:childTnLst>
                          </p:cTn>
                        </p:par>
                        <p:par>
                          <p:cTn id="36" fill="hold">
                            <p:stCondLst>
                              <p:cond delay="20000"/>
                            </p:stCondLst>
                            <p:childTnLst>
                              <p:par>
                                <p:cTn id="37" presetID="10" presetClass="entr" presetSubtype="0" fill="hold" nodeType="afterEffect">
                                  <p:stCondLst>
                                    <p:cond delay="100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21500"/>
                            </p:stCondLst>
                            <p:childTnLst>
                              <p:par>
                                <p:cTn id="41" presetID="10" presetClass="entr" presetSubtype="0" fill="hold" nodeType="afterEffect">
                                  <p:stCondLst>
                                    <p:cond delay="2000"/>
                                  </p:stCondLst>
                                  <p:childTnLst>
                                    <p:set>
                                      <p:cBhvr>
                                        <p:cTn id="42" dur="1" fill="hold">
                                          <p:stCondLst>
                                            <p:cond delay="0"/>
                                          </p:stCondLst>
                                        </p:cTn>
                                        <p:tgtEl>
                                          <p:spTgt spid="120"/>
                                        </p:tgtEl>
                                        <p:attrNameLst>
                                          <p:attrName>style.visibility</p:attrName>
                                        </p:attrNameLst>
                                      </p:cBhvr>
                                      <p:to>
                                        <p:strVal val="visible"/>
                                      </p:to>
                                    </p:set>
                                    <p:animEffect transition="in" filter="fade">
                                      <p:cBhvr>
                                        <p:cTn id="43" dur="1"/>
                                        <p:tgtEl>
                                          <p:spTgt spid="120"/>
                                        </p:tgtEl>
                                      </p:cBhvr>
                                    </p:animEffect>
                                  </p:childTnLst>
                                </p:cTn>
                              </p:par>
                            </p:childTnLst>
                          </p:cTn>
                        </p:par>
                        <p:par>
                          <p:cTn id="44" fill="hold">
                            <p:stCondLst>
                              <p:cond delay="23500"/>
                            </p:stCondLst>
                            <p:childTnLst>
                              <p:par>
                                <p:cTn id="45" presetID="10" presetClass="entr" presetSubtype="0" fill="hold" nodeType="afterEffect">
                                  <p:stCondLst>
                                    <p:cond delay="2000"/>
                                  </p:stCondLst>
                                  <p:childTnLst>
                                    <p:set>
                                      <p:cBhvr>
                                        <p:cTn id="46" dur="1" fill="hold">
                                          <p:stCondLst>
                                            <p:cond delay="0"/>
                                          </p:stCondLst>
                                        </p:cTn>
                                        <p:tgtEl>
                                          <p:spTgt spid="114"/>
                                        </p:tgtEl>
                                        <p:attrNameLst>
                                          <p:attrName>style.visibility</p:attrName>
                                        </p:attrNameLst>
                                      </p:cBhvr>
                                      <p:to>
                                        <p:strVal val="visible"/>
                                      </p:to>
                                    </p:set>
                                    <p:animEffect transition="in" filter="fade">
                                      <p:cBhvr>
                                        <p:cTn id="47" dur="500"/>
                                        <p:tgtEl>
                                          <p:spTgt spid="114"/>
                                        </p:tgtEl>
                                      </p:cBhvr>
                                    </p:animEffect>
                                  </p:childTnLst>
                                </p:cTn>
                              </p:par>
                            </p:childTnLst>
                          </p:cTn>
                        </p:par>
                        <p:par>
                          <p:cTn id="48" fill="hold">
                            <p:stCondLst>
                              <p:cond delay="26000"/>
                            </p:stCondLst>
                            <p:childTnLst>
                              <p:par>
                                <p:cTn id="49" presetID="10" presetClass="entr" presetSubtype="0" fill="hold" nodeType="afterEffect">
                                  <p:stCondLst>
                                    <p:cond delay="2000"/>
                                  </p:stCondLst>
                                  <p:childTnLst>
                                    <p:set>
                                      <p:cBhvr>
                                        <p:cTn id="50" dur="1" fill="hold">
                                          <p:stCondLst>
                                            <p:cond delay="0"/>
                                          </p:stCondLst>
                                        </p:cTn>
                                        <p:tgtEl>
                                          <p:spTgt spid="117"/>
                                        </p:tgtEl>
                                        <p:attrNameLst>
                                          <p:attrName>style.visibility</p:attrName>
                                        </p:attrNameLst>
                                      </p:cBhvr>
                                      <p:to>
                                        <p:strVal val="visible"/>
                                      </p:to>
                                    </p:set>
                                    <p:animEffect transition="in" filter="fade">
                                      <p:cBhvr>
                                        <p:cTn id="51" dur="1"/>
                                        <p:tgtEl>
                                          <p:spTgt spid="117"/>
                                        </p:tgtEl>
                                      </p:cBhvr>
                                    </p:animEffect>
                                  </p:childTnLst>
                                </p:cTn>
                              </p:par>
                            </p:childTnLst>
                          </p:cTn>
                        </p:par>
                        <p:par>
                          <p:cTn id="52" fill="hold">
                            <p:stCondLst>
                              <p:cond delay="28000"/>
                            </p:stCondLst>
                            <p:childTnLst>
                              <p:par>
                                <p:cTn id="53" presetID="10" presetClass="entr" presetSubtype="0" fill="hold" nodeType="afterEffect">
                                  <p:stCondLst>
                                    <p:cond delay="1000"/>
                                  </p:stCondLst>
                                  <p:childTnLst>
                                    <p:set>
                                      <p:cBhvr>
                                        <p:cTn id="54" dur="1" fill="hold">
                                          <p:stCondLst>
                                            <p:cond delay="0"/>
                                          </p:stCondLst>
                                        </p:cTn>
                                        <p:tgtEl>
                                          <p:spTgt spid="119"/>
                                        </p:tgtEl>
                                        <p:attrNameLst>
                                          <p:attrName>style.visibility</p:attrName>
                                        </p:attrNameLst>
                                      </p:cBhvr>
                                      <p:to>
                                        <p:strVal val="visible"/>
                                      </p:to>
                                    </p:set>
                                    <p:animEffect transition="in" filter="fade">
                                      <p:cBhvr>
                                        <p:cTn id="55" dur="500"/>
                                        <p:tgtEl>
                                          <p:spTgt spid="119"/>
                                        </p:tgtEl>
                                      </p:cBhvr>
                                    </p:animEffect>
                                  </p:childTnLst>
                                </p:cTn>
                              </p:par>
                            </p:childTnLst>
                          </p:cTn>
                        </p:par>
                        <p:par>
                          <p:cTn id="56" fill="hold">
                            <p:stCondLst>
                              <p:cond delay="29500"/>
                            </p:stCondLst>
                            <p:childTnLst>
                              <p:par>
                                <p:cTn id="57" presetID="10" presetClass="entr" presetSubtype="0" fill="hold" nodeType="afterEffect">
                                  <p:stCondLst>
                                    <p:cond delay="2000"/>
                                  </p:stCondLst>
                                  <p:childTnLst>
                                    <p:set>
                                      <p:cBhvr>
                                        <p:cTn id="58" dur="1" fill="hold">
                                          <p:stCondLst>
                                            <p:cond delay="0"/>
                                          </p:stCondLst>
                                        </p:cTn>
                                        <p:tgtEl>
                                          <p:spTgt spid="121"/>
                                        </p:tgtEl>
                                        <p:attrNameLst>
                                          <p:attrName>style.visibility</p:attrName>
                                        </p:attrNameLst>
                                      </p:cBhvr>
                                      <p:to>
                                        <p:strVal val="visible"/>
                                      </p:to>
                                    </p:set>
                                    <p:animEffect transition="in" filter="fade">
                                      <p:cBhvr>
                                        <p:cTn id="59" dur="1"/>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cstate="print"/>
          <a:stretch>
            <a:fillRect/>
          </a:stretch>
        </p:blipFill>
        <p:spPr>
          <a:xfrm>
            <a:off x="770191" y="1486186"/>
            <a:ext cx="2625709" cy="866156"/>
          </a:xfrm>
          <a:prstGeom prst="rect">
            <a:avLst/>
          </a:prstGeom>
        </p:spPr>
      </p:pic>
      <p:sp>
        <p:nvSpPr>
          <p:cNvPr id="3" name="object 3"/>
          <p:cNvSpPr txBox="1"/>
          <p:nvPr/>
        </p:nvSpPr>
        <p:spPr>
          <a:xfrm>
            <a:off x="1123403" y="1757981"/>
            <a:ext cx="1922899" cy="310502"/>
          </a:xfrm>
          <a:prstGeom prst="rect">
            <a:avLst/>
          </a:prstGeom>
        </p:spPr>
        <p:txBody>
          <a:bodyPr vert="horz" wrap="square" lIns="0" tIns="10319" rIns="0" bIns="0" rtlCol="0">
            <a:spAutoFit/>
          </a:bodyPr>
          <a:lstStyle/>
          <a:p>
            <a:pPr marL="10160" marR="4445" indent="87630">
              <a:spcBef>
                <a:spcPts val="80"/>
              </a:spcBef>
            </a:pPr>
            <a:r>
              <a:rPr sz="975" b="1" spc="-20" dirty="0">
                <a:solidFill>
                  <a:srgbClr val="FFFFFF"/>
                </a:solidFill>
                <a:latin typeface="Trebuchet MS" panose="020B0603020202020204"/>
                <a:cs typeface="Trebuchet MS" panose="020B0603020202020204"/>
              </a:rPr>
              <a:t>PEGAWAI</a:t>
            </a:r>
            <a:r>
              <a:rPr sz="975" b="1" spc="-28" dirty="0">
                <a:solidFill>
                  <a:srgbClr val="FFFFFF"/>
                </a:solidFill>
                <a:latin typeface="Trebuchet MS" panose="020B0603020202020204"/>
                <a:cs typeface="Trebuchet MS" panose="020B0603020202020204"/>
              </a:rPr>
              <a:t> </a:t>
            </a:r>
            <a:r>
              <a:rPr sz="975" b="1" spc="-16" dirty="0">
                <a:solidFill>
                  <a:srgbClr val="FFFFFF"/>
                </a:solidFill>
                <a:latin typeface="Trebuchet MS" panose="020B0603020202020204"/>
                <a:cs typeface="Trebuchet MS" panose="020B0603020202020204"/>
              </a:rPr>
              <a:t>TETAP</a:t>
            </a:r>
            <a:r>
              <a:rPr sz="975" b="1" spc="-33" dirty="0">
                <a:solidFill>
                  <a:srgbClr val="FFFFFF"/>
                </a:solidFill>
                <a:latin typeface="Trebuchet MS" panose="020B0603020202020204"/>
                <a:cs typeface="Trebuchet MS" panose="020B0603020202020204"/>
              </a:rPr>
              <a:t> </a:t>
            </a:r>
            <a:r>
              <a:rPr sz="975" b="1" dirty="0">
                <a:solidFill>
                  <a:srgbClr val="FFFFFF"/>
                </a:solidFill>
                <a:latin typeface="Trebuchet MS" panose="020B0603020202020204"/>
                <a:cs typeface="Trebuchet MS" panose="020B0603020202020204"/>
              </a:rPr>
              <a:t>&amp;</a:t>
            </a:r>
            <a:r>
              <a:rPr sz="975" b="1" spc="-24" dirty="0">
                <a:solidFill>
                  <a:srgbClr val="FFFFFF"/>
                </a:solidFill>
                <a:latin typeface="Trebuchet MS" panose="020B0603020202020204"/>
                <a:cs typeface="Trebuchet MS" panose="020B0603020202020204"/>
              </a:rPr>
              <a:t> </a:t>
            </a:r>
            <a:r>
              <a:rPr sz="975" b="1" spc="-8" dirty="0">
                <a:solidFill>
                  <a:srgbClr val="FFFFFF"/>
                </a:solidFill>
                <a:latin typeface="Trebuchet MS" panose="020B0603020202020204"/>
                <a:cs typeface="Trebuchet MS" panose="020B0603020202020204"/>
              </a:rPr>
              <a:t>PENSIUNAN PNS/TNI/POLRI/PEJABAT</a:t>
            </a:r>
            <a:r>
              <a:rPr sz="975" b="1" spc="-20" dirty="0">
                <a:solidFill>
                  <a:srgbClr val="FFFFFF"/>
                </a:solidFill>
                <a:latin typeface="Trebuchet MS" panose="020B0603020202020204"/>
                <a:cs typeface="Trebuchet MS" panose="020B0603020202020204"/>
              </a:rPr>
              <a:t> </a:t>
            </a:r>
            <a:r>
              <a:rPr sz="975" b="1" spc="-8" dirty="0">
                <a:solidFill>
                  <a:srgbClr val="FFFFFF"/>
                </a:solidFill>
                <a:latin typeface="Trebuchet MS" panose="020B0603020202020204"/>
                <a:cs typeface="Trebuchet MS" panose="020B0603020202020204"/>
              </a:rPr>
              <a:t>NEGARA</a:t>
            </a:r>
            <a:endParaRPr sz="975">
              <a:latin typeface="Trebuchet MS" panose="020B0603020202020204"/>
              <a:cs typeface="Trebuchet MS" panose="020B0603020202020204"/>
            </a:endParaRPr>
          </a:p>
        </p:txBody>
      </p:sp>
      <p:pic>
        <p:nvPicPr>
          <p:cNvPr id="4" name="object 4"/>
          <p:cNvPicPr/>
          <p:nvPr/>
        </p:nvPicPr>
        <p:blipFill>
          <a:blip r:embed="rId2" cstate="print"/>
          <a:stretch>
            <a:fillRect/>
          </a:stretch>
        </p:blipFill>
        <p:spPr>
          <a:xfrm>
            <a:off x="756570" y="4439412"/>
            <a:ext cx="2677716" cy="384476"/>
          </a:xfrm>
          <a:prstGeom prst="rect">
            <a:avLst/>
          </a:prstGeom>
        </p:spPr>
      </p:pic>
      <p:sp>
        <p:nvSpPr>
          <p:cNvPr id="5" name="object 5"/>
          <p:cNvSpPr txBox="1"/>
          <p:nvPr/>
        </p:nvSpPr>
        <p:spPr>
          <a:xfrm>
            <a:off x="1613233" y="4545489"/>
            <a:ext cx="966351" cy="160461"/>
          </a:xfrm>
          <a:prstGeom prst="rect">
            <a:avLst/>
          </a:prstGeom>
        </p:spPr>
        <p:txBody>
          <a:bodyPr vert="horz" wrap="square" lIns="0" tIns="10319" rIns="0" bIns="0" rtlCol="0">
            <a:spAutoFit/>
          </a:bodyPr>
          <a:lstStyle/>
          <a:p>
            <a:pPr marL="10160">
              <a:spcBef>
                <a:spcPts val="80"/>
              </a:spcBef>
            </a:pPr>
            <a:r>
              <a:rPr sz="975" b="1" dirty="0">
                <a:solidFill>
                  <a:srgbClr val="FFFFFF"/>
                </a:solidFill>
                <a:latin typeface="Trebuchet MS" panose="020B0603020202020204"/>
                <a:cs typeface="Trebuchet MS" panose="020B0603020202020204"/>
              </a:rPr>
              <a:t>BUKAN</a:t>
            </a:r>
            <a:r>
              <a:rPr sz="975" b="1" spc="-28" dirty="0">
                <a:solidFill>
                  <a:srgbClr val="FFFFFF"/>
                </a:solidFill>
                <a:latin typeface="Trebuchet MS" panose="020B0603020202020204"/>
                <a:cs typeface="Trebuchet MS" panose="020B0603020202020204"/>
              </a:rPr>
              <a:t> </a:t>
            </a:r>
            <a:r>
              <a:rPr sz="975" b="1" spc="-8" dirty="0">
                <a:solidFill>
                  <a:srgbClr val="FFFFFF"/>
                </a:solidFill>
                <a:latin typeface="Trebuchet MS" panose="020B0603020202020204"/>
                <a:cs typeface="Trebuchet MS" panose="020B0603020202020204"/>
              </a:rPr>
              <a:t>PEGAWAI</a:t>
            </a:r>
            <a:endParaRPr sz="975">
              <a:latin typeface="Trebuchet MS" panose="020B0603020202020204"/>
              <a:cs typeface="Trebuchet MS" panose="020B0603020202020204"/>
            </a:endParaRPr>
          </a:p>
        </p:txBody>
      </p:sp>
      <p:pic>
        <p:nvPicPr>
          <p:cNvPr id="6" name="object 6"/>
          <p:cNvPicPr/>
          <p:nvPr/>
        </p:nvPicPr>
        <p:blipFill>
          <a:blip r:embed="rId3" cstate="print"/>
          <a:stretch>
            <a:fillRect/>
          </a:stretch>
        </p:blipFill>
        <p:spPr>
          <a:xfrm>
            <a:off x="3951256" y="1475031"/>
            <a:ext cx="2051161" cy="412966"/>
          </a:xfrm>
          <a:prstGeom prst="rect">
            <a:avLst/>
          </a:prstGeom>
        </p:spPr>
      </p:pic>
      <p:sp>
        <p:nvSpPr>
          <p:cNvPr id="7" name="object 7"/>
          <p:cNvSpPr txBox="1"/>
          <p:nvPr/>
        </p:nvSpPr>
        <p:spPr>
          <a:xfrm>
            <a:off x="4424370" y="1519928"/>
            <a:ext cx="1107718" cy="160461"/>
          </a:xfrm>
          <a:prstGeom prst="rect">
            <a:avLst/>
          </a:prstGeom>
        </p:spPr>
        <p:txBody>
          <a:bodyPr vert="horz" wrap="square" lIns="0" tIns="10319" rIns="0" bIns="0" rtlCol="0">
            <a:spAutoFit/>
          </a:bodyPr>
          <a:lstStyle/>
          <a:p>
            <a:pPr marL="10160">
              <a:spcBef>
                <a:spcPts val="80"/>
              </a:spcBef>
            </a:pPr>
            <a:r>
              <a:rPr sz="975" b="1" dirty="0">
                <a:latin typeface="Trebuchet MS" panose="020B0603020202020204"/>
                <a:cs typeface="Trebuchet MS" panose="020B0603020202020204"/>
              </a:rPr>
              <a:t>Setiap</a:t>
            </a:r>
            <a:r>
              <a:rPr sz="975" b="1" spc="-12" dirty="0">
                <a:latin typeface="Trebuchet MS" panose="020B0603020202020204"/>
                <a:cs typeface="Trebuchet MS" panose="020B0603020202020204"/>
              </a:rPr>
              <a:t> </a:t>
            </a:r>
            <a:r>
              <a:rPr sz="975" b="1" dirty="0">
                <a:latin typeface="Trebuchet MS" panose="020B0603020202020204"/>
                <a:cs typeface="Trebuchet MS" panose="020B0603020202020204"/>
              </a:rPr>
              <a:t>masa</a:t>
            </a:r>
            <a:r>
              <a:rPr sz="975" b="1" spc="-20" dirty="0">
                <a:latin typeface="Trebuchet MS" panose="020B0603020202020204"/>
                <a:cs typeface="Trebuchet MS" panose="020B0603020202020204"/>
              </a:rPr>
              <a:t> </a:t>
            </a:r>
            <a:r>
              <a:rPr sz="975" b="1" spc="-8" dirty="0">
                <a:latin typeface="Trebuchet MS" panose="020B0603020202020204"/>
                <a:cs typeface="Trebuchet MS" panose="020B0603020202020204"/>
              </a:rPr>
              <a:t>pajak,</a:t>
            </a:r>
            <a:endParaRPr sz="975">
              <a:latin typeface="Trebuchet MS" panose="020B0603020202020204"/>
              <a:cs typeface="Trebuchet MS" panose="020B0603020202020204"/>
            </a:endParaRPr>
          </a:p>
        </p:txBody>
      </p:sp>
      <p:sp>
        <p:nvSpPr>
          <p:cNvPr id="8" name="object 8"/>
          <p:cNvSpPr txBox="1"/>
          <p:nvPr/>
        </p:nvSpPr>
        <p:spPr>
          <a:xfrm>
            <a:off x="4195294" y="1668518"/>
            <a:ext cx="1602502" cy="160461"/>
          </a:xfrm>
          <a:prstGeom prst="rect">
            <a:avLst/>
          </a:prstGeom>
        </p:spPr>
        <p:txBody>
          <a:bodyPr vert="horz" wrap="square" lIns="0" tIns="10319" rIns="0" bIns="0" rtlCol="0">
            <a:spAutoFit/>
          </a:bodyPr>
          <a:lstStyle/>
          <a:p>
            <a:pPr marL="10160">
              <a:spcBef>
                <a:spcPts val="80"/>
              </a:spcBef>
            </a:pPr>
            <a:r>
              <a:rPr sz="975" dirty="0">
                <a:latin typeface="Trebuchet MS" panose="020B0603020202020204"/>
                <a:cs typeface="Trebuchet MS" panose="020B0603020202020204"/>
              </a:rPr>
              <a:t>kecuali</a:t>
            </a:r>
            <a:r>
              <a:rPr sz="975" spc="-37" dirty="0">
                <a:latin typeface="Trebuchet MS" panose="020B0603020202020204"/>
                <a:cs typeface="Trebuchet MS" panose="020B0603020202020204"/>
              </a:rPr>
              <a:t> </a:t>
            </a:r>
            <a:r>
              <a:rPr sz="975" b="1" dirty="0">
                <a:latin typeface="Trebuchet MS" panose="020B0603020202020204"/>
                <a:cs typeface="Trebuchet MS" panose="020B0603020202020204"/>
              </a:rPr>
              <a:t>masa</a:t>
            </a:r>
            <a:r>
              <a:rPr sz="975" b="1" spc="-12" dirty="0">
                <a:latin typeface="Trebuchet MS" panose="020B0603020202020204"/>
                <a:cs typeface="Trebuchet MS" panose="020B0603020202020204"/>
              </a:rPr>
              <a:t> </a:t>
            </a:r>
            <a:r>
              <a:rPr sz="975" b="1" dirty="0">
                <a:latin typeface="Trebuchet MS" panose="020B0603020202020204"/>
                <a:cs typeface="Trebuchet MS" panose="020B0603020202020204"/>
              </a:rPr>
              <a:t>pajak</a:t>
            </a:r>
            <a:r>
              <a:rPr sz="975" b="1" spc="-12" dirty="0">
                <a:latin typeface="Trebuchet MS" panose="020B0603020202020204"/>
                <a:cs typeface="Trebuchet MS" panose="020B0603020202020204"/>
              </a:rPr>
              <a:t> </a:t>
            </a:r>
            <a:r>
              <a:rPr sz="975" b="1" spc="-8" dirty="0">
                <a:latin typeface="Trebuchet MS" panose="020B0603020202020204"/>
                <a:cs typeface="Trebuchet MS" panose="020B0603020202020204"/>
              </a:rPr>
              <a:t>terakhir</a:t>
            </a:r>
            <a:endParaRPr sz="975">
              <a:latin typeface="Trebuchet MS" panose="020B0603020202020204"/>
              <a:cs typeface="Trebuchet MS" panose="020B0603020202020204"/>
            </a:endParaRPr>
          </a:p>
        </p:txBody>
      </p:sp>
      <p:pic>
        <p:nvPicPr>
          <p:cNvPr id="9" name="object 9"/>
          <p:cNvPicPr/>
          <p:nvPr/>
        </p:nvPicPr>
        <p:blipFill>
          <a:blip r:embed="rId4" cstate="print"/>
          <a:stretch>
            <a:fillRect/>
          </a:stretch>
        </p:blipFill>
        <p:spPr>
          <a:xfrm>
            <a:off x="4044125" y="4418351"/>
            <a:ext cx="2052399" cy="427825"/>
          </a:xfrm>
          <a:prstGeom prst="rect">
            <a:avLst/>
          </a:prstGeom>
        </p:spPr>
      </p:pic>
      <p:sp>
        <p:nvSpPr>
          <p:cNvPr id="10" name="object 10"/>
          <p:cNvSpPr txBox="1"/>
          <p:nvPr/>
        </p:nvSpPr>
        <p:spPr>
          <a:xfrm>
            <a:off x="4248746" y="4471194"/>
            <a:ext cx="1647388" cy="310502"/>
          </a:xfrm>
          <a:prstGeom prst="rect">
            <a:avLst/>
          </a:prstGeom>
        </p:spPr>
        <p:txBody>
          <a:bodyPr vert="horz" wrap="square" lIns="0" tIns="10319" rIns="0" bIns="0" rtlCol="0">
            <a:spAutoFit/>
          </a:bodyPr>
          <a:lstStyle/>
          <a:p>
            <a:pPr marL="438785" marR="4445" indent="-428625">
              <a:spcBef>
                <a:spcPts val="80"/>
              </a:spcBef>
            </a:pPr>
            <a:r>
              <a:rPr sz="975" b="1" dirty="0">
                <a:latin typeface="Trebuchet MS" panose="020B0603020202020204"/>
                <a:cs typeface="Trebuchet MS" panose="020B0603020202020204"/>
              </a:rPr>
              <a:t>Setiap</a:t>
            </a:r>
            <a:r>
              <a:rPr sz="975" b="1" spc="-28" dirty="0">
                <a:latin typeface="Trebuchet MS" panose="020B0603020202020204"/>
                <a:cs typeface="Trebuchet MS" panose="020B0603020202020204"/>
              </a:rPr>
              <a:t> </a:t>
            </a:r>
            <a:r>
              <a:rPr sz="975" b="1" dirty="0">
                <a:latin typeface="Trebuchet MS" panose="020B0603020202020204"/>
                <a:cs typeface="Trebuchet MS" panose="020B0603020202020204"/>
              </a:rPr>
              <a:t>Masa</a:t>
            </a:r>
            <a:r>
              <a:rPr sz="975" b="1" spc="-33" dirty="0">
                <a:latin typeface="Trebuchet MS" panose="020B0603020202020204"/>
                <a:cs typeface="Trebuchet MS" panose="020B0603020202020204"/>
              </a:rPr>
              <a:t> </a:t>
            </a:r>
            <a:r>
              <a:rPr sz="975" b="1" dirty="0">
                <a:latin typeface="Trebuchet MS" panose="020B0603020202020204"/>
                <a:cs typeface="Trebuchet MS" panose="020B0603020202020204"/>
              </a:rPr>
              <a:t>Pajak</a:t>
            </a:r>
            <a:r>
              <a:rPr sz="975" b="1" spc="-28" dirty="0">
                <a:latin typeface="Trebuchet MS" panose="020B0603020202020204"/>
                <a:cs typeface="Trebuchet MS" panose="020B0603020202020204"/>
              </a:rPr>
              <a:t> </a:t>
            </a:r>
            <a:r>
              <a:rPr sz="975" b="1" dirty="0">
                <a:latin typeface="Trebuchet MS" panose="020B0603020202020204"/>
                <a:cs typeface="Trebuchet MS" panose="020B0603020202020204"/>
              </a:rPr>
              <a:t>atau</a:t>
            </a:r>
            <a:r>
              <a:rPr sz="975" b="1" spc="-33" dirty="0">
                <a:latin typeface="Trebuchet MS" panose="020B0603020202020204"/>
                <a:cs typeface="Trebuchet MS" panose="020B0603020202020204"/>
              </a:rPr>
              <a:t> </a:t>
            </a:r>
            <a:r>
              <a:rPr sz="975" b="1" spc="-16" dirty="0">
                <a:latin typeface="Trebuchet MS" panose="020B0603020202020204"/>
                <a:cs typeface="Trebuchet MS" panose="020B0603020202020204"/>
              </a:rPr>
              <a:t>pada </a:t>
            </a:r>
            <a:r>
              <a:rPr sz="975" b="1" dirty="0">
                <a:latin typeface="Trebuchet MS" panose="020B0603020202020204"/>
                <a:cs typeface="Trebuchet MS" panose="020B0603020202020204"/>
              </a:rPr>
              <a:t>saat</a:t>
            </a:r>
            <a:r>
              <a:rPr sz="975" b="1" spc="-8" dirty="0">
                <a:latin typeface="Trebuchet MS" panose="020B0603020202020204"/>
                <a:cs typeface="Trebuchet MS" panose="020B0603020202020204"/>
              </a:rPr>
              <a:t> terutang</a:t>
            </a:r>
            <a:endParaRPr sz="975">
              <a:latin typeface="Trebuchet MS" panose="020B0603020202020204"/>
              <a:cs typeface="Trebuchet MS" panose="020B0603020202020204"/>
            </a:endParaRPr>
          </a:p>
        </p:txBody>
      </p:sp>
      <p:pic>
        <p:nvPicPr>
          <p:cNvPr id="11" name="object 11"/>
          <p:cNvPicPr/>
          <p:nvPr/>
        </p:nvPicPr>
        <p:blipFill>
          <a:blip r:embed="rId5" cstate="print"/>
          <a:stretch>
            <a:fillRect/>
          </a:stretch>
        </p:blipFill>
        <p:spPr>
          <a:xfrm>
            <a:off x="6684074" y="1471316"/>
            <a:ext cx="2254234" cy="416681"/>
          </a:xfrm>
          <a:prstGeom prst="rect">
            <a:avLst/>
          </a:prstGeom>
        </p:spPr>
      </p:pic>
      <p:sp>
        <p:nvSpPr>
          <p:cNvPr id="12" name="object 12"/>
          <p:cNvSpPr txBox="1"/>
          <p:nvPr/>
        </p:nvSpPr>
        <p:spPr>
          <a:xfrm>
            <a:off x="6848347" y="1592468"/>
            <a:ext cx="1928574" cy="160461"/>
          </a:xfrm>
          <a:prstGeom prst="rect">
            <a:avLst/>
          </a:prstGeom>
        </p:spPr>
        <p:txBody>
          <a:bodyPr vert="horz" wrap="square" lIns="0" tIns="10319" rIns="0" bIns="0" rtlCol="0">
            <a:spAutoFit/>
          </a:bodyPr>
          <a:lstStyle/>
          <a:p>
            <a:pPr marL="10160">
              <a:spcBef>
                <a:spcPts val="80"/>
              </a:spcBef>
            </a:pPr>
            <a:r>
              <a:rPr sz="975" b="1" dirty="0">
                <a:latin typeface="Trebuchet MS" panose="020B0603020202020204"/>
                <a:cs typeface="Trebuchet MS" panose="020B0603020202020204"/>
              </a:rPr>
              <a:t>TER</a:t>
            </a:r>
            <a:r>
              <a:rPr sz="975" b="1" spc="-16" dirty="0">
                <a:latin typeface="Trebuchet MS" panose="020B0603020202020204"/>
                <a:cs typeface="Trebuchet MS" panose="020B0603020202020204"/>
              </a:rPr>
              <a:t> </a:t>
            </a:r>
            <a:r>
              <a:rPr sz="975" b="1" dirty="0">
                <a:latin typeface="Trebuchet MS" panose="020B0603020202020204"/>
                <a:cs typeface="Trebuchet MS" panose="020B0603020202020204"/>
              </a:rPr>
              <a:t>Bulanan X</a:t>
            </a:r>
            <a:r>
              <a:rPr sz="975" b="1" spc="-20" dirty="0">
                <a:latin typeface="Trebuchet MS" panose="020B0603020202020204"/>
                <a:cs typeface="Trebuchet MS" panose="020B0603020202020204"/>
              </a:rPr>
              <a:t> </a:t>
            </a:r>
            <a:r>
              <a:rPr sz="975" b="1" spc="-8" dirty="0">
                <a:latin typeface="Trebuchet MS" panose="020B0603020202020204"/>
                <a:cs typeface="Trebuchet MS" panose="020B0603020202020204"/>
              </a:rPr>
              <a:t>Penghasilan</a:t>
            </a:r>
            <a:r>
              <a:rPr sz="975" b="1" spc="-4" dirty="0">
                <a:latin typeface="Trebuchet MS" panose="020B0603020202020204"/>
                <a:cs typeface="Trebuchet MS" panose="020B0603020202020204"/>
              </a:rPr>
              <a:t> </a:t>
            </a:r>
            <a:r>
              <a:rPr sz="975" b="1" spc="-16" dirty="0">
                <a:latin typeface="Trebuchet MS" panose="020B0603020202020204"/>
                <a:cs typeface="Trebuchet MS" panose="020B0603020202020204"/>
              </a:rPr>
              <a:t>Bruto</a:t>
            </a:r>
            <a:endParaRPr sz="975">
              <a:latin typeface="Trebuchet MS" panose="020B0603020202020204"/>
              <a:cs typeface="Trebuchet MS" panose="020B0603020202020204"/>
            </a:endParaRPr>
          </a:p>
        </p:txBody>
      </p:sp>
      <p:pic>
        <p:nvPicPr>
          <p:cNvPr id="13" name="object 13"/>
          <p:cNvPicPr/>
          <p:nvPr/>
        </p:nvPicPr>
        <p:blipFill>
          <a:blip r:embed="rId6" cstate="print"/>
          <a:stretch>
            <a:fillRect/>
          </a:stretch>
        </p:blipFill>
        <p:spPr>
          <a:xfrm>
            <a:off x="6679121" y="4422066"/>
            <a:ext cx="2265378" cy="436493"/>
          </a:xfrm>
          <a:prstGeom prst="rect">
            <a:avLst/>
          </a:prstGeom>
        </p:spPr>
      </p:pic>
      <p:sp>
        <p:nvSpPr>
          <p:cNvPr id="14" name="object 14"/>
          <p:cNvSpPr txBox="1"/>
          <p:nvPr/>
        </p:nvSpPr>
        <p:spPr>
          <a:xfrm>
            <a:off x="6902625" y="4553950"/>
            <a:ext cx="1820743" cy="160461"/>
          </a:xfrm>
          <a:prstGeom prst="rect">
            <a:avLst/>
          </a:prstGeom>
        </p:spPr>
        <p:txBody>
          <a:bodyPr vert="horz" wrap="square" lIns="0" tIns="10319" rIns="0" bIns="0" rtlCol="0">
            <a:spAutoFit/>
          </a:bodyPr>
          <a:lstStyle/>
          <a:p>
            <a:pPr marL="10160">
              <a:spcBef>
                <a:spcPts val="80"/>
              </a:spcBef>
            </a:pPr>
            <a:r>
              <a:rPr sz="975" b="1" dirty="0">
                <a:latin typeface="Trebuchet MS" panose="020B0603020202020204"/>
                <a:cs typeface="Trebuchet MS" panose="020B0603020202020204"/>
              </a:rPr>
              <a:t>Ph</a:t>
            </a:r>
            <a:r>
              <a:rPr sz="975" b="1" spc="-28" dirty="0">
                <a:latin typeface="Trebuchet MS" panose="020B0603020202020204"/>
                <a:cs typeface="Trebuchet MS" panose="020B0603020202020204"/>
              </a:rPr>
              <a:t> </a:t>
            </a:r>
            <a:r>
              <a:rPr sz="975" b="1" dirty="0">
                <a:latin typeface="Trebuchet MS" panose="020B0603020202020204"/>
                <a:cs typeface="Trebuchet MS" panose="020B0603020202020204"/>
              </a:rPr>
              <a:t>Bruto</a:t>
            </a:r>
            <a:r>
              <a:rPr sz="975" b="1" spc="-33" dirty="0">
                <a:latin typeface="Trebuchet MS" panose="020B0603020202020204"/>
                <a:cs typeface="Trebuchet MS" panose="020B0603020202020204"/>
              </a:rPr>
              <a:t> </a:t>
            </a:r>
            <a:r>
              <a:rPr sz="975" b="1" dirty="0">
                <a:latin typeface="Trebuchet MS" panose="020B0603020202020204"/>
                <a:cs typeface="Trebuchet MS" panose="020B0603020202020204"/>
              </a:rPr>
              <a:t>X</a:t>
            </a:r>
            <a:r>
              <a:rPr sz="975" b="1" spc="-20" dirty="0">
                <a:latin typeface="Trebuchet MS" panose="020B0603020202020204"/>
                <a:cs typeface="Trebuchet MS" panose="020B0603020202020204"/>
              </a:rPr>
              <a:t> </a:t>
            </a:r>
            <a:r>
              <a:rPr sz="975" b="1" dirty="0">
                <a:latin typeface="Trebuchet MS" panose="020B0603020202020204"/>
                <a:cs typeface="Trebuchet MS" panose="020B0603020202020204"/>
              </a:rPr>
              <a:t>50%</a:t>
            </a:r>
            <a:r>
              <a:rPr sz="975" b="1" spc="-24" dirty="0">
                <a:latin typeface="Trebuchet MS" panose="020B0603020202020204"/>
                <a:cs typeface="Trebuchet MS" panose="020B0603020202020204"/>
              </a:rPr>
              <a:t> </a:t>
            </a:r>
            <a:r>
              <a:rPr sz="975" b="1" dirty="0">
                <a:latin typeface="Trebuchet MS" panose="020B0603020202020204"/>
                <a:cs typeface="Trebuchet MS" panose="020B0603020202020204"/>
              </a:rPr>
              <a:t>X</a:t>
            </a:r>
            <a:r>
              <a:rPr sz="975" b="1" spc="-41" dirty="0">
                <a:latin typeface="Trebuchet MS" panose="020B0603020202020204"/>
                <a:cs typeface="Trebuchet MS" panose="020B0603020202020204"/>
              </a:rPr>
              <a:t> </a:t>
            </a:r>
            <a:r>
              <a:rPr sz="975" b="1" spc="-16" dirty="0">
                <a:latin typeface="Trebuchet MS" panose="020B0603020202020204"/>
                <a:cs typeface="Trebuchet MS" panose="020B0603020202020204"/>
              </a:rPr>
              <a:t>Tarif</a:t>
            </a:r>
            <a:r>
              <a:rPr sz="975" b="1" spc="-20" dirty="0">
                <a:latin typeface="Trebuchet MS" panose="020B0603020202020204"/>
                <a:cs typeface="Trebuchet MS" panose="020B0603020202020204"/>
              </a:rPr>
              <a:t> </a:t>
            </a:r>
            <a:r>
              <a:rPr sz="975" b="1" dirty="0">
                <a:latin typeface="Trebuchet MS" panose="020B0603020202020204"/>
                <a:cs typeface="Trebuchet MS" panose="020B0603020202020204"/>
              </a:rPr>
              <a:t>Pasal</a:t>
            </a:r>
            <a:r>
              <a:rPr sz="975" b="1" spc="-28" dirty="0">
                <a:latin typeface="Trebuchet MS" panose="020B0603020202020204"/>
                <a:cs typeface="Trebuchet MS" panose="020B0603020202020204"/>
              </a:rPr>
              <a:t> </a:t>
            </a:r>
            <a:r>
              <a:rPr sz="975" b="1" spc="-20" dirty="0">
                <a:latin typeface="Trebuchet MS" panose="020B0603020202020204"/>
                <a:cs typeface="Trebuchet MS" panose="020B0603020202020204"/>
              </a:rPr>
              <a:t>17</a:t>
            </a:r>
            <a:endParaRPr sz="975">
              <a:latin typeface="Trebuchet MS" panose="020B0603020202020204"/>
              <a:cs typeface="Trebuchet MS" panose="020B0603020202020204"/>
            </a:endParaRPr>
          </a:p>
        </p:txBody>
      </p:sp>
      <p:pic>
        <p:nvPicPr>
          <p:cNvPr id="15" name="object 15"/>
          <p:cNvPicPr/>
          <p:nvPr/>
        </p:nvPicPr>
        <p:blipFill>
          <a:blip r:embed="rId7" cstate="print"/>
          <a:stretch>
            <a:fillRect/>
          </a:stretch>
        </p:blipFill>
        <p:spPr>
          <a:xfrm>
            <a:off x="757809" y="2999328"/>
            <a:ext cx="2661618" cy="1355264"/>
          </a:xfrm>
          <a:prstGeom prst="rect">
            <a:avLst/>
          </a:prstGeom>
        </p:spPr>
      </p:pic>
      <p:sp>
        <p:nvSpPr>
          <p:cNvPr id="16" name="object 16"/>
          <p:cNvSpPr txBox="1"/>
          <p:nvPr/>
        </p:nvSpPr>
        <p:spPr>
          <a:xfrm>
            <a:off x="1433480" y="3589828"/>
            <a:ext cx="1312029" cy="160461"/>
          </a:xfrm>
          <a:prstGeom prst="rect">
            <a:avLst/>
          </a:prstGeom>
        </p:spPr>
        <p:txBody>
          <a:bodyPr vert="horz" wrap="square" lIns="0" tIns="10319" rIns="0" bIns="0" rtlCol="0">
            <a:spAutoFit/>
          </a:bodyPr>
          <a:lstStyle/>
          <a:p>
            <a:pPr marL="10160">
              <a:spcBef>
                <a:spcPts val="80"/>
              </a:spcBef>
            </a:pPr>
            <a:r>
              <a:rPr sz="975" b="1" spc="-16" dirty="0">
                <a:solidFill>
                  <a:srgbClr val="FFFFFF"/>
                </a:solidFill>
                <a:latin typeface="Trebuchet MS" panose="020B0603020202020204"/>
                <a:cs typeface="Trebuchet MS" panose="020B0603020202020204"/>
              </a:rPr>
              <a:t>PEGAWAI</a:t>
            </a:r>
            <a:r>
              <a:rPr sz="975" b="1" spc="-49" dirty="0">
                <a:solidFill>
                  <a:srgbClr val="FFFFFF"/>
                </a:solidFill>
                <a:latin typeface="Trebuchet MS" panose="020B0603020202020204"/>
                <a:cs typeface="Trebuchet MS" panose="020B0603020202020204"/>
              </a:rPr>
              <a:t> </a:t>
            </a:r>
            <a:r>
              <a:rPr sz="975" b="1" dirty="0">
                <a:solidFill>
                  <a:srgbClr val="FFFFFF"/>
                </a:solidFill>
                <a:latin typeface="Trebuchet MS" panose="020B0603020202020204"/>
                <a:cs typeface="Trebuchet MS" panose="020B0603020202020204"/>
              </a:rPr>
              <a:t>TIDAK</a:t>
            </a:r>
            <a:r>
              <a:rPr sz="975" b="1" spc="-49" dirty="0">
                <a:solidFill>
                  <a:srgbClr val="FFFFFF"/>
                </a:solidFill>
                <a:latin typeface="Trebuchet MS" panose="020B0603020202020204"/>
                <a:cs typeface="Trebuchet MS" panose="020B0603020202020204"/>
              </a:rPr>
              <a:t> </a:t>
            </a:r>
            <a:r>
              <a:rPr sz="975" b="1" spc="-16" dirty="0">
                <a:solidFill>
                  <a:srgbClr val="FFFFFF"/>
                </a:solidFill>
                <a:latin typeface="Trebuchet MS" panose="020B0603020202020204"/>
                <a:cs typeface="Trebuchet MS" panose="020B0603020202020204"/>
              </a:rPr>
              <a:t>TETAP</a:t>
            </a:r>
            <a:endParaRPr sz="975">
              <a:latin typeface="Trebuchet MS" panose="020B0603020202020204"/>
              <a:cs typeface="Trebuchet MS" panose="020B0603020202020204"/>
            </a:endParaRPr>
          </a:p>
        </p:txBody>
      </p:sp>
      <p:pic>
        <p:nvPicPr>
          <p:cNvPr id="17" name="object 17"/>
          <p:cNvPicPr/>
          <p:nvPr/>
        </p:nvPicPr>
        <p:blipFill>
          <a:blip r:embed="rId8" cstate="print"/>
          <a:stretch>
            <a:fillRect/>
          </a:stretch>
        </p:blipFill>
        <p:spPr>
          <a:xfrm>
            <a:off x="6684073" y="3019107"/>
            <a:ext cx="2251758" cy="290401"/>
          </a:xfrm>
          <a:prstGeom prst="rect">
            <a:avLst/>
          </a:prstGeom>
        </p:spPr>
      </p:pic>
      <p:sp>
        <p:nvSpPr>
          <p:cNvPr id="18" name="object 18"/>
          <p:cNvSpPr txBox="1"/>
          <p:nvPr/>
        </p:nvSpPr>
        <p:spPr>
          <a:xfrm>
            <a:off x="6922436" y="3077647"/>
            <a:ext cx="1777921" cy="160461"/>
          </a:xfrm>
          <a:prstGeom prst="rect">
            <a:avLst/>
          </a:prstGeom>
        </p:spPr>
        <p:txBody>
          <a:bodyPr vert="horz" wrap="square" lIns="0" tIns="10319" rIns="0" bIns="0" rtlCol="0">
            <a:spAutoFit/>
          </a:bodyPr>
          <a:lstStyle/>
          <a:p>
            <a:pPr marL="10160">
              <a:spcBef>
                <a:spcPts val="80"/>
              </a:spcBef>
            </a:pPr>
            <a:r>
              <a:rPr sz="975" b="1" dirty="0">
                <a:latin typeface="Trebuchet MS" panose="020B0603020202020204"/>
                <a:cs typeface="Trebuchet MS" panose="020B0603020202020204"/>
              </a:rPr>
              <a:t>0%</a:t>
            </a:r>
            <a:r>
              <a:rPr sz="975" b="1" spc="-20" dirty="0">
                <a:latin typeface="Trebuchet MS" panose="020B0603020202020204"/>
                <a:cs typeface="Trebuchet MS" panose="020B0603020202020204"/>
              </a:rPr>
              <a:t> </a:t>
            </a:r>
            <a:r>
              <a:rPr sz="975" b="1" dirty="0">
                <a:latin typeface="Trebuchet MS" panose="020B0603020202020204"/>
                <a:cs typeface="Trebuchet MS" panose="020B0603020202020204"/>
              </a:rPr>
              <a:t>X</a:t>
            </a:r>
            <a:r>
              <a:rPr sz="975" b="1" spc="-4" dirty="0">
                <a:latin typeface="Trebuchet MS" panose="020B0603020202020204"/>
                <a:cs typeface="Trebuchet MS" panose="020B0603020202020204"/>
              </a:rPr>
              <a:t> </a:t>
            </a:r>
            <a:r>
              <a:rPr sz="975" b="1" spc="-8" dirty="0">
                <a:latin typeface="Trebuchet MS" panose="020B0603020202020204"/>
                <a:cs typeface="Trebuchet MS" panose="020B0603020202020204"/>
              </a:rPr>
              <a:t>Penghasilan</a:t>
            </a:r>
            <a:r>
              <a:rPr sz="975" b="1" spc="-4" dirty="0">
                <a:latin typeface="Trebuchet MS" panose="020B0603020202020204"/>
                <a:cs typeface="Trebuchet MS" panose="020B0603020202020204"/>
              </a:rPr>
              <a:t> </a:t>
            </a:r>
            <a:r>
              <a:rPr sz="975" b="1" dirty="0">
                <a:latin typeface="Trebuchet MS" panose="020B0603020202020204"/>
                <a:cs typeface="Trebuchet MS" panose="020B0603020202020204"/>
              </a:rPr>
              <a:t>Bruto</a:t>
            </a:r>
            <a:r>
              <a:rPr sz="975" b="1" spc="-16" dirty="0">
                <a:latin typeface="Trebuchet MS" panose="020B0603020202020204"/>
                <a:cs typeface="Trebuchet MS" panose="020B0603020202020204"/>
              </a:rPr>
              <a:t> </a:t>
            </a:r>
            <a:r>
              <a:rPr sz="975" b="1" spc="-8" dirty="0">
                <a:latin typeface="Trebuchet MS" panose="020B0603020202020204"/>
                <a:cs typeface="Trebuchet MS" panose="020B0603020202020204"/>
              </a:rPr>
              <a:t>Harian</a:t>
            </a:r>
            <a:endParaRPr sz="975">
              <a:latin typeface="Trebuchet MS" panose="020B0603020202020204"/>
              <a:cs typeface="Trebuchet MS" panose="020B0603020202020204"/>
            </a:endParaRPr>
          </a:p>
        </p:txBody>
      </p:sp>
      <p:pic>
        <p:nvPicPr>
          <p:cNvPr id="19" name="object 19"/>
          <p:cNvPicPr/>
          <p:nvPr/>
        </p:nvPicPr>
        <p:blipFill>
          <a:blip r:embed="rId9" cstate="print"/>
          <a:stretch>
            <a:fillRect/>
          </a:stretch>
        </p:blipFill>
        <p:spPr>
          <a:xfrm>
            <a:off x="3941349" y="1978989"/>
            <a:ext cx="2061067" cy="384497"/>
          </a:xfrm>
          <a:prstGeom prst="rect">
            <a:avLst/>
          </a:prstGeom>
        </p:spPr>
      </p:pic>
      <p:sp>
        <p:nvSpPr>
          <p:cNvPr id="20" name="object 20"/>
          <p:cNvSpPr txBox="1"/>
          <p:nvPr/>
        </p:nvSpPr>
        <p:spPr>
          <a:xfrm>
            <a:off x="4086019" y="2084054"/>
            <a:ext cx="1773793" cy="160461"/>
          </a:xfrm>
          <a:prstGeom prst="rect">
            <a:avLst/>
          </a:prstGeom>
        </p:spPr>
        <p:txBody>
          <a:bodyPr vert="horz" wrap="square" lIns="0" tIns="10319" rIns="0" bIns="0" rtlCol="0">
            <a:spAutoFit/>
          </a:bodyPr>
          <a:lstStyle/>
          <a:p>
            <a:pPr marL="10160">
              <a:spcBef>
                <a:spcPts val="80"/>
              </a:spcBef>
            </a:pPr>
            <a:r>
              <a:rPr sz="975" b="1" dirty="0">
                <a:latin typeface="Trebuchet MS" panose="020B0603020202020204"/>
                <a:cs typeface="Trebuchet MS" panose="020B0603020202020204"/>
              </a:rPr>
              <a:t>Masa</a:t>
            </a:r>
            <a:r>
              <a:rPr sz="975" b="1" spc="-24" dirty="0">
                <a:latin typeface="Trebuchet MS" panose="020B0603020202020204"/>
                <a:cs typeface="Trebuchet MS" panose="020B0603020202020204"/>
              </a:rPr>
              <a:t> </a:t>
            </a:r>
            <a:r>
              <a:rPr sz="975" b="1" dirty="0">
                <a:latin typeface="Trebuchet MS" panose="020B0603020202020204"/>
                <a:cs typeface="Trebuchet MS" panose="020B0603020202020204"/>
              </a:rPr>
              <a:t>pajak</a:t>
            </a:r>
            <a:r>
              <a:rPr sz="975" b="1" spc="-12" dirty="0">
                <a:latin typeface="Trebuchet MS" panose="020B0603020202020204"/>
                <a:cs typeface="Trebuchet MS" panose="020B0603020202020204"/>
              </a:rPr>
              <a:t> </a:t>
            </a:r>
            <a:r>
              <a:rPr sz="975" b="1" spc="-8" dirty="0">
                <a:latin typeface="Trebuchet MS" panose="020B0603020202020204"/>
                <a:cs typeface="Trebuchet MS" panose="020B0603020202020204"/>
              </a:rPr>
              <a:t>terakhir/desember</a:t>
            </a:r>
            <a:endParaRPr sz="975">
              <a:latin typeface="Trebuchet MS" panose="020B0603020202020204"/>
              <a:cs typeface="Trebuchet MS" panose="020B0603020202020204"/>
            </a:endParaRPr>
          </a:p>
        </p:txBody>
      </p:sp>
      <p:pic>
        <p:nvPicPr>
          <p:cNvPr id="21" name="object 21"/>
          <p:cNvPicPr/>
          <p:nvPr/>
        </p:nvPicPr>
        <p:blipFill>
          <a:blip r:embed="rId10" cstate="print"/>
          <a:stretch>
            <a:fillRect/>
          </a:stretch>
        </p:blipFill>
        <p:spPr>
          <a:xfrm>
            <a:off x="6684074" y="1975274"/>
            <a:ext cx="2254234" cy="384497"/>
          </a:xfrm>
          <a:prstGeom prst="rect">
            <a:avLst/>
          </a:prstGeom>
        </p:spPr>
      </p:pic>
      <p:sp>
        <p:nvSpPr>
          <p:cNvPr id="22" name="object 22"/>
          <p:cNvSpPr txBox="1"/>
          <p:nvPr/>
        </p:nvSpPr>
        <p:spPr>
          <a:xfrm>
            <a:off x="7019742" y="2080092"/>
            <a:ext cx="1585476" cy="160461"/>
          </a:xfrm>
          <a:prstGeom prst="rect">
            <a:avLst/>
          </a:prstGeom>
        </p:spPr>
        <p:txBody>
          <a:bodyPr vert="horz" wrap="square" lIns="0" tIns="10319" rIns="0" bIns="0" rtlCol="0">
            <a:spAutoFit/>
          </a:bodyPr>
          <a:lstStyle/>
          <a:p>
            <a:pPr marL="10160">
              <a:spcBef>
                <a:spcPts val="80"/>
              </a:spcBef>
            </a:pPr>
            <a:r>
              <a:rPr sz="975" b="1" spc="-16" dirty="0">
                <a:latin typeface="Trebuchet MS" panose="020B0603020202020204"/>
                <a:cs typeface="Trebuchet MS" panose="020B0603020202020204"/>
              </a:rPr>
              <a:t>Tarif</a:t>
            </a:r>
            <a:r>
              <a:rPr sz="975" b="1" spc="-12" dirty="0">
                <a:latin typeface="Trebuchet MS" panose="020B0603020202020204"/>
                <a:cs typeface="Trebuchet MS" panose="020B0603020202020204"/>
              </a:rPr>
              <a:t> </a:t>
            </a:r>
            <a:r>
              <a:rPr sz="975" b="1" dirty="0">
                <a:latin typeface="Trebuchet MS" panose="020B0603020202020204"/>
                <a:cs typeface="Trebuchet MS" panose="020B0603020202020204"/>
              </a:rPr>
              <a:t>Ps.</a:t>
            </a:r>
            <a:r>
              <a:rPr sz="975" b="1" spc="-24" dirty="0">
                <a:latin typeface="Trebuchet MS" panose="020B0603020202020204"/>
                <a:cs typeface="Trebuchet MS" panose="020B0603020202020204"/>
              </a:rPr>
              <a:t> </a:t>
            </a:r>
            <a:r>
              <a:rPr sz="975" b="1" dirty="0">
                <a:latin typeface="Trebuchet MS" panose="020B0603020202020204"/>
                <a:cs typeface="Trebuchet MS" panose="020B0603020202020204"/>
              </a:rPr>
              <a:t>17</a:t>
            </a:r>
            <a:r>
              <a:rPr sz="975" b="1" spc="264" dirty="0">
                <a:latin typeface="Trebuchet MS" panose="020B0603020202020204"/>
                <a:cs typeface="Trebuchet MS" panose="020B0603020202020204"/>
              </a:rPr>
              <a:t> </a:t>
            </a:r>
            <a:r>
              <a:rPr sz="975" b="1" dirty="0">
                <a:latin typeface="Trebuchet MS" panose="020B0603020202020204"/>
                <a:cs typeface="Trebuchet MS" panose="020B0603020202020204"/>
              </a:rPr>
              <a:t>X</a:t>
            </a:r>
            <a:r>
              <a:rPr sz="975" b="1" spc="-16" dirty="0">
                <a:latin typeface="Trebuchet MS" panose="020B0603020202020204"/>
                <a:cs typeface="Trebuchet MS" panose="020B0603020202020204"/>
              </a:rPr>
              <a:t> </a:t>
            </a:r>
            <a:r>
              <a:rPr sz="975" b="1" dirty="0">
                <a:latin typeface="Trebuchet MS" panose="020B0603020202020204"/>
                <a:cs typeface="Trebuchet MS" panose="020B0603020202020204"/>
              </a:rPr>
              <a:t>PKP</a:t>
            </a:r>
            <a:r>
              <a:rPr sz="975" b="1" spc="-33" dirty="0">
                <a:latin typeface="Trebuchet MS" panose="020B0603020202020204"/>
                <a:cs typeface="Trebuchet MS" panose="020B0603020202020204"/>
              </a:rPr>
              <a:t> </a:t>
            </a:r>
            <a:r>
              <a:rPr sz="975" b="1" spc="-8" dirty="0">
                <a:latin typeface="Trebuchet MS" panose="020B0603020202020204"/>
                <a:cs typeface="Trebuchet MS" panose="020B0603020202020204"/>
              </a:rPr>
              <a:t>Setahun</a:t>
            </a:r>
            <a:endParaRPr sz="975">
              <a:latin typeface="Trebuchet MS" panose="020B0603020202020204"/>
              <a:cs typeface="Trebuchet MS" panose="020B0603020202020204"/>
            </a:endParaRPr>
          </a:p>
        </p:txBody>
      </p:sp>
      <p:pic>
        <p:nvPicPr>
          <p:cNvPr id="23" name="object 23"/>
          <p:cNvPicPr/>
          <p:nvPr/>
        </p:nvPicPr>
        <p:blipFill>
          <a:blip r:embed="rId11" cstate="print"/>
          <a:stretch>
            <a:fillRect/>
          </a:stretch>
        </p:blipFill>
        <p:spPr>
          <a:xfrm>
            <a:off x="3707320" y="3010472"/>
            <a:ext cx="1121235" cy="933021"/>
          </a:xfrm>
          <a:prstGeom prst="rect">
            <a:avLst/>
          </a:prstGeom>
        </p:spPr>
      </p:pic>
      <p:sp>
        <p:nvSpPr>
          <p:cNvPr id="24" name="object 24"/>
          <p:cNvSpPr txBox="1"/>
          <p:nvPr/>
        </p:nvSpPr>
        <p:spPr>
          <a:xfrm>
            <a:off x="3866435" y="3315907"/>
            <a:ext cx="804863" cy="310502"/>
          </a:xfrm>
          <a:prstGeom prst="rect">
            <a:avLst/>
          </a:prstGeom>
        </p:spPr>
        <p:txBody>
          <a:bodyPr vert="horz" wrap="square" lIns="0" tIns="10319" rIns="0" bIns="0" rtlCol="0">
            <a:spAutoFit/>
          </a:bodyPr>
          <a:lstStyle/>
          <a:p>
            <a:pPr algn="ctr">
              <a:spcBef>
                <a:spcPts val="80"/>
              </a:spcBef>
            </a:pPr>
            <a:r>
              <a:rPr sz="975" b="1" dirty="0">
                <a:latin typeface="Trebuchet MS" panose="020B0603020202020204"/>
                <a:cs typeface="Trebuchet MS" panose="020B0603020202020204"/>
              </a:rPr>
              <a:t>Tidak</a:t>
            </a:r>
            <a:r>
              <a:rPr sz="975" b="1" spc="-57" dirty="0">
                <a:latin typeface="Trebuchet MS" panose="020B0603020202020204"/>
                <a:cs typeface="Trebuchet MS" panose="020B0603020202020204"/>
              </a:rPr>
              <a:t> </a:t>
            </a:r>
            <a:r>
              <a:rPr sz="975" b="1" spc="-8" dirty="0">
                <a:latin typeface="Trebuchet MS" panose="020B0603020202020204"/>
                <a:cs typeface="Trebuchet MS" panose="020B0603020202020204"/>
              </a:rPr>
              <a:t>dibayar</a:t>
            </a:r>
            <a:endParaRPr sz="975">
              <a:latin typeface="Trebuchet MS" panose="020B0603020202020204"/>
              <a:cs typeface="Trebuchet MS" panose="020B0603020202020204"/>
            </a:endParaRPr>
          </a:p>
          <a:p>
            <a:pPr marL="1905" algn="ctr"/>
            <a:r>
              <a:rPr sz="975" b="1" spc="-8" dirty="0">
                <a:latin typeface="Trebuchet MS" panose="020B0603020202020204"/>
                <a:cs typeface="Trebuchet MS" panose="020B0603020202020204"/>
              </a:rPr>
              <a:t>bulanan</a:t>
            </a:r>
            <a:endParaRPr sz="975">
              <a:latin typeface="Trebuchet MS" panose="020B0603020202020204"/>
              <a:cs typeface="Trebuchet MS" panose="020B0603020202020204"/>
            </a:endParaRPr>
          </a:p>
        </p:txBody>
      </p:sp>
      <p:pic>
        <p:nvPicPr>
          <p:cNvPr id="25" name="object 25"/>
          <p:cNvPicPr/>
          <p:nvPr/>
        </p:nvPicPr>
        <p:blipFill>
          <a:blip r:embed="rId12" cstate="print"/>
          <a:stretch>
            <a:fillRect/>
          </a:stretch>
        </p:blipFill>
        <p:spPr>
          <a:xfrm>
            <a:off x="4938141" y="3010461"/>
            <a:ext cx="1604152" cy="292856"/>
          </a:xfrm>
          <a:prstGeom prst="rect">
            <a:avLst/>
          </a:prstGeom>
        </p:spPr>
      </p:pic>
      <p:sp>
        <p:nvSpPr>
          <p:cNvPr id="26" name="object 26"/>
          <p:cNvSpPr txBox="1"/>
          <p:nvPr/>
        </p:nvSpPr>
        <p:spPr>
          <a:xfrm>
            <a:off x="5146270" y="3070010"/>
            <a:ext cx="1190784" cy="160461"/>
          </a:xfrm>
          <a:prstGeom prst="rect">
            <a:avLst/>
          </a:prstGeom>
        </p:spPr>
        <p:txBody>
          <a:bodyPr vert="horz" wrap="square" lIns="0" tIns="10319" rIns="0" bIns="0" rtlCol="0">
            <a:spAutoFit/>
          </a:bodyPr>
          <a:lstStyle/>
          <a:p>
            <a:pPr marL="10160">
              <a:spcBef>
                <a:spcPts val="80"/>
              </a:spcBef>
            </a:pPr>
            <a:r>
              <a:rPr sz="975" b="1" dirty="0">
                <a:latin typeface="Trebuchet MS" panose="020B0603020202020204"/>
                <a:cs typeface="Trebuchet MS" panose="020B0603020202020204"/>
              </a:rPr>
              <a:t>&lt;=</a:t>
            </a:r>
            <a:r>
              <a:rPr sz="975" b="1" spc="-12" dirty="0">
                <a:latin typeface="Trebuchet MS" panose="020B0603020202020204"/>
                <a:cs typeface="Trebuchet MS" panose="020B0603020202020204"/>
              </a:rPr>
              <a:t> </a:t>
            </a:r>
            <a:r>
              <a:rPr sz="975" b="1" dirty="0">
                <a:latin typeface="Trebuchet MS" panose="020B0603020202020204"/>
                <a:cs typeface="Trebuchet MS" panose="020B0603020202020204"/>
              </a:rPr>
              <a:t>Rp450.000</a:t>
            </a:r>
            <a:r>
              <a:rPr sz="975" b="1" spc="-41" dirty="0">
                <a:latin typeface="Trebuchet MS" panose="020B0603020202020204"/>
                <a:cs typeface="Trebuchet MS" panose="020B0603020202020204"/>
              </a:rPr>
              <a:t> </a:t>
            </a:r>
            <a:r>
              <a:rPr sz="975" b="1" dirty="0">
                <a:latin typeface="Trebuchet MS" panose="020B0603020202020204"/>
                <a:cs typeface="Trebuchet MS" panose="020B0603020202020204"/>
              </a:rPr>
              <a:t>/</a:t>
            </a:r>
            <a:r>
              <a:rPr sz="975" b="1" spc="-4" dirty="0">
                <a:latin typeface="Trebuchet MS" panose="020B0603020202020204"/>
                <a:cs typeface="Trebuchet MS" panose="020B0603020202020204"/>
              </a:rPr>
              <a:t> </a:t>
            </a:r>
            <a:r>
              <a:rPr sz="975" b="1" spc="-16" dirty="0">
                <a:latin typeface="Trebuchet MS" panose="020B0603020202020204"/>
                <a:cs typeface="Trebuchet MS" panose="020B0603020202020204"/>
              </a:rPr>
              <a:t>Hari</a:t>
            </a:r>
            <a:endParaRPr sz="975">
              <a:latin typeface="Trebuchet MS" panose="020B0603020202020204"/>
              <a:cs typeface="Trebuchet MS" panose="020B0603020202020204"/>
            </a:endParaRPr>
          </a:p>
        </p:txBody>
      </p:sp>
      <p:pic>
        <p:nvPicPr>
          <p:cNvPr id="27" name="object 27"/>
          <p:cNvPicPr/>
          <p:nvPr/>
        </p:nvPicPr>
        <p:blipFill>
          <a:blip r:embed="rId13" cstate="print"/>
          <a:stretch>
            <a:fillRect/>
          </a:stretch>
        </p:blipFill>
        <p:spPr>
          <a:xfrm>
            <a:off x="4938141" y="3333644"/>
            <a:ext cx="1604152" cy="331242"/>
          </a:xfrm>
          <a:prstGeom prst="rect">
            <a:avLst/>
          </a:prstGeom>
        </p:spPr>
      </p:pic>
      <p:sp>
        <p:nvSpPr>
          <p:cNvPr id="28" name="object 28"/>
          <p:cNvSpPr txBox="1"/>
          <p:nvPr/>
        </p:nvSpPr>
        <p:spPr>
          <a:xfrm>
            <a:off x="5182901" y="3337988"/>
            <a:ext cx="1116489" cy="310502"/>
          </a:xfrm>
          <a:prstGeom prst="rect">
            <a:avLst/>
          </a:prstGeom>
        </p:spPr>
        <p:txBody>
          <a:bodyPr vert="horz" wrap="square" lIns="0" tIns="10319" rIns="0" bIns="0" rtlCol="0">
            <a:spAutoFit/>
          </a:bodyPr>
          <a:lstStyle/>
          <a:p>
            <a:pPr marL="1905" algn="ctr">
              <a:spcBef>
                <a:spcPts val="80"/>
              </a:spcBef>
            </a:pPr>
            <a:r>
              <a:rPr sz="975" b="1" dirty="0">
                <a:latin typeface="Trebuchet MS" panose="020B0603020202020204"/>
                <a:cs typeface="Trebuchet MS" panose="020B0603020202020204"/>
              </a:rPr>
              <a:t>&gt; </a:t>
            </a:r>
            <a:r>
              <a:rPr sz="975" b="1" spc="-8" dirty="0">
                <a:latin typeface="Trebuchet MS" panose="020B0603020202020204"/>
                <a:cs typeface="Trebuchet MS" panose="020B0603020202020204"/>
              </a:rPr>
              <a:t>Rp450.000-</a:t>
            </a:r>
            <a:endParaRPr sz="975">
              <a:latin typeface="Trebuchet MS" panose="020B0603020202020204"/>
              <a:cs typeface="Trebuchet MS" panose="020B0603020202020204"/>
            </a:endParaRPr>
          </a:p>
          <a:p>
            <a:pPr algn="ctr">
              <a:lnSpc>
                <a:spcPct val="100000"/>
              </a:lnSpc>
            </a:pPr>
            <a:r>
              <a:rPr sz="975" b="1" dirty="0">
                <a:latin typeface="Trebuchet MS" panose="020B0603020202020204"/>
                <a:cs typeface="Trebuchet MS" panose="020B0603020202020204"/>
              </a:rPr>
              <a:t>Rp2.500.000</a:t>
            </a:r>
            <a:r>
              <a:rPr sz="975" b="1" spc="-53" dirty="0">
                <a:latin typeface="Trebuchet MS" panose="020B0603020202020204"/>
                <a:cs typeface="Trebuchet MS" panose="020B0603020202020204"/>
              </a:rPr>
              <a:t> </a:t>
            </a:r>
            <a:r>
              <a:rPr sz="975" b="1" dirty="0">
                <a:latin typeface="Trebuchet MS" panose="020B0603020202020204"/>
                <a:cs typeface="Trebuchet MS" panose="020B0603020202020204"/>
              </a:rPr>
              <a:t>/</a:t>
            </a:r>
            <a:r>
              <a:rPr sz="975" b="1" spc="-12" dirty="0">
                <a:latin typeface="Trebuchet MS" panose="020B0603020202020204"/>
                <a:cs typeface="Trebuchet MS" panose="020B0603020202020204"/>
              </a:rPr>
              <a:t> </a:t>
            </a:r>
            <a:r>
              <a:rPr sz="975" b="1" spc="-16" dirty="0">
                <a:latin typeface="Trebuchet MS" panose="020B0603020202020204"/>
                <a:cs typeface="Trebuchet MS" panose="020B0603020202020204"/>
              </a:rPr>
              <a:t>hari</a:t>
            </a:r>
            <a:endParaRPr sz="975">
              <a:latin typeface="Trebuchet MS" panose="020B0603020202020204"/>
              <a:cs typeface="Trebuchet MS" panose="020B0603020202020204"/>
            </a:endParaRPr>
          </a:p>
        </p:txBody>
      </p:sp>
      <p:pic>
        <p:nvPicPr>
          <p:cNvPr id="29" name="object 29"/>
          <p:cNvPicPr/>
          <p:nvPr/>
        </p:nvPicPr>
        <p:blipFill>
          <a:blip r:embed="rId14" cstate="print"/>
          <a:stretch>
            <a:fillRect/>
          </a:stretch>
        </p:blipFill>
        <p:spPr>
          <a:xfrm>
            <a:off x="6691502" y="3696442"/>
            <a:ext cx="2252996" cy="278007"/>
          </a:xfrm>
          <a:prstGeom prst="rect">
            <a:avLst/>
          </a:prstGeom>
        </p:spPr>
      </p:pic>
      <p:sp>
        <p:nvSpPr>
          <p:cNvPr id="30" name="object 30"/>
          <p:cNvSpPr txBox="1"/>
          <p:nvPr/>
        </p:nvSpPr>
        <p:spPr>
          <a:xfrm>
            <a:off x="6907784" y="3748324"/>
            <a:ext cx="1823323" cy="160461"/>
          </a:xfrm>
          <a:prstGeom prst="rect">
            <a:avLst/>
          </a:prstGeom>
        </p:spPr>
        <p:txBody>
          <a:bodyPr vert="horz" wrap="square" lIns="0" tIns="10319" rIns="0" bIns="0" rtlCol="0">
            <a:spAutoFit/>
          </a:bodyPr>
          <a:lstStyle/>
          <a:p>
            <a:pPr marL="10160">
              <a:spcBef>
                <a:spcPts val="80"/>
              </a:spcBef>
            </a:pPr>
            <a:r>
              <a:rPr sz="975" b="1" spc="-16" dirty="0">
                <a:latin typeface="Trebuchet MS" panose="020B0603020202020204"/>
                <a:cs typeface="Trebuchet MS" panose="020B0603020202020204"/>
              </a:rPr>
              <a:t>Tarif</a:t>
            </a:r>
            <a:r>
              <a:rPr sz="975" b="1" spc="-20" dirty="0">
                <a:latin typeface="Trebuchet MS" panose="020B0603020202020204"/>
                <a:cs typeface="Trebuchet MS" panose="020B0603020202020204"/>
              </a:rPr>
              <a:t> </a:t>
            </a:r>
            <a:r>
              <a:rPr sz="975" b="1" dirty="0">
                <a:latin typeface="Trebuchet MS" panose="020B0603020202020204"/>
                <a:cs typeface="Trebuchet MS" panose="020B0603020202020204"/>
              </a:rPr>
              <a:t>Pasal</a:t>
            </a:r>
            <a:r>
              <a:rPr sz="975" b="1" spc="-24" dirty="0">
                <a:latin typeface="Trebuchet MS" panose="020B0603020202020204"/>
                <a:cs typeface="Trebuchet MS" panose="020B0603020202020204"/>
              </a:rPr>
              <a:t> </a:t>
            </a:r>
            <a:r>
              <a:rPr sz="975" b="1" dirty="0">
                <a:latin typeface="Trebuchet MS" panose="020B0603020202020204"/>
                <a:cs typeface="Trebuchet MS" panose="020B0603020202020204"/>
              </a:rPr>
              <a:t>17</a:t>
            </a:r>
            <a:r>
              <a:rPr sz="975" b="1" spc="-28" dirty="0">
                <a:latin typeface="Trebuchet MS" panose="020B0603020202020204"/>
                <a:cs typeface="Trebuchet MS" panose="020B0603020202020204"/>
              </a:rPr>
              <a:t> </a:t>
            </a:r>
            <a:r>
              <a:rPr sz="975" b="1" dirty="0">
                <a:latin typeface="Trebuchet MS" panose="020B0603020202020204"/>
                <a:cs typeface="Trebuchet MS" panose="020B0603020202020204"/>
              </a:rPr>
              <a:t>X</a:t>
            </a:r>
            <a:r>
              <a:rPr sz="975" b="1" spc="-16" dirty="0">
                <a:latin typeface="Trebuchet MS" panose="020B0603020202020204"/>
                <a:cs typeface="Trebuchet MS" panose="020B0603020202020204"/>
              </a:rPr>
              <a:t> </a:t>
            </a:r>
            <a:r>
              <a:rPr sz="975" b="1" dirty="0">
                <a:latin typeface="Trebuchet MS" panose="020B0603020202020204"/>
                <a:cs typeface="Trebuchet MS" panose="020B0603020202020204"/>
              </a:rPr>
              <a:t>50%</a:t>
            </a:r>
            <a:r>
              <a:rPr sz="975" b="1" spc="-37" dirty="0">
                <a:latin typeface="Trebuchet MS" panose="020B0603020202020204"/>
                <a:cs typeface="Trebuchet MS" panose="020B0603020202020204"/>
              </a:rPr>
              <a:t> </a:t>
            </a:r>
            <a:r>
              <a:rPr sz="975" b="1" dirty="0">
                <a:latin typeface="Trebuchet MS" panose="020B0603020202020204"/>
                <a:cs typeface="Trebuchet MS" panose="020B0603020202020204"/>
              </a:rPr>
              <a:t>X</a:t>
            </a:r>
            <a:r>
              <a:rPr sz="975" b="1" spc="-12" dirty="0">
                <a:latin typeface="Trebuchet MS" panose="020B0603020202020204"/>
                <a:cs typeface="Trebuchet MS" panose="020B0603020202020204"/>
              </a:rPr>
              <a:t> </a:t>
            </a:r>
            <a:r>
              <a:rPr sz="975" b="1" dirty="0">
                <a:latin typeface="Trebuchet MS" panose="020B0603020202020204"/>
                <a:cs typeface="Trebuchet MS" panose="020B0603020202020204"/>
              </a:rPr>
              <a:t>Ph</a:t>
            </a:r>
            <a:r>
              <a:rPr sz="975" b="1" spc="-20" dirty="0">
                <a:latin typeface="Trebuchet MS" panose="020B0603020202020204"/>
                <a:cs typeface="Trebuchet MS" panose="020B0603020202020204"/>
              </a:rPr>
              <a:t> </a:t>
            </a:r>
            <a:r>
              <a:rPr sz="975" b="1" spc="-16" dirty="0">
                <a:latin typeface="Trebuchet MS" panose="020B0603020202020204"/>
                <a:cs typeface="Trebuchet MS" panose="020B0603020202020204"/>
              </a:rPr>
              <a:t>Bruto</a:t>
            </a:r>
            <a:endParaRPr sz="975">
              <a:latin typeface="Trebuchet MS" panose="020B0603020202020204"/>
              <a:cs typeface="Trebuchet MS" panose="020B0603020202020204"/>
            </a:endParaRPr>
          </a:p>
        </p:txBody>
      </p:sp>
      <p:pic>
        <p:nvPicPr>
          <p:cNvPr id="31" name="object 31"/>
          <p:cNvPicPr/>
          <p:nvPr/>
        </p:nvPicPr>
        <p:blipFill>
          <a:blip r:embed="rId15" cstate="print"/>
          <a:stretch>
            <a:fillRect/>
          </a:stretch>
        </p:blipFill>
        <p:spPr>
          <a:xfrm>
            <a:off x="3713512" y="4055524"/>
            <a:ext cx="2828782" cy="279256"/>
          </a:xfrm>
          <a:prstGeom prst="rect">
            <a:avLst/>
          </a:prstGeom>
        </p:spPr>
      </p:pic>
      <p:sp>
        <p:nvSpPr>
          <p:cNvPr id="32" name="object 32"/>
          <p:cNvSpPr txBox="1"/>
          <p:nvPr/>
        </p:nvSpPr>
        <p:spPr>
          <a:xfrm>
            <a:off x="4651692" y="4089812"/>
            <a:ext cx="956032" cy="160461"/>
          </a:xfrm>
          <a:prstGeom prst="rect">
            <a:avLst/>
          </a:prstGeom>
        </p:spPr>
        <p:txBody>
          <a:bodyPr vert="horz" wrap="square" lIns="0" tIns="10319" rIns="0" bIns="0" rtlCol="0">
            <a:spAutoFit/>
          </a:bodyPr>
          <a:lstStyle/>
          <a:p>
            <a:pPr marL="10160">
              <a:spcBef>
                <a:spcPts val="80"/>
              </a:spcBef>
            </a:pPr>
            <a:r>
              <a:rPr sz="975" b="1" dirty="0">
                <a:latin typeface="Trebuchet MS" panose="020B0603020202020204"/>
                <a:cs typeface="Trebuchet MS" panose="020B0603020202020204"/>
              </a:rPr>
              <a:t>Dibayar</a:t>
            </a:r>
            <a:r>
              <a:rPr sz="975" b="1" spc="-24" dirty="0">
                <a:latin typeface="Trebuchet MS" panose="020B0603020202020204"/>
                <a:cs typeface="Trebuchet MS" panose="020B0603020202020204"/>
              </a:rPr>
              <a:t> </a:t>
            </a:r>
            <a:r>
              <a:rPr sz="975" b="1" spc="-8" dirty="0">
                <a:latin typeface="Trebuchet MS" panose="020B0603020202020204"/>
                <a:cs typeface="Trebuchet MS" panose="020B0603020202020204"/>
              </a:rPr>
              <a:t>bulanan</a:t>
            </a:r>
            <a:endParaRPr sz="975">
              <a:latin typeface="Trebuchet MS" panose="020B0603020202020204"/>
              <a:cs typeface="Trebuchet MS" panose="020B0603020202020204"/>
            </a:endParaRPr>
          </a:p>
        </p:txBody>
      </p:sp>
      <p:pic>
        <p:nvPicPr>
          <p:cNvPr id="33" name="object 33"/>
          <p:cNvPicPr/>
          <p:nvPr/>
        </p:nvPicPr>
        <p:blipFill>
          <a:blip r:embed="rId16" cstate="print"/>
          <a:stretch>
            <a:fillRect/>
          </a:stretch>
        </p:blipFill>
        <p:spPr>
          <a:xfrm>
            <a:off x="6684073" y="4036949"/>
            <a:ext cx="2251758" cy="286686"/>
          </a:xfrm>
          <a:prstGeom prst="rect">
            <a:avLst/>
          </a:prstGeom>
        </p:spPr>
      </p:pic>
      <p:sp>
        <p:nvSpPr>
          <p:cNvPr id="34" name="object 34"/>
          <p:cNvSpPr txBox="1"/>
          <p:nvPr/>
        </p:nvSpPr>
        <p:spPr>
          <a:xfrm>
            <a:off x="6880336" y="4093321"/>
            <a:ext cx="1860471" cy="160461"/>
          </a:xfrm>
          <a:prstGeom prst="rect">
            <a:avLst/>
          </a:prstGeom>
        </p:spPr>
        <p:txBody>
          <a:bodyPr vert="horz" wrap="square" lIns="0" tIns="10319" rIns="0" bIns="0" rtlCol="0">
            <a:spAutoFit/>
          </a:bodyPr>
          <a:lstStyle/>
          <a:p>
            <a:pPr marL="10160">
              <a:spcBef>
                <a:spcPts val="80"/>
              </a:spcBef>
            </a:pPr>
            <a:r>
              <a:rPr sz="975" b="1" spc="-16" dirty="0">
                <a:latin typeface="Trebuchet MS" panose="020B0603020202020204"/>
                <a:cs typeface="Trebuchet MS" panose="020B0603020202020204"/>
              </a:rPr>
              <a:t>Tarif</a:t>
            </a:r>
            <a:r>
              <a:rPr sz="975" b="1" spc="-24" dirty="0">
                <a:latin typeface="Trebuchet MS" panose="020B0603020202020204"/>
                <a:cs typeface="Trebuchet MS" panose="020B0603020202020204"/>
              </a:rPr>
              <a:t> </a:t>
            </a:r>
            <a:r>
              <a:rPr sz="975" b="1" dirty="0">
                <a:latin typeface="Trebuchet MS" panose="020B0603020202020204"/>
                <a:cs typeface="Trebuchet MS" panose="020B0603020202020204"/>
              </a:rPr>
              <a:t>Efektif</a:t>
            </a:r>
            <a:r>
              <a:rPr sz="975" b="1" spc="-28" dirty="0">
                <a:latin typeface="Trebuchet MS" panose="020B0603020202020204"/>
                <a:cs typeface="Trebuchet MS" panose="020B0603020202020204"/>
              </a:rPr>
              <a:t> </a:t>
            </a:r>
            <a:r>
              <a:rPr sz="975" b="1" dirty="0">
                <a:latin typeface="Trebuchet MS" panose="020B0603020202020204"/>
                <a:cs typeface="Trebuchet MS" panose="020B0603020202020204"/>
              </a:rPr>
              <a:t>Bulanan</a:t>
            </a:r>
            <a:r>
              <a:rPr sz="975" b="1" spc="-20" dirty="0">
                <a:latin typeface="Trebuchet MS" panose="020B0603020202020204"/>
                <a:cs typeface="Trebuchet MS" panose="020B0603020202020204"/>
              </a:rPr>
              <a:t> </a:t>
            </a:r>
            <a:r>
              <a:rPr sz="975" b="1" dirty="0">
                <a:latin typeface="Trebuchet MS" panose="020B0603020202020204"/>
                <a:cs typeface="Trebuchet MS" panose="020B0603020202020204"/>
              </a:rPr>
              <a:t>X</a:t>
            </a:r>
            <a:r>
              <a:rPr sz="975" b="1" spc="-16" dirty="0">
                <a:latin typeface="Trebuchet MS" panose="020B0603020202020204"/>
                <a:cs typeface="Trebuchet MS" panose="020B0603020202020204"/>
              </a:rPr>
              <a:t> </a:t>
            </a:r>
            <a:r>
              <a:rPr sz="975" b="1" dirty="0">
                <a:latin typeface="Trebuchet MS" panose="020B0603020202020204"/>
                <a:cs typeface="Trebuchet MS" panose="020B0603020202020204"/>
              </a:rPr>
              <a:t>Ph</a:t>
            </a:r>
            <a:r>
              <a:rPr sz="975" b="1" spc="-37" dirty="0">
                <a:latin typeface="Trebuchet MS" panose="020B0603020202020204"/>
                <a:cs typeface="Trebuchet MS" panose="020B0603020202020204"/>
              </a:rPr>
              <a:t> </a:t>
            </a:r>
            <a:r>
              <a:rPr sz="975" b="1" spc="-16" dirty="0">
                <a:latin typeface="Trebuchet MS" panose="020B0603020202020204"/>
                <a:cs typeface="Trebuchet MS" panose="020B0603020202020204"/>
              </a:rPr>
              <a:t>Bruto</a:t>
            </a:r>
            <a:endParaRPr sz="975">
              <a:latin typeface="Trebuchet MS" panose="020B0603020202020204"/>
              <a:cs typeface="Trebuchet MS" panose="020B0603020202020204"/>
            </a:endParaRPr>
          </a:p>
        </p:txBody>
      </p:sp>
      <p:pic>
        <p:nvPicPr>
          <p:cNvPr id="35" name="object 35"/>
          <p:cNvPicPr/>
          <p:nvPr/>
        </p:nvPicPr>
        <p:blipFill>
          <a:blip r:embed="rId17" cstate="print"/>
          <a:stretch>
            <a:fillRect/>
          </a:stretch>
        </p:blipFill>
        <p:spPr>
          <a:xfrm>
            <a:off x="770191" y="2414873"/>
            <a:ext cx="2620756" cy="525637"/>
          </a:xfrm>
          <a:prstGeom prst="rect">
            <a:avLst/>
          </a:prstGeom>
        </p:spPr>
      </p:pic>
      <p:sp>
        <p:nvSpPr>
          <p:cNvPr id="36" name="object 36"/>
          <p:cNvSpPr txBox="1"/>
          <p:nvPr/>
        </p:nvSpPr>
        <p:spPr>
          <a:xfrm>
            <a:off x="987711" y="2460235"/>
            <a:ext cx="2187575" cy="423746"/>
          </a:xfrm>
          <a:prstGeom prst="rect">
            <a:avLst/>
          </a:prstGeom>
        </p:spPr>
        <p:txBody>
          <a:bodyPr vert="horz" wrap="square" lIns="0" tIns="10835" rIns="0" bIns="0" rtlCol="0">
            <a:spAutoFit/>
          </a:bodyPr>
          <a:lstStyle/>
          <a:p>
            <a:pPr marL="10160" marR="4445" algn="ctr">
              <a:spcBef>
                <a:spcPts val="85"/>
              </a:spcBef>
            </a:pPr>
            <a:r>
              <a:rPr sz="895" b="1" dirty="0">
                <a:solidFill>
                  <a:srgbClr val="FFFFFF"/>
                </a:solidFill>
                <a:latin typeface="Trebuchet MS" panose="020B0603020202020204"/>
                <a:cs typeface="Trebuchet MS" panose="020B0603020202020204"/>
              </a:rPr>
              <a:t>ANGGOTA</a:t>
            </a:r>
            <a:r>
              <a:rPr sz="895" b="1" spc="-28" dirty="0">
                <a:solidFill>
                  <a:srgbClr val="FFFFFF"/>
                </a:solidFill>
                <a:latin typeface="Trebuchet MS" panose="020B0603020202020204"/>
                <a:cs typeface="Trebuchet MS" panose="020B0603020202020204"/>
              </a:rPr>
              <a:t> </a:t>
            </a:r>
            <a:r>
              <a:rPr sz="895" b="1" dirty="0">
                <a:solidFill>
                  <a:srgbClr val="FFFFFF"/>
                </a:solidFill>
                <a:latin typeface="Trebuchet MS" panose="020B0603020202020204"/>
                <a:cs typeface="Trebuchet MS" panose="020B0603020202020204"/>
              </a:rPr>
              <a:t>DEWAN</a:t>
            </a:r>
            <a:r>
              <a:rPr sz="895" b="1" spc="-8" dirty="0">
                <a:solidFill>
                  <a:srgbClr val="FFFFFF"/>
                </a:solidFill>
                <a:latin typeface="Trebuchet MS" panose="020B0603020202020204"/>
                <a:cs typeface="Trebuchet MS" panose="020B0603020202020204"/>
              </a:rPr>
              <a:t> KOMISARIS/PENGAWAS </a:t>
            </a:r>
            <a:r>
              <a:rPr sz="895" b="1" dirty="0">
                <a:solidFill>
                  <a:srgbClr val="FFFFFF"/>
                </a:solidFill>
                <a:latin typeface="Trebuchet MS" panose="020B0603020202020204"/>
                <a:cs typeface="Trebuchet MS" panose="020B0603020202020204"/>
              </a:rPr>
              <a:t>YANG</a:t>
            </a:r>
            <a:r>
              <a:rPr sz="895" b="1" spc="-24" dirty="0">
                <a:solidFill>
                  <a:srgbClr val="FFFFFF"/>
                </a:solidFill>
                <a:latin typeface="Trebuchet MS" panose="020B0603020202020204"/>
                <a:cs typeface="Trebuchet MS" panose="020B0603020202020204"/>
              </a:rPr>
              <a:t> </a:t>
            </a:r>
            <a:r>
              <a:rPr sz="895" b="1" dirty="0">
                <a:solidFill>
                  <a:srgbClr val="FFFFFF"/>
                </a:solidFill>
                <a:latin typeface="Trebuchet MS" panose="020B0603020202020204"/>
                <a:cs typeface="Trebuchet MS" panose="020B0603020202020204"/>
              </a:rPr>
              <a:t>MENERIMA</a:t>
            </a:r>
            <a:r>
              <a:rPr sz="895" b="1" spc="-45" dirty="0">
                <a:solidFill>
                  <a:srgbClr val="FFFFFF"/>
                </a:solidFill>
                <a:latin typeface="Trebuchet MS" panose="020B0603020202020204"/>
                <a:cs typeface="Trebuchet MS" panose="020B0603020202020204"/>
              </a:rPr>
              <a:t> </a:t>
            </a:r>
            <a:r>
              <a:rPr sz="895" b="1" dirty="0">
                <a:solidFill>
                  <a:srgbClr val="FFFFFF"/>
                </a:solidFill>
                <a:latin typeface="Trebuchet MS" panose="020B0603020202020204"/>
                <a:cs typeface="Trebuchet MS" panose="020B0603020202020204"/>
              </a:rPr>
              <a:t>PENGHASILAN</a:t>
            </a:r>
            <a:r>
              <a:rPr sz="895" b="1" spc="-45" dirty="0">
                <a:solidFill>
                  <a:srgbClr val="FFFFFF"/>
                </a:solidFill>
                <a:latin typeface="Trebuchet MS" panose="020B0603020202020204"/>
                <a:cs typeface="Trebuchet MS" panose="020B0603020202020204"/>
              </a:rPr>
              <a:t> </a:t>
            </a:r>
            <a:r>
              <a:rPr sz="895" b="1" spc="-16" dirty="0">
                <a:solidFill>
                  <a:srgbClr val="FFFFFF"/>
                </a:solidFill>
                <a:latin typeface="Trebuchet MS" panose="020B0603020202020204"/>
                <a:cs typeface="Trebuchet MS" panose="020B0603020202020204"/>
              </a:rPr>
              <a:t>TIDAK </a:t>
            </a:r>
            <a:r>
              <a:rPr sz="895" b="1" spc="-8" dirty="0">
                <a:solidFill>
                  <a:srgbClr val="FFFFFF"/>
                </a:solidFill>
                <a:latin typeface="Trebuchet MS" panose="020B0603020202020204"/>
                <a:cs typeface="Trebuchet MS" panose="020B0603020202020204"/>
              </a:rPr>
              <a:t>TERATUR</a:t>
            </a:r>
            <a:endParaRPr sz="895">
              <a:latin typeface="Trebuchet MS" panose="020B0603020202020204"/>
              <a:cs typeface="Trebuchet MS" panose="020B0603020202020204"/>
            </a:endParaRPr>
          </a:p>
        </p:txBody>
      </p:sp>
      <p:pic>
        <p:nvPicPr>
          <p:cNvPr id="37" name="object 37"/>
          <p:cNvPicPr/>
          <p:nvPr/>
        </p:nvPicPr>
        <p:blipFill>
          <a:blip r:embed="rId18" cstate="print"/>
          <a:stretch>
            <a:fillRect/>
          </a:stretch>
        </p:blipFill>
        <p:spPr>
          <a:xfrm>
            <a:off x="3941349" y="2481728"/>
            <a:ext cx="2061067" cy="401822"/>
          </a:xfrm>
          <a:prstGeom prst="rect">
            <a:avLst/>
          </a:prstGeom>
        </p:spPr>
      </p:pic>
      <p:sp>
        <p:nvSpPr>
          <p:cNvPr id="38" name="object 38"/>
          <p:cNvSpPr txBox="1"/>
          <p:nvPr/>
        </p:nvSpPr>
        <p:spPr>
          <a:xfrm>
            <a:off x="4451303" y="2596276"/>
            <a:ext cx="1043742" cy="160461"/>
          </a:xfrm>
          <a:prstGeom prst="rect">
            <a:avLst/>
          </a:prstGeom>
        </p:spPr>
        <p:txBody>
          <a:bodyPr vert="horz" wrap="square" lIns="0" tIns="10319" rIns="0" bIns="0" rtlCol="0">
            <a:spAutoFit/>
          </a:bodyPr>
          <a:lstStyle/>
          <a:p>
            <a:pPr marL="10160">
              <a:spcBef>
                <a:spcPts val="80"/>
              </a:spcBef>
            </a:pPr>
            <a:r>
              <a:rPr sz="975" b="1" dirty="0">
                <a:latin typeface="Trebuchet MS" panose="020B0603020202020204"/>
                <a:cs typeface="Trebuchet MS" panose="020B0603020202020204"/>
              </a:rPr>
              <a:t>Setiap</a:t>
            </a:r>
            <a:r>
              <a:rPr sz="975" b="1" spc="-16" dirty="0">
                <a:latin typeface="Trebuchet MS" panose="020B0603020202020204"/>
                <a:cs typeface="Trebuchet MS" panose="020B0603020202020204"/>
              </a:rPr>
              <a:t> </a:t>
            </a:r>
            <a:r>
              <a:rPr sz="975" b="1" dirty="0">
                <a:latin typeface="Trebuchet MS" panose="020B0603020202020204"/>
                <a:cs typeface="Trebuchet MS" panose="020B0603020202020204"/>
              </a:rPr>
              <a:t>Masa</a:t>
            </a:r>
            <a:r>
              <a:rPr sz="975" b="1" spc="-20" dirty="0">
                <a:latin typeface="Trebuchet MS" panose="020B0603020202020204"/>
                <a:cs typeface="Trebuchet MS" panose="020B0603020202020204"/>
              </a:rPr>
              <a:t> </a:t>
            </a:r>
            <a:r>
              <a:rPr sz="975" b="1" spc="-16" dirty="0">
                <a:latin typeface="Trebuchet MS" panose="020B0603020202020204"/>
                <a:cs typeface="Trebuchet MS" panose="020B0603020202020204"/>
              </a:rPr>
              <a:t>Pajak</a:t>
            </a:r>
            <a:endParaRPr sz="975">
              <a:latin typeface="Trebuchet MS" panose="020B0603020202020204"/>
              <a:cs typeface="Trebuchet MS" panose="020B0603020202020204"/>
            </a:endParaRPr>
          </a:p>
        </p:txBody>
      </p:sp>
      <p:pic>
        <p:nvPicPr>
          <p:cNvPr id="39" name="object 39"/>
          <p:cNvPicPr/>
          <p:nvPr/>
        </p:nvPicPr>
        <p:blipFill>
          <a:blip r:embed="rId19" cstate="print"/>
          <a:stretch>
            <a:fillRect/>
          </a:stretch>
        </p:blipFill>
        <p:spPr>
          <a:xfrm>
            <a:off x="4044125" y="5430012"/>
            <a:ext cx="2062305" cy="457554"/>
          </a:xfrm>
          <a:prstGeom prst="rect">
            <a:avLst/>
          </a:prstGeom>
        </p:spPr>
      </p:pic>
      <p:sp>
        <p:nvSpPr>
          <p:cNvPr id="40" name="object 40"/>
          <p:cNvSpPr txBox="1"/>
          <p:nvPr/>
        </p:nvSpPr>
        <p:spPr>
          <a:xfrm>
            <a:off x="4555109" y="5571998"/>
            <a:ext cx="1043226" cy="160461"/>
          </a:xfrm>
          <a:prstGeom prst="rect">
            <a:avLst/>
          </a:prstGeom>
        </p:spPr>
        <p:txBody>
          <a:bodyPr vert="horz" wrap="square" lIns="0" tIns="10319" rIns="0" bIns="0" rtlCol="0">
            <a:spAutoFit/>
          </a:bodyPr>
          <a:lstStyle/>
          <a:p>
            <a:pPr marL="10160">
              <a:spcBef>
                <a:spcPts val="80"/>
              </a:spcBef>
            </a:pPr>
            <a:r>
              <a:rPr sz="975" b="1" dirty="0">
                <a:latin typeface="Trebuchet MS" panose="020B0603020202020204"/>
                <a:cs typeface="Trebuchet MS" panose="020B0603020202020204"/>
              </a:rPr>
              <a:t>Setiap</a:t>
            </a:r>
            <a:r>
              <a:rPr sz="975" b="1" spc="-16" dirty="0">
                <a:latin typeface="Trebuchet MS" panose="020B0603020202020204"/>
                <a:cs typeface="Trebuchet MS" panose="020B0603020202020204"/>
              </a:rPr>
              <a:t> </a:t>
            </a:r>
            <a:r>
              <a:rPr sz="975" b="1" dirty="0">
                <a:latin typeface="Trebuchet MS" panose="020B0603020202020204"/>
                <a:cs typeface="Trebuchet MS" panose="020B0603020202020204"/>
              </a:rPr>
              <a:t>Masa</a:t>
            </a:r>
            <a:r>
              <a:rPr sz="975" b="1" spc="-20" dirty="0">
                <a:latin typeface="Trebuchet MS" panose="020B0603020202020204"/>
                <a:cs typeface="Trebuchet MS" panose="020B0603020202020204"/>
              </a:rPr>
              <a:t> </a:t>
            </a:r>
            <a:r>
              <a:rPr sz="975" b="1" spc="-16" dirty="0">
                <a:latin typeface="Trebuchet MS" panose="020B0603020202020204"/>
                <a:cs typeface="Trebuchet MS" panose="020B0603020202020204"/>
              </a:rPr>
              <a:t>Pajak</a:t>
            </a:r>
            <a:endParaRPr sz="975">
              <a:latin typeface="Trebuchet MS" panose="020B0603020202020204"/>
              <a:cs typeface="Trebuchet MS" panose="020B0603020202020204"/>
            </a:endParaRPr>
          </a:p>
        </p:txBody>
      </p:sp>
      <p:pic>
        <p:nvPicPr>
          <p:cNvPr id="41" name="object 41"/>
          <p:cNvPicPr/>
          <p:nvPr/>
        </p:nvPicPr>
        <p:blipFill>
          <a:blip r:embed="rId20" cstate="print"/>
          <a:stretch>
            <a:fillRect/>
          </a:stretch>
        </p:blipFill>
        <p:spPr>
          <a:xfrm>
            <a:off x="6677882" y="2455735"/>
            <a:ext cx="2256710" cy="458771"/>
          </a:xfrm>
          <a:prstGeom prst="rect">
            <a:avLst/>
          </a:prstGeom>
        </p:spPr>
      </p:pic>
      <p:sp>
        <p:nvSpPr>
          <p:cNvPr id="42" name="object 42"/>
          <p:cNvSpPr txBox="1"/>
          <p:nvPr/>
        </p:nvSpPr>
        <p:spPr>
          <a:xfrm>
            <a:off x="6824821" y="2598237"/>
            <a:ext cx="1965722" cy="160461"/>
          </a:xfrm>
          <a:prstGeom prst="rect">
            <a:avLst/>
          </a:prstGeom>
        </p:spPr>
        <p:txBody>
          <a:bodyPr vert="horz" wrap="square" lIns="0" tIns="10319" rIns="0" bIns="0" rtlCol="0">
            <a:spAutoFit/>
          </a:bodyPr>
          <a:lstStyle/>
          <a:p>
            <a:pPr marL="10160">
              <a:spcBef>
                <a:spcPts val="80"/>
              </a:spcBef>
            </a:pPr>
            <a:r>
              <a:rPr sz="975" b="1" dirty="0">
                <a:latin typeface="Trebuchet MS" panose="020B0603020202020204"/>
                <a:cs typeface="Trebuchet MS" panose="020B0603020202020204"/>
              </a:rPr>
              <a:t>TER</a:t>
            </a:r>
            <a:r>
              <a:rPr sz="975" b="1" spc="-12" dirty="0">
                <a:latin typeface="Trebuchet MS" panose="020B0603020202020204"/>
                <a:cs typeface="Trebuchet MS" panose="020B0603020202020204"/>
              </a:rPr>
              <a:t> </a:t>
            </a:r>
            <a:r>
              <a:rPr sz="975" b="1" dirty="0">
                <a:latin typeface="Trebuchet MS" panose="020B0603020202020204"/>
                <a:cs typeface="Trebuchet MS" panose="020B0603020202020204"/>
              </a:rPr>
              <a:t>Bulanan</a:t>
            </a:r>
            <a:r>
              <a:rPr sz="975" b="1" spc="276" dirty="0">
                <a:latin typeface="Trebuchet MS" panose="020B0603020202020204"/>
                <a:cs typeface="Trebuchet MS" panose="020B0603020202020204"/>
              </a:rPr>
              <a:t> </a:t>
            </a:r>
            <a:r>
              <a:rPr sz="975" b="1" dirty="0">
                <a:latin typeface="Trebuchet MS" panose="020B0603020202020204"/>
                <a:cs typeface="Trebuchet MS" panose="020B0603020202020204"/>
              </a:rPr>
              <a:t>X</a:t>
            </a:r>
            <a:r>
              <a:rPr sz="975" b="1" spc="-16" dirty="0">
                <a:latin typeface="Trebuchet MS" panose="020B0603020202020204"/>
                <a:cs typeface="Trebuchet MS" panose="020B0603020202020204"/>
              </a:rPr>
              <a:t> </a:t>
            </a:r>
            <a:r>
              <a:rPr sz="975" b="1" spc="-8" dirty="0">
                <a:latin typeface="Trebuchet MS" panose="020B0603020202020204"/>
                <a:cs typeface="Trebuchet MS" panose="020B0603020202020204"/>
              </a:rPr>
              <a:t>Penghasilan</a:t>
            </a:r>
            <a:r>
              <a:rPr sz="975" b="1" dirty="0">
                <a:latin typeface="Trebuchet MS" panose="020B0603020202020204"/>
                <a:cs typeface="Trebuchet MS" panose="020B0603020202020204"/>
              </a:rPr>
              <a:t> </a:t>
            </a:r>
            <a:r>
              <a:rPr sz="975" b="1" spc="-16" dirty="0">
                <a:latin typeface="Trebuchet MS" panose="020B0603020202020204"/>
                <a:cs typeface="Trebuchet MS" panose="020B0603020202020204"/>
              </a:rPr>
              <a:t>Bruto</a:t>
            </a:r>
            <a:endParaRPr sz="975">
              <a:latin typeface="Trebuchet MS" panose="020B0603020202020204"/>
              <a:cs typeface="Trebuchet MS" panose="020B0603020202020204"/>
            </a:endParaRPr>
          </a:p>
        </p:txBody>
      </p:sp>
      <p:pic>
        <p:nvPicPr>
          <p:cNvPr id="43" name="object 43"/>
          <p:cNvPicPr/>
          <p:nvPr/>
        </p:nvPicPr>
        <p:blipFill>
          <a:blip r:embed="rId21" cstate="print"/>
          <a:stretch>
            <a:fillRect/>
          </a:stretch>
        </p:blipFill>
        <p:spPr>
          <a:xfrm>
            <a:off x="777621" y="4952047"/>
            <a:ext cx="2651712" cy="396869"/>
          </a:xfrm>
          <a:prstGeom prst="rect">
            <a:avLst/>
          </a:prstGeom>
        </p:spPr>
      </p:pic>
      <p:sp>
        <p:nvSpPr>
          <p:cNvPr id="44" name="object 44"/>
          <p:cNvSpPr txBox="1"/>
          <p:nvPr/>
        </p:nvSpPr>
        <p:spPr>
          <a:xfrm>
            <a:off x="1554107" y="5064068"/>
            <a:ext cx="1099979" cy="160461"/>
          </a:xfrm>
          <a:prstGeom prst="rect">
            <a:avLst/>
          </a:prstGeom>
        </p:spPr>
        <p:txBody>
          <a:bodyPr vert="horz" wrap="square" lIns="0" tIns="10319" rIns="0" bIns="0" rtlCol="0">
            <a:spAutoFit/>
          </a:bodyPr>
          <a:lstStyle/>
          <a:p>
            <a:pPr marL="10160">
              <a:spcBef>
                <a:spcPts val="80"/>
              </a:spcBef>
            </a:pPr>
            <a:r>
              <a:rPr sz="975" b="1" spc="-24" dirty="0">
                <a:solidFill>
                  <a:srgbClr val="FFFFFF"/>
                </a:solidFill>
                <a:latin typeface="Trebuchet MS" panose="020B0603020202020204"/>
                <a:cs typeface="Trebuchet MS" panose="020B0603020202020204"/>
              </a:rPr>
              <a:t>PESERTA</a:t>
            </a:r>
            <a:r>
              <a:rPr sz="975" b="1" spc="-45" dirty="0">
                <a:solidFill>
                  <a:srgbClr val="FFFFFF"/>
                </a:solidFill>
                <a:latin typeface="Trebuchet MS" panose="020B0603020202020204"/>
                <a:cs typeface="Trebuchet MS" panose="020B0603020202020204"/>
              </a:rPr>
              <a:t> </a:t>
            </a:r>
            <a:r>
              <a:rPr sz="975" b="1" spc="-20" dirty="0">
                <a:solidFill>
                  <a:srgbClr val="FFFFFF"/>
                </a:solidFill>
                <a:latin typeface="Trebuchet MS" panose="020B0603020202020204"/>
                <a:cs typeface="Trebuchet MS" panose="020B0603020202020204"/>
              </a:rPr>
              <a:t>KEGIATAN</a:t>
            </a:r>
            <a:endParaRPr sz="975">
              <a:latin typeface="Trebuchet MS" panose="020B0603020202020204"/>
              <a:cs typeface="Trebuchet MS" panose="020B0603020202020204"/>
            </a:endParaRPr>
          </a:p>
        </p:txBody>
      </p:sp>
      <p:pic>
        <p:nvPicPr>
          <p:cNvPr id="45" name="object 45"/>
          <p:cNvPicPr/>
          <p:nvPr/>
        </p:nvPicPr>
        <p:blipFill>
          <a:blip r:embed="rId22" cstate="print"/>
          <a:stretch>
            <a:fillRect/>
          </a:stretch>
        </p:blipFill>
        <p:spPr>
          <a:xfrm>
            <a:off x="777621" y="5416391"/>
            <a:ext cx="2656665" cy="477345"/>
          </a:xfrm>
          <a:prstGeom prst="rect">
            <a:avLst/>
          </a:prstGeom>
        </p:spPr>
      </p:pic>
      <p:sp>
        <p:nvSpPr>
          <p:cNvPr id="46" name="object 46"/>
          <p:cNvSpPr txBox="1"/>
          <p:nvPr/>
        </p:nvSpPr>
        <p:spPr>
          <a:xfrm>
            <a:off x="922826" y="5489282"/>
            <a:ext cx="2368153" cy="310502"/>
          </a:xfrm>
          <a:prstGeom prst="rect">
            <a:avLst/>
          </a:prstGeom>
        </p:spPr>
        <p:txBody>
          <a:bodyPr vert="horz" wrap="square" lIns="0" tIns="10319" rIns="0" bIns="0" rtlCol="0">
            <a:spAutoFit/>
          </a:bodyPr>
          <a:lstStyle/>
          <a:p>
            <a:pPr marL="370205" marR="4445" indent="-360680">
              <a:spcBef>
                <a:spcPts val="80"/>
              </a:spcBef>
            </a:pPr>
            <a:r>
              <a:rPr sz="975" b="1" dirty="0">
                <a:solidFill>
                  <a:srgbClr val="FFFFFF"/>
                </a:solidFill>
                <a:latin typeface="Trebuchet MS" panose="020B0603020202020204"/>
                <a:cs typeface="Trebuchet MS" panose="020B0603020202020204"/>
              </a:rPr>
              <a:t>PENARIKAN</a:t>
            </a:r>
            <a:r>
              <a:rPr sz="975" b="1" spc="-45" dirty="0">
                <a:solidFill>
                  <a:srgbClr val="FFFFFF"/>
                </a:solidFill>
                <a:latin typeface="Trebuchet MS" panose="020B0603020202020204"/>
                <a:cs typeface="Trebuchet MS" panose="020B0603020202020204"/>
              </a:rPr>
              <a:t> </a:t>
            </a:r>
            <a:r>
              <a:rPr sz="975" b="1" dirty="0">
                <a:solidFill>
                  <a:srgbClr val="FFFFFF"/>
                </a:solidFill>
                <a:latin typeface="Trebuchet MS" panose="020B0603020202020204"/>
                <a:cs typeface="Trebuchet MS" panose="020B0603020202020204"/>
              </a:rPr>
              <a:t>DANA</a:t>
            </a:r>
            <a:r>
              <a:rPr sz="975" b="1" spc="-73" dirty="0">
                <a:solidFill>
                  <a:srgbClr val="FFFFFF"/>
                </a:solidFill>
                <a:latin typeface="Trebuchet MS" panose="020B0603020202020204"/>
                <a:cs typeface="Trebuchet MS" panose="020B0603020202020204"/>
              </a:rPr>
              <a:t> </a:t>
            </a:r>
            <a:r>
              <a:rPr sz="975" b="1" dirty="0">
                <a:solidFill>
                  <a:srgbClr val="FFFFFF"/>
                </a:solidFill>
                <a:latin typeface="Trebuchet MS" panose="020B0603020202020204"/>
                <a:cs typeface="Trebuchet MS" panose="020B0603020202020204"/>
              </a:rPr>
              <a:t>PENSIUN</a:t>
            </a:r>
            <a:r>
              <a:rPr sz="975" b="1" spc="-53" dirty="0">
                <a:solidFill>
                  <a:srgbClr val="FFFFFF"/>
                </a:solidFill>
                <a:latin typeface="Trebuchet MS" panose="020B0603020202020204"/>
                <a:cs typeface="Trebuchet MS" panose="020B0603020202020204"/>
              </a:rPr>
              <a:t> </a:t>
            </a:r>
            <a:r>
              <a:rPr sz="975" b="1" spc="-20" dirty="0">
                <a:solidFill>
                  <a:srgbClr val="FFFFFF"/>
                </a:solidFill>
                <a:latin typeface="Trebuchet MS" panose="020B0603020202020204"/>
                <a:cs typeface="Trebuchet MS" panose="020B0603020202020204"/>
              </a:rPr>
              <a:t>DIAWAL</a:t>
            </a:r>
            <a:r>
              <a:rPr sz="975" b="1" spc="-53" dirty="0">
                <a:solidFill>
                  <a:srgbClr val="FFFFFF"/>
                </a:solidFill>
                <a:latin typeface="Trebuchet MS" panose="020B0603020202020204"/>
                <a:cs typeface="Trebuchet MS" panose="020B0603020202020204"/>
              </a:rPr>
              <a:t> </a:t>
            </a:r>
            <a:r>
              <a:rPr sz="975" b="1" spc="-16" dirty="0">
                <a:solidFill>
                  <a:srgbClr val="FFFFFF"/>
                </a:solidFill>
                <a:latin typeface="Trebuchet MS" panose="020B0603020202020204"/>
                <a:cs typeface="Trebuchet MS" panose="020B0603020202020204"/>
              </a:rPr>
              <a:t>OLEH PEGAWAI,</a:t>
            </a:r>
            <a:r>
              <a:rPr sz="975" b="1" spc="-33" dirty="0">
                <a:solidFill>
                  <a:srgbClr val="FFFFFF"/>
                </a:solidFill>
                <a:latin typeface="Trebuchet MS" panose="020B0603020202020204"/>
                <a:cs typeface="Trebuchet MS" panose="020B0603020202020204"/>
              </a:rPr>
              <a:t> </a:t>
            </a:r>
            <a:r>
              <a:rPr sz="975" b="1" spc="-16" dirty="0">
                <a:solidFill>
                  <a:srgbClr val="FFFFFF"/>
                </a:solidFill>
                <a:latin typeface="Trebuchet MS" panose="020B0603020202020204"/>
                <a:cs typeface="Trebuchet MS" panose="020B0603020202020204"/>
              </a:rPr>
              <a:t>MANTAN</a:t>
            </a:r>
            <a:r>
              <a:rPr sz="975" b="1" spc="-33" dirty="0">
                <a:solidFill>
                  <a:srgbClr val="FFFFFF"/>
                </a:solidFill>
                <a:latin typeface="Trebuchet MS" panose="020B0603020202020204"/>
                <a:cs typeface="Trebuchet MS" panose="020B0603020202020204"/>
              </a:rPr>
              <a:t> </a:t>
            </a:r>
            <a:r>
              <a:rPr sz="975" b="1" spc="-8" dirty="0">
                <a:solidFill>
                  <a:srgbClr val="FFFFFF"/>
                </a:solidFill>
                <a:latin typeface="Trebuchet MS" panose="020B0603020202020204"/>
                <a:cs typeface="Trebuchet MS" panose="020B0603020202020204"/>
              </a:rPr>
              <a:t>PEGAWAI</a:t>
            </a:r>
            <a:endParaRPr sz="975">
              <a:latin typeface="Trebuchet MS" panose="020B0603020202020204"/>
              <a:cs typeface="Trebuchet MS" panose="020B0603020202020204"/>
            </a:endParaRPr>
          </a:p>
        </p:txBody>
      </p:sp>
      <p:pic>
        <p:nvPicPr>
          <p:cNvPr id="47" name="object 47"/>
          <p:cNvPicPr/>
          <p:nvPr/>
        </p:nvPicPr>
        <p:blipFill>
          <a:blip r:embed="rId20" cstate="print"/>
          <a:stretch>
            <a:fillRect/>
          </a:stretch>
        </p:blipFill>
        <p:spPr>
          <a:xfrm>
            <a:off x="6663022" y="5443632"/>
            <a:ext cx="2256711" cy="457533"/>
          </a:xfrm>
          <a:prstGeom prst="rect">
            <a:avLst/>
          </a:prstGeom>
        </p:spPr>
      </p:pic>
      <p:sp>
        <p:nvSpPr>
          <p:cNvPr id="48" name="object 48"/>
          <p:cNvSpPr txBox="1"/>
          <p:nvPr/>
        </p:nvSpPr>
        <p:spPr>
          <a:xfrm>
            <a:off x="6809240" y="5585619"/>
            <a:ext cx="1967786" cy="160461"/>
          </a:xfrm>
          <a:prstGeom prst="rect">
            <a:avLst/>
          </a:prstGeom>
        </p:spPr>
        <p:txBody>
          <a:bodyPr vert="horz" wrap="square" lIns="0" tIns="10319" rIns="0" bIns="0" rtlCol="0">
            <a:spAutoFit/>
          </a:bodyPr>
          <a:lstStyle/>
          <a:p>
            <a:pPr marL="10160">
              <a:spcBef>
                <a:spcPts val="80"/>
              </a:spcBef>
            </a:pPr>
            <a:r>
              <a:rPr sz="975" b="1" spc="-8" dirty="0">
                <a:latin typeface="Trebuchet MS" panose="020B0603020202020204"/>
                <a:cs typeface="Trebuchet MS" panose="020B0603020202020204"/>
              </a:rPr>
              <a:t>Penghasilan</a:t>
            </a:r>
            <a:r>
              <a:rPr sz="975" b="1" spc="-12" dirty="0">
                <a:latin typeface="Trebuchet MS" panose="020B0603020202020204"/>
                <a:cs typeface="Trebuchet MS" panose="020B0603020202020204"/>
              </a:rPr>
              <a:t> </a:t>
            </a:r>
            <a:r>
              <a:rPr sz="975" b="1" dirty="0">
                <a:latin typeface="Trebuchet MS" panose="020B0603020202020204"/>
                <a:cs typeface="Trebuchet MS" panose="020B0603020202020204"/>
              </a:rPr>
              <a:t>Bruto</a:t>
            </a:r>
            <a:r>
              <a:rPr sz="975" b="1" spc="-41" dirty="0">
                <a:latin typeface="Trebuchet MS" panose="020B0603020202020204"/>
                <a:cs typeface="Trebuchet MS" panose="020B0603020202020204"/>
              </a:rPr>
              <a:t> </a:t>
            </a:r>
            <a:r>
              <a:rPr sz="975" b="1" dirty="0">
                <a:latin typeface="Trebuchet MS" panose="020B0603020202020204"/>
                <a:cs typeface="Trebuchet MS" panose="020B0603020202020204"/>
              </a:rPr>
              <a:t>x</a:t>
            </a:r>
            <a:r>
              <a:rPr sz="975" b="1" spc="-41" dirty="0">
                <a:latin typeface="Trebuchet MS" panose="020B0603020202020204"/>
                <a:cs typeface="Trebuchet MS" panose="020B0603020202020204"/>
              </a:rPr>
              <a:t> </a:t>
            </a:r>
            <a:r>
              <a:rPr sz="975" b="1" spc="-16" dirty="0">
                <a:latin typeface="Trebuchet MS" panose="020B0603020202020204"/>
                <a:cs typeface="Trebuchet MS" panose="020B0603020202020204"/>
              </a:rPr>
              <a:t>Tarif</a:t>
            </a:r>
            <a:r>
              <a:rPr sz="975" b="1" spc="-28" dirty="0">
                <a:latin typeface="Trebuchet MS" panose="020B0603020202020204"/>
                <a:cs typeface="Trebuchet MS" panose="020B0603020202020204"/>
              </a:rPr>
              <a:t> </a:t>
            </a:r>
            <a:r>
              <a:rPr sz="975" b="1" dirty="0">
                <a:latin typeface="Trebuchet MS" panose="020B0603020202020204"/>
                <a:cs typeface="Trebuchet MS" panose="020B0603020202020204"/>
              </a:rPr>
              <a:t>Pasal</a:t>
            </a:r>
            <a:r>
              <a:rPr sz="975" b="1" spc="-33" dirty="0">
                <a:latin typeface="Trebuchet MS" panose="020B0603020202020204"/>
                <a:cs typeface="Trebuchet MS" panose="020B0603020202020204"/>
              </a:rPr>
              <a:t> </a:t>
            </a:r>
            <a:r>
              <a:rPr sz="975" b="1" spc="-20" dirty="0">
                <a:latin typeface="Trebuchet MS" panose="020B0603020202020204"/>
                <a:cs typeface="Trebuchet MS" panose="020B0603020202020204"/>
              </a:rPr>
              <a:t>17</a:t>
            </a:r>
            <a:endParaRPr sz="975">
              <a:latin typeface="Trebuchet MS" panose="020B0603020202020204"/>
              <a:cs typeface="Trebuchet MS" panose="020B0603020202020204"/>
            </a:endParaRPr>
          </a:p>
        </p:txBody>
      </p:sp>
      <p:pic>
        <p:nvPicPr>
          <p:cNvPr id="49" name="object 49"/>
          <p:cNvPicPr/>
          <p:nvPr/>
        </p:nvPicPr>
        <p:blipFill>
          <a:blip r:embed="rId23" cstate="print"/>
          <a:stretch>
            <a:fillRect/>
          </a:stretch>
        </p:blipFill>
        <p:spPr>
          <a:xfrm>
            <a:off x="4044125" y="4944618"/>
            <a:ext cx="2062305" cy="411728"/>
          </a:xfrm>
          <a:prstGeom prst="rect">
            <a:avLst/>
          </a:prstGeom>
        </p:spPr>
      </p:pic>
      <p:sp>
        <p:nvSpPr>
          <p:cNvPr id="50" name="object 50"/>
          <p:cNvSpPr txBox="1"/>
          <p:nvPr/>
        </p:nvSpPr>
        <p:spPr>
          <a:xfrm>
            <a:off x="4252770" y="4989814"/>
            <a:ext cx="1647388" cy="310502"/>
          </a:xfrm>
          <a:prstGeom prst="rect">
            <a:avLst/>
          </a:prstGeom>
        </p:spPr>
        <p:txBody>
          <a:bodyPr vert="horz" wrap="square" lIns="0" tIns="10319" rIns="0" bIns="0" rtlCol="0">
            <a:spAutoFit/>
          </a:bodyPr>
          <a:lstStyle/>
          <a:p>
            <a:pPr marL="434975" marR="4445" indent="-425450">
              <a:spcBef>
                <a:spcPts val="80"/>
              </a:spcBef>
            </a:pPr>
            <a:r>
              <a:rPr sz="975" b="1" dirty="0">
                <a:latin typeface="Trebuchet MS" panose="020B0603020202020204"/>
                <a:cs typeface="Trebuchet MS" panose="020B0603020202020204"/>
              </a:rPr>
              <a:t>Setiap</a:t>
            </a:r>
            <a:r>
              <a:rPr sz="975" b="1" spc="-24" dirty="0">
                <a:latin typeface="Trebuchet MS" panose="020B0603020202020204"/>
                <a:cs typeface="Trebuchet MS" panose="020B0603020202020204"/>
              </a:rPr>
              <a:t> </a:t>
            </a:r>
            <a:r>
              <a:rPr sz="975" b="1" dirty="0">
                <a:latin typeface="Trebuchet MS" panose="020B0603020202020204"/>
                <a:cs typeface="Trebuchet MS" panose="020B0603020202020204"/>
              </a:rPr>
              <a:t>Masa</a:t>
            </a:r>
            <a:r>
              <a:rPr sz="975" b="1" spc="-33" dirty="0">
                <a:latin typeface="Trebuchet MS" panose="020B0603020202020204"/>
                <a:cs typeface="Trebuchet MS" panose="020B0603020202020204"/>
              </a:rPr>
              <a:t> </a:t>
            </a:r>
            <a:r>
              <a:rPr sz="975" b="1" dirty="0">
                <a:latin typeface="Trebuchet MS" panose="020B0603020202020204"/>
                <a:cs typeface="Trebuchet MS" panose="020B0603020202020204"/>
              </a:rPr>
              <a:t>Pajak</a:t>
            </a:r>
            <a:r>
              <a:rPr sz="975" b="1" spc="-28" dirty="0">
                <a:latin typeface="Trebuchet MS" panose="020B0603020202020204"/>
                <a:cs typeface="Trebuchet MS" panose="020B0603020202020204"/>
              </a:rPr>
              <a:t> </a:t>
            </a:r>
            <a:r>
              <a:rPr sz="975" b="1" dirty="0">
                <a:latin typeface="Trebuchet MS" panose="020B0603020202020204"/>
                <a:cs typeface="Trebuchet MS" panose="020B0603020202020204"/>
              </a:rPr>
              <a:t>atau</a:t>
            </a:r>
            <a:r>
              <a:rPr sz="975" b="1" spc="-33" dirty="0">
                <a:latin typeface="Trebuchet MS" panose="020B0603020202020204"/>
                <a:cs typeface="Trebuchet MS" panose="020B0603020202020204"/>
              </a:rPr>
              <a:t> </a:t>
            </a:r>
            <a:r>
              <a:rPr sz="975" b="1" spc="-16" dirty="0">
                <a:latin typeface="Trebuchet MS" panose="020B0603020202020204"/>
                <a:cs typeface="Trebuchet MS" panose="020B0603020202020204"/>
              </a:rPr>
              <a:t>pada </a:t>
            </a:r>
            <a:r>
              <a:rPr sz="975" b="1" dirty="0">
                <a:latin typeface="Trebuchet MS" panose="020B0603020202020204"/>
                <a:cs typeface="Trebuchet MS" panose="020B0603020202020204"/>
              </a:rPr>
              <a:t>Saat</a:t>
            </a:r>
            <a:r>
              <a:rPr sz="975" b="1" spc="-8" dirty="0">
                <a:latin typeface="Trebuchet MS" panose="020B0603020202020204"/>
                <a:cs typeface="Trebuchet MS" panose="020B0603020202020204"/>
              </a:rPr>
              <a:t> terutang</a:t>
            </a:r>
            <a:endParaRPr sz="975">
              <a:latin typeface="Trebuchet MS" panose="020B0603020202020204"/>
              <a:cs typeface="Trebuchet MS" panose="020B0603020202020204"/>
            </a:endParaRPr>
          </a:p>
        </p:txBody>
      </p:sp>
      <p:pic>
        <p:nvPicPr>
          <p:cNvPr id="51" name="object 51"/>
          <p:cNvPicPr/>
          <p:nvPr/>
        </p:nvPicPr>
        <p:blipFill>
          <a:blip r:embed="rId24" cstate="print"/>
          <a:stretch>
            <a:fillRect/>
          </a:stretch>
        </p:blipFill>
        <p:spPr>
          <a:xfrm>
            <a:off x="6682836" y="4944618"/>
            <a:ext cx="2261663" cy="409241"/>
          </a:xfrm>
          <a:prstGeom prst="rect">
            <a:avLst/>
          </a:prstGeom>
        </p:spPr>
      </p:pic>
      <p:sp>
        <p:nvSpPr>
          <p:cNvPr id="52" name="object 52"/>
          <p:cNvSpPr txBox="1"/>
          <p:nvPr/>
        </p:nvSpPr>
        <p:spPr>
          <a:xfrm>
            <a:off x="6831012" y="5062582"/>
            <a:ext cx="1967786" cy="160461"/>
          </a:xfrm>
          <a:prstGeom prst="rect">
            <a:avLst/>
          </a:prstGeom>
        </p:spPr>
        <p:txBody>
          <a:bodyPr vert="horz" wrap="square" lIns="0" tIns="10319" rIns="0" bIns="0" rtlCol="0">
            <a:spAutoFit/>
          </a:bodyPr>
          <a:lstStyle/>
          <a:p>
            <a:pPr marL="10160">
              <a:spcBef>
                <a:spcPts val="80"/>
              </a:spcBef>
            </a:pPr>
            <a:r>
              <a:rPr sz="975" b="1" spc="-8" dirty="0">
                <a:latin typeface="Trebuchet MS" panose="020B0603020202020204"/>
                <a:cs typeface="Trebuchet MS" panose="020B0603020202020204"/>
              </a:rPr>
              <a:t>Penghasilan</a:t>
            </a:r>
            <a:r>
              <a:rPr sz="975" b="1" spc="-12" dirty="0">
                <a:latin typeface="Trebuchet MS" panose="020B0603020202020204"/>
                <a:cs typeface="Trebuchet MS" panose="020B0603020202020204"/>
              </a:rPr>
              <a:t> </a:t>
            </a:r>
            <a:r>
              <a:rPr sz="975" b="1" dirty="0">
                <a:latin typeface="Trebuchet MS" panose="020B0603020202020204"/>
                <a:cs typeface="Trebuchet MS" panose="020B0603020202020204"/>
              </a:rPr>
              <a:t>Bruto</a:t>
            </a:r>
            <a:r>
              <a:rPr sz="975" b="1" spc="-41" dirty="0">
                <a:latin typeface="Trebuchet MS" panose="020B0603020202020204"/>
                <a:cs typeface="Trebuchet MS" panose="020B0603020202020204"/>
              </a:rPr>
              <a:t> </a:t>
            </a:r>
            <a:r>
              <a:rPr sz="975" b="1" dirty="0">
                <a:latin typeface="Trebuchet MS" panose="020B0603020202020204"/>
                <a:cs typeface="Trebuchet MS" panose="020B0603020202020204"/>
              </a:rPr>
              <a:t>x</a:t>
            </a:r>
            <a:r>
              <a:rPr sz="975" b="1" spc="-41" dirty="0">
                <a:latin typeface="Trebuchet MS" panose="020B0603020202020204"/>
                <a:cs typeface="Trebuchet MS" panose="020B0603020202020204"/>
              </a:rPr>
              <a:t> </a:t>
            </a:r>
            <a:r>
              <a:rPr sz="975" b="1" spc="-16" dirty="0">
                <a:latin typeface="Trebuchet MS" panose="020B0603020202020204"/>
                <a:cs typeface="Trebuchet MS" panose="020B0603020202020204"/>
              </a:rPr>
              <a:t>Tarif</a:t>
            </a:r>
            <a:r>
              <a:rPr sz="975" b="1" spc="-28" dirty="0">
                <a:latin typeface="Trebuchet MS" panose="020B0603020202020204"/>
                <a:cs typeface="Trebuchet MS" panose="020B0603020202020204"/>
              </a:rPr>
              <a:t> </a:t>
            </a:r>
            <a:r>
              <a:rPr sz="975" b="1" dirty="0">
                <a:latin typeface="Trebuchet MS" panose="020B0603020202020204"/>
                <a:cs typeface="Trebuchet MS" panose="020B0603020202020204"/>
              </a:rPr>
              <a:t>Pasal</a:t>
            </a:r>
            <a:r>
              <a:rPr sz="975" b="1" spc="-33" dirty="0">
                <a:latin typeface="Trebuchet MS" panose="020B0603020202020204"/>
                <a:cs typeface="Trebuchet MS" panose="020B0603020202020204"/>
              </a:rPr>
              <a:t> </a:t>
            </a:r>
            <a:r>
              <a:rPr sz="975" b="1" spc="-20" dirty="0">
                <a:latin typeface="Trebuchet MS" panose="020B0603020202020204"/>
                <a:cs typeface="Trebuchet MS" panose="020B0603020202020204"/>
              </a:rPr>
              <a:t>17</a:t>
            </a:r>
            <a:endParaRPr sz="975">
              <a:latin typeface="Trebuchet MS" panose="020B0603020202020204"/>
              <a:cs typeface="Trebuchet MS" panose="020B0603020202020204"/>
            </a:endParaRPr>
          </a:p>
        </p:txBody>
      </p:sp>
      <p:sp>
        <p:nvSpPr>
          <p:cNvPr id="53" name="object 53"/>
          <p:cNvSpPr txBox="1">
            <a:spLocks noGrp="1"/>
          </p:cNvSpPr>
          <p:nvPr>
            <p:ph type="title"/>
          </p:nvPr>
        </p:nvSpPr>
        <p:spPr>
          <a:xfrm>
            <a:off x="3441922" y="910955"/>
            <a:ext cx="5476677" cy="473367"/>
          </a:xfrm>
          <a:prstGeom prst="rect">
            <a:avLst/>
          </a:prstGeom>
        </p:spPr>
        <p:txBody>
          <a:bodyPr spcFirstLastPara="1" vert="horz" wrap="square" lIns="0" tIns="10319" rIns="0" bIns="0" rtlCol="0" anchor="ctr" anchorCtr="0">
            <a:spAutoFit/>
          </a:bodyPr>
          <a:lstStyle/>
          <a:p>
            <a:pPr marL="10160">
              <a:spcBef>
                <a:spcPts val="80"/>
              </a:spcBef>
            </a:pPr>
            <a:r>
              <a:rPr sz="2925" spc="-8" dirty="0">
                <a:solidFill>
                  <a:srgbClr val="000000"/>
                </a:solidFill>
              </a:rPr>
              <a:t>Pemotongan</a:t>
            </a:r>
            <a:r>
              <a:rPr sz="2925" spc="-89" dirty="0">
                <a:solidFill>
                  <a:srgbClr val="000000"/>
                </a:solidFill>
              </a:rPr>
              <a:t> </a:t>
            </a:r>
            <a:r>
              <a:rPr sz="2925" dirty="0">
                <a:solidFill>
                  <a:srgbClr val="000000"/>
                </a:solidFill>
              </a:rPr>
              <a:t>PPh</a:t>
            </a:r>
            <a:r>
              <a:rPr sz="2925" spc="-81" dirty="0">
                <a:solidFill>
                  <a:srgbClr val="000000"/>
                </a:solidFill>
              </a:rPr>
              <a:t> </a:t>
            </a:r>
            <a:r>
              <a:rPr sz="2925" dirty="0">
                <a:solidFill>
                  <a:srgbClr val="000000"/>
                </a:solidFill>
              </a:rPr>
              <a:t>21</a:t>
            </a:r>
            <a:r>
              <a:rPr sz="2925" spc="-126" dirty="0">
                <a:solidFill>
                  <a:srgbClr val="000000"/>
                </a:solidFill>
              </a:rPr>
              <a:t> </a:t>
            </a:r>
            <a:r>
              <a:rPr sz="2925" dirty="0">
                <a:solidFill>
                  <a:srgbClr val="006FC0"/>
                </a:solidFill>
              </a:rPr>
              <a:t>Tidak</a:t>
            </a:r>
            <a:r>
              <a:rPr sz="2925" spc="-98" dirty="0">
                <a:solidFill>
                  <a:srgbClr val="006FC0"/>
                </a:solidFill>
              </a:rPr>
              <a:t> </a:t>
            </a:r>
            <a:r>
              <a:rPr sz="2925" spc="-8" dirty="0">
                <a:solidFill>
                  <a:srgbClr val="006FC0"/>
                </a:solidFill>
              </a:rPr>
              <a:t>Final</a:t>
            </a:r>
            <a:endParaRPr sz="2925"/>
          </a:p>
        </p:txBody>
      </p:sp>
      <p:grpSp>
        <p:nvGrpSpPr>
          <p:cNvPr id="54" name="object 54"/>
          <p:cNvGrpSpPr/>
          <p:nvPr/>
        </p:nvGrpSpPr>
        <p:grpSpPr>
          <a:xfrm>
            <a:off x="3397964" y="1486391"/>
            <a:ext cx="3302000" cy="860584"/>
            <a:chOff x="4182109" y="1038097"/>
            <a:chExt cx="4064000" cy="1059180"/>
          </a:xfrm>
        </p:grpSpPr>
        <p:sp>
          <p:nvSpPr>
            <p:cNvPr id="55" name="object 55"/>
            <p:cNvSpPr/>
            <p:nvPr/>
          </p:nvSpPr>
          <p:spPr>
            <a:xfrm>
              <a:off x="4194809" y="1058417"/>
              <a:ext cx="669290" cy="449580"/>
            </a:xfrm>
            <a:custGeom>
              <a:avLst/>
              <a:gdLst/>
              <a:ahLst/>
              <a:cxnLst/>
              <a:rect l="l" t="t" r="r" b="b"/>
              <a:pathLst>
                <a:path w="669289" h="449580">
                  <a:moveTo>
                    <a:pt x="444245" y="0"/>
                  </a:moveTo>
                  <a:lnTo>
                    <a:pt x="444245" y="112395"/>
                  </a:lnTo>
                  <a:lnTo>
                    <a:pt x="0" y="112395"/>
                  </a:lnTo>
                  <a:lnTo>
                    <a:pt x="0" y="337185"/>
                  </a:lnTo>
                  <a:lnTo>
                    <a:pt x="444245" y="337185"/>
                  </a:lnTo>
                  <a:lnTo>
                    <a:pt x="444245" y="449580"/>
                  </a:lnTo>
                  <a:lnTo>
                    <a:pt x="669036" y="224790"/>
                  </a:lnTo>
                  <a:lnTo>
                    <a:pt x="444245" y="0"/>
                  </a:lnTo>
                  <a:close/>
                </a:path>
              </a:pathLst>
            </a:custGeom>
            <a:solidFill>
              <a:srgbClr val="FFFFFF"/>
            </a:solidFill>
          </p:spPr>
          <p:txBody>
            <a:bodyPr wrap="square" lIns="0" tIns="0" rIns="0" bIns="0" rtlCol="0"/>
            <a:lstStyle/>
            <a:p>
              <a:endParaRPr sz="1140"/>
            </a:p>
          </p:txBody>
        </p:sp>
        <p:sp>
          <p:nvSpPr>
            <p:cNvPr id="56" name="object 56"/>
            <p:cNvSpPr/>
            <p:nvPr/>
          </p:nvSpPr>
          <p:spPr>
            <a:xfrm>
              <a:off x="4194809" y="1058417"/>
              <a:ext cx="669290" cy="449580"/>
            </a:xfrm>
            <a:custGeom>
              <a:avLst/>
              <a:gdLst/>
              <a:ahLst/>
              <a:cxnLst/>
              <a:rect l="l" t="t" r="r" b="b"/>
              <a:pathLst>
                <a:path w="669289" h="449580">
                  <a:moveTo>
                    <a:pt x="0" y="112395"/>
                  </a:moveTo>
                  <a:lnTo>
                    <a:pt x="444245" y="112395"/>
                  </a:lnTo>
                  <a:lnTo>
                    <a:pt x="444245" y="0"/>
                  </a:lnTo>
                  <a:lnTo>
                    <a:pt x="669036" y="224790"/>
                  </a:lnTo>
                  <a:lnTo>
                    <a:pt x="444245" y="449580"/>
                  </a:lnTo>
                  <a:lnTo>
                    <a:pt x="444245" y="337185"/>
                  </a:lnTo>
                  <a:lnTo>
                    <a:pt x="0" y="337185"/>
                  </a:lnTo>
                  <a:lnTo>
                    <a:pt x="0" y="112395"/>
                  </a:lnTo>
                  <a:close/>
                </a:path>
              </a:pathLst>
            </a:custGeom>
            <a:ln w="25399">
              <a:solidFill>
                <a:srgbClr val="00AFEF"/>
              </a:solidFill>
            </a:ln>
          </p:spPr>
          <p:txBody>
            <a:bodyPr wrap="square" lIns="0" tIns="0" rIns="0" bIns="0" rtlCol="0"/>
            <a:lstStyle/>
            <a:p>
              <a:endParaRPr sz="1140"/>
            </a:p>
          </p:txBody>
        </p:sp>
        <p:sp>
          <p:nvSpPr>
            <p:cNvPr id="57" name="object 57"/>
            <p:cNvSpPr/>
            <p:nvPr/>
          </p:nvSpPr>
          <p:spPr>
            <a:xfrm>
              <a:off x="7407401" y="1050797"/>
              <a:ext cx="826135" cy="448309"/>
            </a:xfrm>
            <a:custGeom>
              <a:avLst/>
              <a:gdLst/>
              <a:ahLst/>
              <a:cxnLst/>
              <a:rect l="l" t="t" r="r" b="b"/>
              <a:pathLst>
                <a:path w="826134" h="448309">
                  <a:moveTo>
                    <a:pt x="601979" y="0"/>
                  </a:moveTo>
                  <a:lnTo>
                    <a:pt x="601979" y="112013"/>
                  </a:lnTo>
                  <a:lnTo>
                    <a:pt x="0" y="112013"/>
                  </a:lnTo>
                  <a:lnTo>
                    <a:pt x="0" y="336041"/>
                  </a:lnTo>
                  <a:lnTo>
                    <a:pt x="601979" y="336041"/>
                  </a:lnTo>
                  <a:lnTo>
                    <a:pt x="601979" y="448055"/>
                  </a:lnTo>
                  <a:lnTo>
                    <a:pt x="826007" y="224027"/>
                  </a:lnTo>
                  <a:lnTo>
                    <a:pt x="601979" y="0"/>
                  </a:lnTo>
                  <a:close/>
                </a:path>
              </a:pathLst>
            </a:custGeom>
            <a:solidFill>
              <a:srgbClr val="FFFFFF"/>
            </a:solidFill>
          </p:spPr>
          <p:txBody>
            <a:bodyPr wrap="square" lIns="0" tIns="0" rIns="0" bIns="0" rtlCol="0"/>
            <a:lstStyle/>
            <a:p>
              <a:endParaRPr sz="1140"/>
            </a:p>
          </p:txBody>
        </p:sp>
        <p:sp>
          <p:nvSpPr>
            <p:cNvPr id="58" name="object 58"/>
            <p:cNvSpPr/>
            <p:nvPr/>
          </p:nvSpPr>
          <p:spPr>
            <a:xfrm>
              <a:off x="7407401" y="1050797"/>
              <a:ext cx="826135" cy="448309"/>
            </a:xfrm>
            <a:custGeom>
              <a:avLst/>
              <a:gdLst/>
              <a:ahLst/>
              <a:cxnLst/>
              <a:rect l="l" t="t" r="r" b="b"/>
              <a:pathLst>
                <a:path w="826134" h="448309">
                  <a:moveTo>
                    <a:pt x="0" y="112013"/>
                  </a:moveTo>
                  <a:lnTo>
                    <a:pt x="601979" y="112013"/>
                  </a:lnTo>
                  <a:lnTo>
                    <a:pt x="601979" y="0"/>
                  </a:lnTo>
                  <a:lnTo>
                    <a:pt x="826007" y="224027"/>
                  </a:lnTo>
                  <a:lnTo>
                    <a:pt x="601979" y="448055"/>
                  </a:lnTo>
                  <a:lnTo>
                    <a:pt x="601979" y="336041"/>
                  </a:lnTo>
                  <a:lnTo>
                    <a:pt x="0" y="336041"/>
                  </a:lnTo>
                  <a:lnTo>
                    <a:pt x="0" y="112013"/>
                  </a:lnTo>
                  <a:close/>
                </a:path>
              </a:pathLst>
            </a:custGeom>
            <a:ln w="25400">
              <a:solidFill>
                <a:srgbClr val="00AFEF"/>
              </a:solidFill>
            </a:ln>
          </p:spPr>
          <p:txBody>
            <a:bodyPr wrap="square" lIns="0" tIns="0" rIns="0" bIns="0" rtlCol="0"/>
            <a:lstStyle/>
            <a:p>
              <a:endParaRPr sz="1140"/>
            </a:p>
          </p:txBody>
        </p:sp>
        <p:sp>
          <p:nvSpPr>
            <p:cNvPr id="59" name="object 59"/>
            <p:cNvSpPr/>
            <p:nvPr/>
          </p:nvSpPr>
          <p:spPr>
            <a:xfrm>
              <a:off x="7407401" y="1634489"/>
              <a:ext cx="826135" cy="449580"/>
            </a:xfrm>
            <a:custGeom>
              <a:avLst/>
              <a:gdLst/>
              <a:ahLst/>
              <a:cxnLst/>
              <a:rect l="l" t="t" r="r" b="b"/>
              <a:pathLst>
                <a:path w="826134" h="449580">
                  <a:moveTo>
                    <a:pt x="601218" y="0"/>
                  </a:moveTo>
                  <a:lnTo>
                    <a:pt x="601218" y="112395"/>
                  </a:lnTo>
                  <a:lnTo>
                    <a:pt x="0" y="112395"/>
                  </a:lnTo>
                  <a:lnTo>
                    <a:pt x="0" y="337185"/>
                  </a:lnTo>
                  <a:lnTo>
                    <a:pt x="601218" y="337185"/>
                  </a:lnTo>
                  <a:lnTo>
                    <a:pt x="601218" y="449580"/>
                  </a:lnTo>
                  <a:lnTo>
                    <a:pt x="826007" y="224789"/>
                  </a:lnTo>
                  <a:lnTo>
                    <a:pt x="601218" y="0"/>
                  </a:lnTo>
                  <a:close/>
                </a:path>
              </a:pathLst>
            </a:custGeom>
            <a:solidFill>
              <a:srgbClr val="FFFFFF"/>
            </a:solidFill>
          </p:spPr>
          <p:txBody>
            <a:bodyPr wrap="square" lIns="0" tIns="0" rIns="0" bIns="0" rtlCol="0"/>
            <a:lstStyle/>
            <a:p>
              <a:endParaRPr sz="1140"/>
            </a:p>
          </p:txBody>
        </p:sp>
        <p:sp>
          <p:nvSpPr>
            <p:cNvPr id="60" name="object 60"/>
            <p:cNvSpPr/>
            <p:nvPr/>
          </p:nvSpPr>
          <p:spPr>
            <a:xfrm>
              <a:off x="7407401" y="1634489"/>
              <a:ext cx="826135" cy="449580"/>
            </a:xfrm>
            <a:custGeom>
              <a:avLst/>
              <a:gdLst/>
              <a:ahLst/>
              <a:cxnLst/>
              <a:rect l="l" t="t" r="r" b="b"/>
              <a:pathLst>
                <a:path w="826134" h="449580">
                  <a:moveTo>
                    <a:pt x="0" y="112395"/>
                  </a:moveTo>
                  <a:lnTo>
                    <a:pt x="601218" y="112395"/>
                  </a:lnTo>
                  <a:lnTo>
                    <a:pt x="601218" y="0"/>
                  </a:lnTo>
                  <a:lnTo>
                    <a:pt x="826007" y="224789"/>
                  </a:lnTo>
                  <a:lnTo>
                    <a:pt x="601218" y="449580"/>
                  </a:lnTo>
                  <a:lnTo>
                    <a:pt x="601218" y="337185"/>
                  </a:lnTo>
                  <a:lnTo>
                    <a:pt x="0" y="337185"/>
                  </a:lnTo>
                  <a:lnTo>
                    <a:pt x="0" y="112395"/>
                  </a:lnTo>
                  <a:close/>
                </a:path>
              </a:pathLst>
            </a:custGeom>
            <a:ln w="25400">
              <a:solidFill>
                <a:srgbClr val="00AFEF"/>
              </a:solidFill>
            </a:ln>
          </p:spPr>
          <p:txBody>
            <a:bodyPr wrap="square" lIns="0" tIns="0" rIns="0" bIns="0" rtlCol="0"/>
            <a:lstStyle/>
            <a:p>
              <a:endParaRPr sz="1140"/>
            </a:p>
          </p:txBody>
        </p:sp>
        <p:sp>
          <p:nvSpPr>
            <p:cNvPr id="61" name="object 61"/>
            <p:cNvSpPr/>
            <p:nvPr/>
          </p:nvSpPr>
          <p:spPr>
            <a:xfrm>
              <a:off x="4194809" y="1631441"/>
              <a:ext cx="669290" cy="449580"/>
            </a:xfrm>
            <a:custGeom>
              <a:avLst/>
              <a:gdLst/>
              <a:ahLst/>
              <a:cxnLst/>
              <a:rect l="l" t="t" r="r" b="b"/>
              <a:pathLst>
                <a:path w="669289" h="449580">
                  <a:moveTo>
                    <a:pt x="444245" y="0"/>
                  </a:moveTo>
                  <a:lnTo>
                    <a:pt x="444245" y="112395"/>
                  </a:lnTo>
                  <a:lnTo>
                    <a:pt x="0" y="112395"/>
                  </a:lnTo>
                  <a:lnTo>
                    <a:pt x="0" y="337185"/>
                  </a:lnTo>
                  <a:lnTo>
                    <a:pt x="444245" y="337185"/>
                  </a:lnTo>
                  <a:lnTo>
                    <a:pt x="444245" y="449580"/>
                  </a:lnTo>
                  <a:lnTo>
                    <a:pt x="669036" y="224790"/>
                  </a:lnTo>
                  <a:lnTo>
                    <a:pt x="444245" y="0"/>
                  </a:lnTo>
                  <a:close/>
                </a:path>
              </a:pathLst>
            </a:custGeom>
            <a:solidFill>
              <a:srgbClr val="FFFFFF"/>
            </a:solidFill>
          </p:spPr>
          <p:txBody>
            <a:bodyPr wrap="square" lIns="0" tIns="0" rIns="0" bIns="0" rtlCol="0"/>
            <a:lstStyle/>
            <a:p>
              <a:endParaRPr sz="1140"/>
            </a:p>
          </p:txBody>
        </p:sp>
        <p:sp>
          <p:nvSpPr>
            <p:cNvPr id="62" name="object 62"/>
            <p:cNvSpPr/>
            <p:nvPr/>
          </p:nvSpPr>
          <p:spPr>
            <a:xfrm>
              <a:off x="4194809" y="1631441"/>
              <a:ext cx="669290" cy="449580"/>
            </a:xfrm>
            <a:custGeom>
              <a:avLst/>
              <a:gdLst/>
              <a:ahLst/>
              <a:cxnLst/>
              <a:rect l="l" t="t" r="r" b="b"/>
              <a:pathLst>
                <a:path w="669289" h="449580">
                  <a:moveTo>
                    <a:pt x="0" y="112395"/>
                  </a:moveTo>
                  <a:lnTo>
                    <a:pt x="444245" y="112395"/>
                  </a:lnTo>
                  <a:lnTo>
                    <a:pt x="444245" y="0"/>
                  </a:lnTo>
                  <a:lnTo>
                    <a:pt x="669036" y="224790"/>
                  </a:lnTo>
                  <a:lnTo>
                    <a:pt x="444245" y="449580"/>
                  </a:lnTo>
                  <a:lnTo>
                    <a:pt x="444245" y="337185"/>
                  </a:lnTo>
                  <a:lnTo>
                    <a:pt x="0" y="337185"/>
                  </a:lnTo>
                  <a:lnTo>
                    <a:pt x="0" y="112395"/>
                  </a:lnTo>
                  <a:close/>
                </a:path>
              </a:pathLst>
            </a:custGeom>
            <a:ln w="25399">
              <a:solidFill>
                <a:srgbClr val="00AFEF"/>
              </a:solidFill>
            </a:ln>
          </p:spPr>
          <p:txBody>
            <a:bodyPr wrap="square" lIns="0" tIns="0" rIns="0" bIns="0" rtlCol="0"/>
            <a:lstStyle/>
            <a:p>
              <a:endParaRPr sz="1140"/>
            </a:p>
          </p:txBody>
        </p:sp>
      </p:grpSp>
      <p:grpSp>
        <p:nvGrpSpPr>
          <p:cNvPr id="63" name="object 63"/>
          <p:cNvGrpSpPr/>
          <p:nvPr/>
        </p:nvGrpSpPr>
        <p:grpSpPr>
          <a:xfrm>
            <a:off x="3397964" y="2495565"/>
            <a:ext cx="3277235" cy="385921"/>
            <a:chOff x="4182109" y="2280157"/>
            <a:chExt cx="4033520" cy="474980"/>
          </a:xfrm>
        </p:grpSpPr>
        <p:sp>
          <p:nvSpPr>
            <p:cNvPr id="64" name="object 64"/>
            <p:cNvSpPr/>
            <p:nvPr/>
          </p:nvSpPr>
          <p:spPr>
            <a:xfrm>
              <a:off x="4194809" y="2292857"/>
              <a:ext cx="669290" cy="449580"/>
            </a:xfrm>
            <a:custGeom>
              <a:avLst/>
              <a:gdLst/>
              <a:ahLst/>
              <a:cxnLst/>
              <a:rect l="l" t="t" r="r" b="b"/>
              <a:pathLst>
                <a:path w="669289" h="449580">
                  <a:moveTo>
                    <a:pt x="444245" y="0"/>
                  </a:moveTo>
                  <a:lnTo>
                    <a:pt x="444245" y="112394"/>
                  </a:lnTo>
                  <a:lnTo>
                    <a:pt x="0" y="112394"/>
                  </a:lnTo>
                  <a:lnTo>
                    <a:pt x="0" y="337184"/>
                  </a:lnTo>
                  <a:lnTo>
                    <a:pt x="444245" y="337184"/>
                  </a:lnTo>
                  <a:lnTo>
                    <a:pt x="444245" y="449579"/>
                  </a:lnTo>
                  <a:lnTo>
                    <a:pt x="669036" y="224789"/>
                  </a:lnTo>
                  <a:lnTo>
                    <a:pt x="444245" y="0"/>
                  </a:lnTo>
                  <a:close/>
                </a:path>
              </a:pathLst>
            </a:custGeom>
            <a:solidFill>
              <a:srgbClr val="FFFFFF"/>
            </a:solidFill>
          </p:spPr>
          <p:txBody>
            <a:bodyPr wrap="square" lIns="0" tIns="0" rIns="0" bIns="0" rtlCol="0"/>
            <a:lstStyle/>
            <a:p>
              <a:endParaRPr sz="1140"/>
            </a:p>
          </p:txBody>
        </p:sp>
        <p:sp>
          <p:nvSpPr>
            <p:cNvPr id="65" name="object 65"/>
            <p:cNvSpPr/>
            <p:nvPr/>
          </p:nvSpPr>
          <p:spPr>
            <a:xfrm>
              <a:off x="4194809" y="2292857"/>
              <a:ext cx="669290" cy="449580"/>
            </a:xfrm>
            <a:custGeom>
              <a:avLst/>
              <a:gdLst/>
              <a:ahLst/>
              <a:cxnLst/>
              <a:rect l="l" t="t" r="r" b="b"/>
              <a:pathLst>
                <a:path w="669289" h="449580">
                  <a:moveTo>
                    <a:pt x="0" y="112394"/>
                  </a:moveTo>
                  <a:lnTo>
                    <a:pt x="444245" y="112394"/>
                  </a:lnTo>
                  <a:lnTo>
                    <a:pt x="444245" y="0"/>
                  </a:lnTo>
                  <a:lnTo>
                    <a:pt x="669036" y="224789"/>
                  </a:lnTo>
                  <a:lnTo>
                    <a:pt x="444245" y="449579"/>
                  </a:lnTo>
                  <a:lnTo>
                    <a:pt x="444245" y="337184"/>
                  </a:lnTo>
                  <a:lnTo>
                    <a:pt x="0" y="337184"/>
                  </a:lnTo>
                  <a:lnTo>
                    <a:pt x="0" y="112394"/>
                  </a:lnTo>
                  <a:close/>
                </a:path>
              </a:pathLst>
            </a:custGeom>
            <a:ln w="25400">
              <a:solidFill>
                <a:srgbClr val="00AFEF"/>
              </a:solidFill>
            </a:ln>
          </p:spPr>
          <p:txBody>
            <a:bodyPr wrap="square" lIns="0" tIns="0" rIns="0" bIns="0" rtlCol="0"/>
            <a:lstStyle/>
            <a:p>
              <a:endParaRPr sz="1140"/>
            </a:p>
          </p:txBody>
        </p:sp>
        <p:sp>
          <p:nvSpPr>
            <p:cNvPr id="66" name="object 66"/>
            <p:cNvSpPr/>
            <p:nvPr/>
          </p:nvSpPr>
          <p:spPr>
            <a:xfrm>
              <a:off x="7376921" y="2292857"/>
              <a:ext cx="826135" cy="449580"/>
            </a:xfrm>
            <a:custGeom>
              <a:avLst/>
              <a:gdLst/>
              <a:ahLst/>
              <a:cxnLst/>
              <a:rect l="l" t="t" r="r" b="b"/>
              <a:pathLst>
                <a:path w="826134" h="449580">
                  <a:moveTo>
                    <a:pt x="601218" y="0"/>
                  </a:moveTo>
                  <a:lnTo>
                    <a:pt x="601218" y="112394"/>
                  </a:lnTo>
                  <a:lnTo>
                    <a:pt x="0" y="112394"/>
                  </a:lnTo>
                  <a:lnTo>
                    <a:pt x="0" y="337184"/>
                  </a:lnTo>
                  <a:lnTo>
                    <a:pt x="601218" y="337184"/>
                  </a:lnTo>
                  <a:lnTo>
                    <a:pt x="601218" y="449579"/>
                  </a:lnTo>
                  <a:lnTo>
                    <a:pt x="826007" y="224789"/>
                  </a:lnTo>
                  <a:lnTo>
                    <a:pt x="601218" y="0"/>
                  </a:lnTo>
                  <a:close/>
                </a:path>
              </a:pathLst>
            </a:custGeom>
            <a:solidFill>
              <a:srgbClr val="FFFFFF"/>
            </a:solidFill>
          </p:spPr>
          <p:txBody>
            <a:bodyPr wrap="square" lIns="0" tIns="0" rIns="0" bIns="0" rtlCol="0"/>
            <a:lstStyle/>
            <a:p>
              <a:endParaRPr sz="1140"/>
            </a:p>
          </p:txBody>
        </p:sp>
        <p:sp>
          <p:nvSpPr>
            <p:cNvPr id="67" name="object 67"/>
            <p:cNvSpPr/>
            <p:nvPr/>
          </p:nvSpPr>
          <p:spPr>
            <a:xfrm>
              <a:off x="7376921" y="2292857"/>
              <a:ext cx="826135" cy="449580"/>
            </a:xfrm>
            <a:custGeom>
              <a:avLst/>
              <a:gdLst/>
              <a:ahLst/>
              <a:cxnLst/>
              <a:rect l="l" t="t" r="r" b="b"/>
              <a:pathLst>
                <a:path w="826134" h="449580">
                  <a:moveTo>
                    <a:pt x="0" y="112394"/>
                  </a:moveTo>
                  <a:lnTo>
                    <a:pt x="601218" y="112394"/>
                  </a:lnTo>
                  <a:lnTo>
                    <a:pt x="601218" y="0"/>
                  </a:lnTo>
                  <a:lnTo>
                    <a:pt x="826007" y="224789"/>
                  </a:lnTo>
                  <a:lnTo>
                    <a:pt x="601218" y="449579"/>
                  </a:lnTo>
                  <a:lnTo>
                    <a:pt x="601218" y="337184"/>
                  </a:lnTo>
                  <a:lnTo>
                    <a:pt x="0" y="337184"/>
                  </a:lnTo>
                  <a:lnTo>
                    <a:pt x="0" y="112394"/>
                  </a:lnTo>
                  <a:close/>
                </a:path>
              </a:pathLst>
            </a:custGeom>
            <a:ln w="25400">
              <a:solidFill>
                <a:srgbClr val="00AFEF"/>
              </a:solidFill>
            </a:ln>
          </p:spPr>
          <p:txBody>
            <a:bodyPr wrap="square" lIns="0" tIns="0" rIns="0" bIns="0" rtlCol="0"/>
            <a:lstStyle/>
            <a:p>
              <a:endParaRPr sz="1140"/>
            </a:p>
          </p:txBody>
        </p:sp>
      </p:grpSp>
      <p:pic>
        <p:nvPicPr>
          <p:cNvPr id="68" name="object 68"/>
          <p:cNvPicPr/>
          <p:nvPr/>
        </p:nvPicPr>
        <p:blipFill>
          <a:blip r:embed="rId8" cstate="print"/>
          <a:stretch>
            <a:fillRect/>
          </a:stretch>
        </p:blipFill>
        <p:spPr>
          <a:xfrm>
            <a:off x="6684073" y="3349720"/>
            <a:ext cx="2251758" cy="290401"/>
          </a:xfrm>
          <a:prstGeom prst="rect">
            <a:avLst/>
          </a:prstGeom>
        </p:spPr>
      </p:pic>
      <p:sp>
        <p:nvSpPr>
          <p:cNvPr id="69" name="object 69"/>
          <p:cNvSpPr txBox="1"/>
          <p:nvPr/>
        </p:nvSpPr>
        <p:spPr>
          <a:xfrm>
            <a:off x="6863000" y="3407496"/>
            <a:ext cx="1896070" cy="160461"/>
          </a:xfrm>
          <a:prstGeom prst="rect">
            <a:avLst/>
          </a:prstGeom>
        </p:spPr>
        <p:txBody>
          <a:bodyPr vert="horz" wrap="square" lIns="0" tIns="10319" rIns="0" bIns="0" rtlCol="0">
            <a:spAutoFit/>
          </a:bodyPr>
          <a:lstStyle/>
          <a:p>
            <a:pPr marL="10160">
              <a:spcBef>
                <a:spcPts val="80"/>
              </a:spcBef>
            </a:pPr>
            <a:r>
              <a:rPr sz="975" b="1" dirty="0">
                <a:latin typeface="Trebuchet MS" panose="020B0603020202020204"/>
                <a:cs typeface="Trebuchet MS" panose="020B0603020202020204"/>
              </a:rPr>
              <a:t>0,5%</a:t>
            </a:r>
            <a:r>
              <a:rPr sz="975" b="1" spc="-24" dirty="0">
                <a:latin typeface="Trebuchet MS" panose="020B0603020202020204"/>
                <a:cs typeface="Trebuchet MS" panose="020B0603020202020204"/>
              </a:rPr>
              <a:t> </a:t>
            </a:r>
            <a:r>
              <a:rPr sz="975" b="1" dirty="0">
                <a:latin typeface="Trebuchet MS" panose="020B0603020202020204"/>
                <a:cs typeface="Trebuchet MS" panose="020B0603020202020204"/>
              </a:rPr>
              <a:t>X</a:t>
            </a:r>
            <a:r>
              <a:rPr sz="975" b="1" spc="4" dirty="0">
                <a:latin typeface="Trebuchet MS" panose="020B0603020202020204"/>
                <a:cs typeface="Trebuchet MS" panose="020B0603020202020204"/>
              </a:rPr>
              <a:t> </a:t>
            </a:r>
            <a:r>
              <a:rPr sz="975" b="1" spc="-8" dirty="0">
                <a:latin typeface="Trebuchet MS" panose="020B0603020202020204"/>
                <a:cs typeface="Trebuchet MS" panose="020B0603020202020204"/>
              </a:rPr>
              <a:t>Penghasilan</a:t>
            </a:r>
            <a:r>
              <a:rPr sz="975" b="1" dirty="0">
                <a:latin typeface="Trebuchet MS" panose="020B0603020202020204"/>
                <a:cs typeface="Trebuchet MS" panose="020B0603020202020204"/>
              </a:rPr>
              <a:t> Bruto</a:t>
            </a:r>
            <a:r>
              <a:rPr sz="975" b="1" spc="-12" dirty="0">
                <a:latin typeface="Trebuchet MS" panose="020B0603020202020204"/>
                <a:cs typeface="Trebuchet MS" panose="020B0603020202020204"/>
              </a:rPr>
              <a:t> </a:t>
            </a:r>
            <a:r>
              <a:rPr sz="975" b="1" spc="-8" dirty="0">
                <a:latin typeface="Trebuchet MS" panose="020B0603020202020204"/>
                <a:cs typeface="Trebuchet MS" panose="020B0603020202020204"/>
              </a:rPr>
              <a:t>Harian</a:t>
            </a:r>
            <a:endParaRPr sz="975">
              <a:latin typeface="Trebuchet MS" panose="020B0603020202020204"/>
              <a:cs typeface="Trebuchet MS" panose="020B0603020202020204"/>
            </a:endParaRPr>
          </a:p>
        </p:txBody>
      </p:sp>
      <p:pic>
        <p:nvPicPr>
          <p:cNvPr id="70" name="object 70"/>
          <p:cNvPicPr/>
          <p:nvPr/>
        </p:nvPicPr>
        <p:blipFill>
          <a:blip r:embed="rId13" cstate="print"/>
          <a:stretch>
            <a:fillRect/>
          </a:stretch>
        </p:blipFill>
        <p:spPr>
          <a:xfrm>
            <a:off x="4938141" y="3686545"/>
            <a:ext cx="1604152" cy="331242"/>
          </a:xfrm>
          <a:prstGeom prst="rect">
            <a:avLst/>
          </a:prstGeom>
        </p:spPr>
      </p:pic>
      <p:sp>
        <p:nvSpPr>
          <p:cNvPr id="71" name="object 71"/>
          <p:cNvSpPr txBox="1"/>
          <p:nvPr/>
        </p:nvSpPr>
        <p:spPr>
          <a:xfrm>
            <a:off x="5128419" y="3764937"/>
            <a:ext cx="1226383" cy="160461"/>
          </a:xfrm>
          <a:prstGeom prst="rect">
            <a:avLst/>
          </a:prstGeom>
        </p:spPr>
        <p:txBody>
          <a:bodyPr vert="horz" wrap="square" lIns="0" tIns="10319" rIns="0" bIns="0" rtlCol="0">
            <a:spAutoFit/>
          </a:bodyPr>
          <a:lstStyle/>
          <a:p>
            <a:pPr marL="10160">
              <a:spcBef>
                <a:spcPts val="80"/>
              </a:spcBef>
            </a:pPr>
            <a:r>
              <a:rPr sz="975" b="1" dirty="0">
                <a:latin typeface="Trebuchet MS" panose="020B0603020202020204"/>
                <a:cs typeface="Trebuchet MS" panose="020B0603020202020204"/>
              </a:rPr>
              <a:t>&gt;</a:t>
            </a:r>
            <a:r>
              <a:rPr sz="975" b="1" spc="-16" dirty="0">
                <a:latin typeface="Trebuchet MS" panose="020B0603020202020204"/>
                <a:cs typeface="Trebuchet MS" panose="020B0603020202020204"/>
              </a:rPr>
              <a:t> </a:t>
            </a:r>
            <a:r>
              <a:rPr sz="975" b="1" dirty="0">
                <a:latin typeface="Trebuchet MS" panose="020B0603020202020204"/>
                <a:cs typeface="Trebuchet MS" panose="020B0603020202020204"/>
              </a:rPr>
              <a:t>Rp2.500.000</a:t>
            </a:r>
            <a:r>
              <a:rPr sz="975" b="1" spc="-37" dirty="0">
                <a:latin typeface="Trebuchet MS" panose="020B0603020202020204"/>
                <a:cs typeface="Trebuchet MS" panose="020B0603020202020204"/>
              </a:rPr>
              <a:t> </a:t>
            </a:r>
            <a:r>
              <a:rPr sz="975" b="1" dirty="0">
                <a:latin typeface="Trebuchet MS" panose="020B0603020202020204"/>
                <a:cs typeface="Trebuchet MS" panose="020B0603020202020204"/>
              </a:rPr>
              <a:t>/</a:t>
            </a:r>
            <a:r>
              <a:rPr sz="975" b="1" spc="-12" dirty="0">
                <a:latin typeface="Trebuchet MS" panose="020B0603020202020204"/>
                <a:cs typeface="Trebuchet MS" panose="020B0603020202020204"/>
              </a:rPr>
              <a:t> </a:t>
            </a:r>
            <a:r>
              <a:rPr sz="975" b="1" spc="-16" dirty="0">
                <a:latin typeface="Trebuchet MS" panose="020B0603020202020204"/>
                <a:cs typeface="Trebuchet MS" panose="020B0603020202020204"/>
              </a:rPr>
              <a:t>hari</a:t>
            </a:r>
            <a:endParaRPr sz="975">
              <a:latin typeface="Trebuchet MS" panose="020B0603020202020204"/>
              <a:cs typeface="Trebuchet MS" panose="020B0603020202020204"/>
            </a:endParaRPr>
          </a:p>
        </p:txBody>
      </p:sp>
      <p:grpSp>
        <p:nvGrpSpPr>
          <p:cNvPr id="72" name="object 72"/>
          <p:cNvGrpSpPr/>
          <p:nvPr/>
        </p:nvGrpSpPr>
        <p:grpSpPr>
          <a:xfrm>
            <a:off x="3432635" y="4433427"/>
            <a:ext cx="3252470" cy="393660"/>
            <a:chOff x="4224782" y="4665217"/>
            <a:chExt cx="4003040" cy="484505"/>
          </a:xfrm>
        </p:grpSpPr>
        <p:sp>
          <p:nvSpPr>
            <p:cNvPr id="73" name="object 73"/>
            <p:cNvSpPr/>
            <p:nvPr/>
          </p:nvSpPr>
          <p:spPr>
            <a:xfrm>
              <a:off x="4237482" y="4677917"/>
              <a:ext cx="730250" cy="449580"/>
            </a:xfrm>
            <a:custGeom>
              <a:avLst/>
              <a:gdLst/>
              <a:ahLst/>
              <a:cxnLst/>
              <a:rect l="l" t="t" r="r" b="b"/>
              <a:pathLst>
                <a:path w="730250" h="449579">
                  <a:moveTo>
                    <a:pt x="505205" y="0"/>
                  </a:moveTo>
                  <a:lnTo>
                    <a:pt x="505205" y="112394"/>
                  </a:lnTo>
                  <a:lnTo>
                    <a:pt x="0" y="112394"/>
                  </a:lnTo>
                  <a:lnTo>
                    <a:pt x="0" y="337184"/>
                  </a:lnTo>
                  <a:lnTo>
                    <a:pt x="505205" y="337184"/>
                  </a:lnTo>
                  <a:lnTo>
                    <a:pt x="505205" y="449579"/>
                  </a:lnTo>
                  <a:lnTo>
                    <a:pt x="729995" y="224789"/>
                  </a:lnTo>
                  <a:lnTo>
                    <a:pt x="505205" y="0"/>
                  </a:lnTo>
                  <a:close/>
                </a:path>
              </a:pathLst>
            </a:custGeom>
            <a:solidFill>
              <a:srgbClr val="FFFFFF"/>
            </a:solidFill>
          </p:spPr>
          <p:txBody>
            <a:bodyPr wrap="square" lIns="0" tIns="0" rIns="0" bIns="0" rtlCol="0"/>
            <a:lstStyle/>
            <a:p>
              <a:endParaRPr sz="1140"/>
            </a:p>
          </p:txBody>
        </p:sp>
        <p:sp>
          <p:nvSpPr>
            <p:cNvPr id="74" name="object 74"/>
            <p:cNvSpPr/>
            <p:nvPr/>
          </p:nvSpPr>
          <p:spPr>
            <a:xfrm>
              <a:off x="4237482" y="4677917"/>
              <a:ext cx="730250" cy="449580"/>
            </a:xfrm>
            <a:custGeom>
              <a:avLst/>
              <a:gdLst/>
              <a:ahLst/>
              <a:cxnLst/>
              <a:rect l="l" t="t" r="r" b="b"/>
              <a:pathLst>
                <a:path w="730250" h="449579">
                  <a:moveTo>
                    <a:pt x="0" y="112394"/>
                  </a:moveTo>
                  <a:lnTo>
                    <a:pt x="505205" y="112394"/>
                  </a:lnTo>
                  <a:lnTo>
                    <a:pt x="505205" y="0"/>
                  </a:lnTo>
                  <a:lnTo>
                    <a:pt x="729995" y="224789"/>
                  </a:lnTo>
                  <a:lnTo>
                    <a:pt x="505205" y="449579"/>
                  </a:lnTo>
                  <a:lnTo>
                    <a:pt x="505205" y="337184"/>
                  </a:lnTo>
                  <a:lnTo>
                    <a:pt x="0" y="337184"/>
                  </a:lnTo>
                  <a:lnTo>
                    <a:pt x="0" y="112394"/>
                  </a:lnTo>
                  <a:close/>
                </a:path>
              </a:pathLst>
            </a:custGeom>
            <a:ln w="25400">
              <a:solidFill>
                <a:srgbClr val="00AFEF"/>
              </a:solidFill>
            </a:ln>
          </p:spPr>
          <p:txBody>
            <a:bodyPr wrap="square" lIns="0" tIns="0" rIns="0" bIns="0" rtlCol="0"/>
            <a:lstStyle/>
            <a:p>
              <a:endParaRPr sz="1140"/>
            </a:p>
          </p:txBody>
        </p:sp>
        <p:sp>
          <p:nvSpPr>
            <p:cNvPr id="75" name="object 75"/>
            <p:cNvSpPr/>
            <p:nvPr/>
          </p:nvSpPr>
          <p:spPr>
            <a:xfrm>
              <a:off x="7504938" y="4687061"/>
              <a:ext cx="710565" cy="449580"/>
            </a:xfrm>
            <a:custGeom>
              <a:avLst/>
              <a:gdLst/>
              <a:ahLst/>
              <a:cxnLst/>
              <a:rect l="l" t="t" r="r" b="b"/>
              <a:pathLst>
                <a:path w="710565" h="449579">
                  <a:moveTo>
                    <a:pt x="485393" y="0"/>
                  </a:moveTo>
                  <a:lnTo>
                    <a:pt x="485393" y="112394"/>
                  </a:lnTo>
                  <a:lnTo>
                    <a:pt x="0" y="112394"/>
                  </a:lnTo>
                  <a:lnTo>
                    <a:pt x="0" y="337185"/>
                  </a:lnTo>
                  <a:lnTo>
                    <a:pt x="485393" y="337185"/>
                  </a:lnTo>
                  <a:lnTo>
                    <a:pt x="485393" y="449580"/>
                  </a:lnTo>
                  <a:lnTo>
                    <a:pt x="710183" y="224789"/>
                  </a:lnTo>
                  <a:lnTo>
                    <a:pt x="485393" y="0"/>
                  </a:lnTo>
                  <a:close/>
                </a:path>
              </a:pathLst>
            </a:custGeom>
            <a:solidFill>
              <a:srgbClr val="FFFFFF"/>
            </a:solidFill>
          </p:spPr>
          <p:txBody>
            <a:bodyPr wrap="square" lIns="0" tIns="0" rIns="0" bIns="0" rtlCol="0"/>
            <a:lstStyle/>
            <a:p>
              <a:endParaRPr sz="1140"/>
            </a:p>
          </p:txBody>
        </p:sp>
        <p:sp>
          <p:nvSpPr>
            <p:cNvPr id="76" name="object 76"/>
            <p:cNvSpPr/>
            <p:nvPr/>
          </p:nvSpPr>
          <p:spPr>
            <a:xfrm>
              <a:off x="7504938" y="4687061"/>
              <a:ext cx="710565" cy="449580"/>
            </a:xfrm>
            <a:custGeom>
              <a:avLst/>
              <a:gdLst/>
              <a:ahLst/>
              <a:cxnLst/>
              <a:rect l="l" t="t" r="r" b="b"/>
              <a:pathLst>
                <a:path w="710565" h="449579">
                  <a:moveTo>
                    <a:pt x="0" y="112394"/>
                  </a:moveTo>
                  <a:lnTo>
                    <a:pt x="485393" y="112394"/>
                  </a:lnTo>
                  <a:lnTo>
                    <a:pt x="485393" y="0"/>
                  </a:lnTo>
                  <a:lnTo>
                    <a:pt x="710183" y="224789"/>
                  </a:lnTo>
                  <a:lnTo>
                    <a:pt x="485393" y="449580"/>
                  </a:lnTo>
                  <a:lnTo>
                    <a:pt x="485393" y="337185"/>
                  </a:lnTo>
                  <a:lnTo>
                    <a:pt x="0" y="337185"/>
                  </a:lnTo>
                  <a:lnTo>
                    <a:pt x="0" y="112394"/>
                  </a:lnTo>
                  <a:close/>
                </a:path>
              </a:pathLst>
            </a:custGeom>
            <a:ln w="25400">
              <a:solidFill>
                <a:srgbClr val="00AFEF"/>
              </a:solidFill>
            </a:ln>
          </p:spPr>
          <p:txBody>
            <a:bodyPr wrap="square" lIns="0" tIns="0" rIns="0" bIns="0" rtlCol="0"/>
            <a:lstStyle/>
            <a:p>
              <a:endParaRPr sz="1140"/>
            </a:p>
          </p:txBody>
        </p:sp>
      </p:grpSp>
      <p:grpSp>
        <p:nvGrpSpPr>
          <p:cNvPr id="77" name="object 77"/>
          <p:cNvGrpSpPr/>
          <p:nvPr/>
        </p:nvGrpSpPr>
        <p:grpSpPr>
          <a:xfrm>
            <a:off x="3432635" y="4939872"/>
            <a:ext cx="3252470" cy="393660"/>
            <a:chOff x="4224782" y="5288534"/>
            <a:chExt cx="4003040" cy="484505"/>
          </a:xfrm>
        </p:grpSpPr>
        <p:sp>
          <p:nvSpPr>
            <p:cNvPr id="78" name="object 78"/>
            <p:cNvSpPr/>
            <p:nvPr/>
          </p:nvSpPr>
          <p:spPr>
            <a:xfrm>
              <a:off x="4237482" y="5301234"/>
              <a:ext cx="730250" cy="449580"/>
            </a:xfrm>
            <a:custGeom>
              <a:avLst/>
              <a:gdLst/>
              <a:ahLst/>
              <a:cxnLst/>
              <a:rect l="l" t="t" r="r" b="b"/>
              <a:pathLst>
                <a:path w="730250" h="449579">
                  <a:moveTo>
                    <a:pt x="505205" y="0"/>
                  </a:moveTo>
                  <a:lnTo>
                    <a:pt x="505205" y="112394"/>
                  </a:lnTo>
                  <a:lnTo>
                    <a:pt x="0" y="112394"/>
                  </a:lnTo>
                  <a:lnTo>
                    <a:pt x="0" y="337184"/>
                  </a:lnTo>
                  <a:lnTo>
                    <a:pt x="505205" y="337184"/>
                  </a:lnTo>
                  <a:lnTo>
                    <a:pt x="505205" y="449579"/>
                  </a:lnTo>
                  <a:lnTo>
                    <a:pt x="729995" y="224789"/>
                  </a:lnTo>
                  <a:lnTo>
                    <a:pt x="505205" y="0"/>
                  </a:lnTo>
                  <a:close/>
                </a:path>
              </a:pathLst>
            </a:custGeom>
            <a:solidFill>
              <a:srgbClr val="FFFFFF"/>
            </a:solidFill>
          </p:spPr>
          <p:txBody>
            <a:bodyPr wrap="square" lIns="0" tIns="0" rIns="0" bIns="0" rtlCol="0"/>
            <a:lstStyle/>
            <a:p>
              <a:endParaRPr sz="1140"/>
            </a:p>
          </p:txBody>
        </p:sp>
        <p:sp>
          <p:nvSpPr>
            <p:cNvPr id="79" name="object 79"/>
            <p:cNvSpPr/>
            <p:nvPr/>
          </p:nvSpPr>
          <p:spPr>
            <a:xfrm>
              <a:off x="4237482" y="5301234"/>
              <a:ext cx="730250" cy="449580"/>
            </a:xfrm>
            <a:custGeom>
              <a:avLst/>
              <a:gdLst/>
              <a:ahLst/>
              <a:cxnLst/>
              <a:rect l="l" t="t" r="r" b="b"/>
              <a:pathLst>
                <a:path w="730250" h="449579">
                  <a:moveTo>
                    <a:pt x="0" y="112394"/>
                  </a:moveTo>
                  <a:lnTo>
                    <a:pt x="505205" y="112394"/>
                  </a:lnTo>
                  <a:lnTo>
                    <a:pt x="505205" y="0"/>
                  </a:lnTo>
                  <a:lnTo>
                    <a:pt x="729995" y="224789"/>
                  </a:lnTo>
                  <a:lnTo>
                    <a:pt x="505205" y="449579"/>
                  </a:lnTo>
                  <a:lnTo>
                    <a:pt x="505205" y="337184"/>
                  </a:lnTo>
                  <a:lnTo>
                    <a:pt x="0" y="337184"/>
                  </a:lnTo>
                  <a:lnTo>
                    <a:pt x="0" y="112394"/>
                  </a:lnTo>
                  <a:close/>
                </a:path>
              </a:pathLst>
            </a:custGeom>
            <a:ln w="25400">
              <a:solidFill>
                <a:srgbClr val="00AFEF"/>
              </a:solidFill>
            </a:ln>
          </p:spPr>
          <p:txBody>
            <a:bodyPr wrap="square" lIns="0" tIns="0" rIns="0" bIns="0" rtlCol="0"/>
            <a:lstStyle/>
            <a:p>
              <a:endParaRPr sz="1140"/>
            </a:p>
          </p:txBody>
        </p:sp>
        <p:sp>
          <p:nvSpPr>
            <p:cNvPr id="80" name="object 80"/>
            <p:cNvSpPr/>
            <p:nvPr/>
          </p:nvSpPr>
          <p:spPr>
            <a:xfrm>
              <a:off x="7504938" y="5310378"/>
              <a:ext cx="710565" cy="449580"/>
            </a:xfrm>
            <a:custGeom>
              <a:avLst/>
              <a:gdLst/>
              <a:ahLst/>
              <a:cxnLst/>
              <a:rect l="l" t="t" r="r" b="b"/>
              <a:pathLst>
                <a:path w="710565" h="449579">
                  <a:moveTo>
                    <a:pt x="485393" y="0"/>
                  </a:moveTo>
                  <a:lnTo>
                    <a:pt x="485393" y="112395"/>
                  </a:lnTo>
                  <a:lnTo>
                    <a:pt x="0" y="112395"/>
                  </a:lnTo>
                  <a:lnTo>
                    <a:pt x="0" y="337185"/>
                  </a:lnTo>
                  <a:lnTo>
                    <a:pt x="485393" y="337185"/>
                  </a:lnTo>
                  <a:lnTo>
                    <a:pt x="485393" y="449580"/>
                  </a:lnTo>
                  <a:lnTo>
                    <a:pt x="710183" y="224790"/>
                  </a:lnTo>
                  <a:lnTo>
                    <a:pt x="485393" y="0"/>
                  </a:lnTo>
                  <a:close/>
                </a:path>
              </a:pathLst>
            </a:custGeom>
            <a:solidFill>
              <a:srgbClr val="FFFFFF"/>
            </a:solidFill>
          </p:spPr>
          <p:txBody>
            <a:bodyPr wrap="square" lIns="0" tIns="0" rIns="0" bIns="0" rtlCol="0"/>
            <a:lstStyle/>
            <a:p>
              <a:endParaRPr sz="1140"/>
            </a:p>
          </p:txBody>
        </p:sp>
        <p:sp>
          <p:nvSpPr>
            <p:cNvPr id="81" name="object 81"/>
            <p:cNvSpPr/>
            <p:nvPr/>
          </p:nvSpPr>
          <p:spPr>
            <a:xfrm>
              <a:off x="7504938" y="5310378"/>
              <a:ext cx="710565" cy="449580"/>
            </a:xfrm>
            <a:custGeom>
              <a:avLst/>
              <a:gdLst/>
              <a:ahLst/>
              <a:cxnLst/>
              <a:rect l="l" t="t" r="r" b="b"/>
              <a:pathLst>
                <a:path w="710565" h="449579">
                  <a:moveTo>
                    <a:pt x="0" y="112395"/>
                  </a:moveTo>
                  <a:lnTo>
                    <a:pt x="485393" y="112395"/>
                  </a:lnTo>
                  <a:lnTo>
                    <a:pt x="485393" y="0"/>
                  </a:lnTo>
                  <a:lnTo>
                    <a:pt x="710183" y="224790"/>
                  </a:lnTo>
                  <a:lnTo>
                    <a:pt x="485393" y="449580"/>
                  </a:lnTo>
                  <a:lnTo>
                    <a:pt x="485393" y="337185"/>
                  </a:lnTo>
                  <a:lnTo>
                    <a:pt x="0" y="337185"/>
                  </a:lnTo>
                  <a:lnTo>
                    <a:pt x="0" y="112395"/>
                  </a:lnTo>
                  <a:close/>
                </a:path>
              </a:pathLst>
            </a:custGeom>
            <a:ln w="25400">
              <a:solidFill>
                <a:srgbClr val="00AFEF"/>
              </a:solidFill>
            </a:ln>
          </p:spPr>
          <p:txBody>
            <a:bodyPr wrap="square" lIns="0" tIns="0" rIns="0" bIns="0" rtlCol="0"/>
            <a:lstStyle/>
            <a:p>
              <a:endParaRPr sz="1140"/>
            </a:p>
          </p:txBody>
        </p:sp>
      </p:grpSp>
      <p:grpSp>
        <p:nvGrpSpPr>
          <p:cNvPr id="82" name="object 82"/>
          <p:cNvGrpSpPr/>
          <p:nvPr/>
        </p:nvGrpSpPr>
        <p:grpSpPr>
          <a:xfrm>
            <a:off x="3432635" y="5456221"/>
            <a:ext cx="3252470" cy="406043"/>
            <a:chOff x="4224782" y="5924041"/>
            <a:chExt cx="4003040" cy="499745"/>
          </a:xfrm>
        </p:grpSpPr>
        <p:sp>
          <p:nvSpPr>
            <p:cNvPr id="83" name="object 83"/>
            <p:cNvSpPr/>
            <p:nvPr/>
          </p:nvSpPr>
          <p:spPr>
            <a:xfrm>
              <a:off x="4237482" y="5936741"/>
              <a:ext cx="730250" cy="449580"/>
            </a:xfrm>
            <a:custGeom>
              <a:avLst/>
              <a:gdLst/>
              <a:ahLst/>
              <a:cxnLst/>
              <a:rect l="l" t="t" r="r" b="b"/>
              <a:pathLst>
                <a:path w="730250" h="449579">
                  <a:moveTo>
                    <a:pt x="505205" y="0"/>
                  </a:moveTo>
                  <a:lnTo>
                    <a:pt x="505205" y="112395"/>
                  </a:lnTo>
                  <a:lnTo>
                    <a:pt x="0" y="112395"/>
                  </a:lnTo>
                  <a:lnTo>
                    <a:pt x="0" y="337185"/>
                  </a:lnTo>
                  <a:lnTo>
                    <a:pt x="505205" y="337185"/>
                  </a:lnTo>
                  <a:lnTo>
                    <a:pt x="505205" y="449580"/>
                  </a:lnTo>
                  <a:lnTo>
                    <a:pt x="729995" y="224790"/>
                  </a:lnTo>
                  <a:lnTo>
                    <a:pt x="505205" y="0"/>
                  </a:lnTo>
                  <a:close/>
                </a:path>
              </a:pathLst>
            </a:custGeom>
            <a:solidFill>
              <a:srgbClr val="FFFFFF"/>
            </a:solidFill>
          </p:spPr>
          <p:txBody>
            <a:bodyPr wrap="square" lIns="0" tIns="0" rIns="0" bIns="0" rtlCol="0"/>
            <a:lstStyle/>
            <a:p>
              <a:endParaRPr sz="1140"/>
            </a:p>
          </p:txBody>
        </p:sp>
        <p:sp>
          <p:nvSpPr>
            <p:cNvPr id="84" name="object 84"/>
            <p:cNvSpPr/>
            <p:nvPr/>
          </p:nvSpPr>
          <p:spPr>
            <a:xfrm>
              <a:off x="4237482" y="5936741"/>
              <a:ext cx="730250" cy="449580"/>
            </a:xfrm>
            <a:custGeom>
              <a:avLst/>
              <a:gdLst/>
              <a:ahLst/>
              <a:cxnLst/>
              <a:rect l="l" t="t" r="r" b="b"/>
              <a:pathLst>
                <a:path w="730250" h="449579">
                  <a:moveTo>
                    <a:pt x="0" y="112395"/>
                  </a:moveTo>
                  <a:lnTo>
                    <a:pt x="505205" y="112395"/>
                  </a:lnTo>
                  <a:lnTo>
                    <a:pt x="505205" y="0"/>
                  </a:lnTo>
                  <a:lnTo>
                    <a:pt x="729995" y="224790"/>
                  </a:lnTo>
                  <a:lnTo>
                    <a:pt x="505205" y="449580"/>
                  </a:lnTo>
                  <a:lnTo>
                    <a:pt x="505205" y="337185"/>
                  </a:lnTo>
                  <a:lnTo>
                    <a:pt x="0" y="337185"/>
                  </a:lnTo>
                  <a:lnTo>
                    <a:pt x="0" y="112395"/>
                  </a:lnTo>
                  <a:close/>
                </a:path>
              </a:pathLst>
            </a:custGeom>
            <a:ln w="25400">
              <a:solidFill>
                <a:srgbClr val="00AFEF"/>
              </a:solidFill>
            </a:ln>
          </p:spPr>
          <p:txBody>
            <a:bodyPr wrap="square" lIns="0" tIns="0" rIns="0" bIns="0" rtlCol="0"/>
            <a:lstStyle/>
            <a:p>
              <a:endParaRPr sz="1140"/>
            </a:p>
          </p:txBody>
        </p:sp>
        <p:sp>
          <p:nvSpPr>
            <p:cNvPr id="85" name="object 85"/>
            <p:cNvSpPr/>
            <p:nvPr/>
          </p:nvSpPr>
          <p:spPr>
            <a:xfrm>
              <a:off x="7504938" y="5961125"/>
              <a:ext cx="710565" cy="449580"/>
            </a:xfrm>
            <a:custGeom>
              <a:avLst/>
              <a:gdLst/>
              <a:ahLst/>
              <a:cxnLst/>
              <a:rect l="l" t="t" r="r" b="b"/>
              <a:pathLst>
                <a:path w="710565" h="449579">
                  <a:moveTo>
                    <a:pt x="485393" y="0"/>
                  </a:moveTo>
                  <a:lnTo>
                    <a:pt x="485393" y="112395"/>
                  </a:lnTo>
                  <a:lnTo>
                    <a:pt x="0" y="112395"/>
                  </a:lnTo>
                  <a:lnTo>
                    <a:pt x="0" y="337185"/>
                  </a:lnTo>
                  <a:lnTo>
                    <a:pt x="485393" y="337185"/>
                  </a:lnTo>
                  <a:lnTo>
                    <a:pt x="485393" y="449580"/>
                  </a:lnTo>
                  <a:lnTo>
                    <a:pt x="710183" y="224790"/>
                  </a:lnTo>
                  <a:lnTo>
                    <a:pt x="485393" y="0"/>
                  </a:lnTo>
                  <a:close/>
                </a:path>
              </a:pathLst>
            </a:custGeom>
            <a:solidFill>
              <a:srgbClr val="FFFFFF"/>
            </a:solidFill>
          </p:spPr>
          <p:txBody>
            <a:bodyPr wrap="square" lIns="0" tIns="0" rIns="0" bIns="0" rtlCol="0"/>
            <a:lstStyle/>
            <a:p>
              <a:endParaRPr sz="1140"/>
            </a:p>
          </p:txBody>
        </p:sp>
        <p:sp>
          <p:nvSpPr>
            <p:cNvPr id="86" name="object 86"/>
            <p:cNvSpPr/>
            <p:nvPr/>
          </p:nvSpPr>
          <p:spPr>
            <a:xfrm>
              <a:off x="7504938" y="5961125"/>
              <a:ext cx="710565" cy="449580"/>
            </a:xfrm>
            <a:custGeom>
              <a:avLst/>
              <a:gdLst/>
              <a:ahLst/>
              <a:cxnLst/>
              <a:rect l="l" t="t" r="r" b="b"/>
              <a:pathLst>
                <a:path w="710565" h="449579">
                  <a:moveTo>
                    <a:pt x="0" y="112395"/>
                  </a:moveTo>
                  <a:lnTo>
                    <a:pt x="485393" y="112395"/>
                  </a:lnTo>
                  <a:lnTo>
                    <a:pt x="485393" y="0"/>
                  </a:lnTo>
                  <a:lnTo>
                    <a:pt x="710183" y="224790"/>
                  </a:lnTo>
                  <a:lnTo>
                    <a:pt x="485393" y="449580"/>
                  </a:lnTo>
                  <a:lnTo>
                    <a:pt x="485393" y="337185"/>
                  </a:lnTo>
                  <a:lnTo>
                    <a:pt x="0" y="337185"/>
                  </a:lnTo>
                  <a:lnTo>
                    <a:pt x="0" y="112395"/>
                  </a:lnTo>
                  <a:close/>
                </a:path>
              </a:pathLst>
            </a:custGeom>
            <a:ln w="25400">
              <a:solidFill>
                <a:srgbClr val="00AFEF"/>
              </a:solidFill>
            </a:ln>
          </p:spPr>
          <p:txBody>
            <a:bodyPr wrap="square" lIns="0" tIns="0" rIns="0" bIns="0" rtlCol="0"/>
            <a:lstStyle/>
            <a:p>
              <a:endParaRPr sz="1140"/>
            </a:p>
          </p:txBody>
        </p:sp>
      </p:grpSp>
      <p:grpSp>
        <p:nvGrpSpPr>
          <p:cNvPr id="87" name="object 87"/>
          <p:cNvGrpSpPr/>
          <p:nvPr/>
        </p:nvGrpSpPr>
        <p:grpSpPr>
          <a:xfrm>
            <a:off x="3407871" y="3042872"/>
            <a:ext cx="3292197" cy="1331119"/>
            <a:chOff x="4194302" y="2953766"/>
            <a:chExt cx="4051935" cy="1638300"/>
          </a:xfrm>
        </p:grpSpPr>
        <p:sp>
          <p:nvSpPr>
            <p:cNvPr id="88" name="object 88"/>
            <p:cNvSpPr/>
            <p:nvPr/>
          </p:nvSpPr>
          <p:spPr>
            <a:xfrm>
              <a:off x="4207002" y="3271266"/>
              <a:ext cx="365760" cy="449580"/>
            </a:xfrm>
            <a:custGeom>
              <a:avLst/>
              <a:gdLst/>
              <a:ahLst/>
              <a:cxnLst/>
              <a:rect l="l" t="t" r="r" b="b"/>
              <a:pathLst>
                <a:path w="365760" h="449579">
                  <a:moveTo>
                    <a:pt x="182880" y="0"/>
                  </a:moveTo>
                  <a:lnTo>
                    <a:pt x="182880" y="112395"/>
                  </a:lnTo>
                  <a:lnTo>
                    <a:pt x="0" y="112395"/>
                  </a:lnTo>
                  <a:lnTo>
                    <a:pt x="0" y="337185"/>
                  </a:lnTo>
                  <a:lnTo>
                    <a:pt x="182880" y="337185"/>
                  </a:lnTo>
                  <a:lnTo>
                    <a:pt x="182880" y="449580"/>
                  </a:lnTo>
                  <a:lnTo>
                    <a:pt x="365760" y="224789"/>
                  </a:lnTo>
                  <a:lnTo>
                    <a:pt x="182880" y="0"/>
                  </a:lnTo>
                  <a:close/>
                </a:path>
              </a:pathLst>
            </a:custGeom>
            <a:solidFill>
              <a:srgbClr val="FFFFFF"/>
            </a:solidFill>
          </p:spPr>
          <p:txBody>
            <a:bodyPr wrap="square" lIns="0" tIns="0" rIns="0" bIns="0" rtlCol="0"/>
            <a:lstStyle/>
            <a:p>
              <a:endParaRPr sz="1140"/>
            </a:p>
          </p:txBody>
        </p:sp>
        <p:sp>
          <p:nvSpPr>
            <p:cNvPr id="89" name="object 89"/>
            <p:cNvSpPr/>
            <p:nvPr/>
          </p:nvSpPr>
          <p:spPr>
            <a:xfrm>
              <a:off x="4207002" y="3271266"/>
              <a:ext cx="365760" cy="449580"/>
            </a:xfrm>
            <a:custGeom>
              <a:avLst/>
              <a:gdLst/>
              <a:ahLst/>
              <a:cxnLst/>
              <a:rect l="l" t="t" r="r" b="b"/>
              <a:pathLst>
                <a:path w="365760" h="449579">
                  <a:moveTo>
                    <a:pt x="0" y="112395"/>
                  </a:moveTo>
                  <a:lnTo>
                    <a:pt x="182880" y="112395"/>
                  </a:lnTo>
                  <a:lnTo>
                    <a:pt x="182880" y="0"/>
                  </a:lnTo>
                  <a:lnTo>
                    <a:pt x="365760" y="224789"/>
                  </a:lnTo>
                  <a:lnTo>
                    <a:pt x="182880" y="449580"/>
                  </a:lnTo>
                  <a:lnTo>
                    <a:pt x="182880" y="337185"/>
                  </a:lnTo>
                  <a:lnTo>
                    <a:pt x="0" y="337185"/>
                  </a:lnTo>
                  <a:lnTo>
                    <a:pt x="0" y="112395"/>
                  </a:lnTo>
                  <a:close/>
                </a:path>
              </a:pathLst>
            </a:custGeom>
            <a:ln w="25400">
              <a:solidFill>
                <a:srgbClr val="00AFEF"/>
              </a:solidFill>
            </a:ln>
          </p:spPr>
          <p:txBody>
            <a:bodyPr wrap="square" lIns="0" tIns="0" rIns="0" bIns="0" rtlCol="0"/>
            <a:lstStyle/>
            <a:p>
              <a:endParaRPr sz="1140"/>
            </a:p>
          </p:txBody>
        </p:sp>
        <p:sp>
          <p:nvSpPr>
            <p:cNvPr id="90" name="object 90"/>
            <p:cNvSpPr/>
            <p:nvPr/>
          </p:nvSpPr>
          <p:spPr>
            <a:xfrm>
              <a:off x="4207002" y="4129277"/>
              <a:ext cx="365760" cy="449580"/>
            </a:xfrm>
            <a:custGeom>
              <a:avLst/>
              <a:gdLst/>
              <a:ahLst/>
              <a:cxnLst/>
              <a:rect l="l" t="t" r="r" b="b"/>
              <a:pathLst>
                <a:path w="365760" h="449579">
                  <a:moveTo>
                    <a:pt x="182880" y="0"/>
                  </a:moveTo>
                  <a:lnTo>
                    <a:pt x="182880" y="112395"/>
                  </a:lnTo>
                  <a:lnTo>
                    <a:pt x="0" y="112395"/>
                  </a:lnTo>
                  <a:lnTo>
                    <a:pt x="0" y="337185"/>
                  </a:lnTo>
                  <a:lnTo>
                    <a:pt x="182880" y="337185"/>
                  </a:lnTo>
                  <a:lnTo>
                    <a:pt x="182880" y="449580"/>
                  </a:lnTo>
                  <a:lnTo>
                    <a:pt x="365760" y="224790"/>
                  </a:lnTo>
                  <a:lnTo>
                    <a:pt x="182880" y="0"/>
                  </a:lnTo>
                  <a:close/>
                </a:path>
              </a:pathLst>
            </a:custGeom>
            <a:solidFill>
              <a:srgbClr val="FFFFFF"/>
            </a:solidFill>
          </p:spPr>
          <p:txBody>
            <a:bodyPr wrap="square" lIns="0" tIns="0" rIns="0" bIns="0" rtlCol="0"/>
            <a:lstStyle/>
            <a:p>
              <a:endParaRPr sz="1140"/>
            </a:p>
          </p:txBody>
        </p:sp>
        <p:sp>
          <p:nvSpPr>
            <p:cNvPr id="91" name="object 91"/>
            <p:cNvSpPr/>
            <p:nvPr/>
          </p:nvSpPr>
          <p:spPr>
            <a:xfrm>
              <a:off x="4207002" y="4129277"/>
              <a:ext cx="365760" cy="449580"/>
            </a:xfrm>
            <a:custGeom>
              <a:avLst/>
              <a:gdLst/>
              <a:ahLst/>
              <a:cxnLst/>
              <a:rect l="l" t="t" r="r" b="b"/>
              <a:pathLst>
                <a:path w="365760" h="449579">
                  <a:moveTo>
                    <a:pt x="0" y="112395"/>
                  </a:moveTo>
                  <a:lnTo>
                    <a:pt x="182880" y="112395"/>
                  </a:lnTo>
                  <a:lnTo>
                    <a:pt x="182880" y="0"/>
                  </a:lnTo>
                  <a:lnTo>
                    <a:pt x="365760" y="224790"/>
                  </a:lnTo>
                  <a:lnTo>
                    <a:pt x="182880" y="449580"/>
                  </a:lnTo>
                  <a:lnTo>
                    <a:pt x="182880" y="337185"/>
                  </a:lnTo>
                  <a:lnTo>
                    <a:pt x="0" y="337185"/>
                  </a:lnTo>
                  <a:lnTo>
                    <a:pt x="0" y="112395"/>
                  </a:lnTo>
                  <a:close/>
                </a:path>
              </a:pathLst>
            </a:custGeom>
            <a:ln w="25400">
              <a:solidFill>
                <a:srgbClr val="00AFEF"/>
              </a:solidFill>
            </a:ln>
          </p:spPr>
          <p:txBody>
            <a:bodyPr wrap="square" lIns="0" tIns="0" rIns="0" bIns="0" rtlCol="0"/>
            <a:lstStyle/>
            <a:p>
              <a:endParaRPr sz="1140"/>
            </a:p>
          </p:txBody>
        </p:sp>
        <p:sp>
          <p:nvSpPr>
            <p:cNvPr id="92" name="object 92"/>
            <p:cNvSpPr/>
            <p:nvPr/>
          </p:nvSpPr>
          <p:spPr>
            <a:xfrm>
              <a:off x="8052054" y="2966466"/>
              <a:ext cx="181610" cy="257810"/>
            </a:xfrm>
            <a:custGeom>
              <a:avLst/>
              <a:gdLst/>
              <a:ahLst/>
              <a:cxnLst/>
              <a:rect l="l" t="t" r="r" b="b"/>
              <a:pathLst>
                <a:path w="181609" h="257810">
                  <a:moveTo>
                    <a:pt x="90677" y="0"/>
                  </a:moveTo>
                  <a:lnTo>
                    <a:pt x="90677" y="64388"/>
                  </a:lnTo>
                  <a:lnTo>
                    <a:pt x="0" y="64388"/>
                  </a:lnTo>
                  <a:lnTo>
                    <a:pt x="0" y="193167"/>
                  </a:lnTo>
                  <a:lnTo>
                    <a:pt x="90677" y="193167"/>
                  </a:lnTo>
                  <a:lnTo>
                    <a:pt x="90677" y="257556"/>
                  </a:lnTo>
                  <a:lnTo>
                    <a:pt x="181355" y="128778"/>
                  </a:lnTo>
                  <a:lnTo>
                    <a:pt x="90677" y="0"/>
                  </a:lnTo>
                  <a:close/>
                </a:path>
              </a:pathLst>
            </a:custGeom>
            <a:solidFill>
              <a:srgbClr val="FFFFFF"/>
            </a:solidFill>
          </p:spPr>
          <p:txBody>
            <a:bodyPr wrap="square" lIns="0" tIns="0" rIns="0" bIns="0" rtlCol="0"/>
            <a:lstStyle/>
            <a:p>
              <a:endParaRPr sz="1140"/>
            </a:p>
          </p:txBody>
        </p:sp>
        <p:sp>
          <p:nvSpPr>
            <p:cNvPr id="93" name="object 93"/>
            <p:cNvSpPr/>
            <p:nvPr/>
          </p:nvSpPr>
          <p:spPr>
            <a:xfrm>
              <a:off x="8052054" y="2966466"/>
              <a:ext cx="181610" cy="257810"/>
            </a:xfrm>
            <a:custGeom>
              <a:avLst/>
              <a:gdLst/>
              <a:ahLst/>
              <a:cxnLst/>
              <a:rect l="l" t="t" r="r" b="b"/>
              <a:pathLst>
                <a:path w="181609" h="257810">
                  <a:moveTo>
                    <a:pt x="0" y="64388"/>
                  </a:moveTo>
                  <a:lnTo>
                    <a:pt x="90677" y="64388"/>
                  </a:lnTo>
                  <a:lnTo>
                    <a:pt x="90677" y="0"/>
                  </a:lnTo>
                  <a:lnTo>
                    <a:pt x="181355" y="128778"/>
                  </a:lnTo>
                  <a:lnTo>
                    <a:pt x="90677" y="257556"/>
                  </a:lnTo>
                  <a:lnTo>
                    <a:pt x="90677" y="193167"/>
                  </a:lnTo>
                  <a:lnTo>
                    <a:pt x="0" y="193167"/>
                  </a:lnTo>
                  <a:lnTo>
                    <a:pt x="0" y="64388"/>
                  </a:lnTo>
                  <a:close/>
                </a:path>
              </a:pathLst>
            </a:custGeom>
            <a:ln w="25400">
              <a:solidFill>
                <a:srgbClr val="00AFEF"/>
              </a:solidFill>
            </a:ln>
          </p:spPr>
          <p:txBody>
            <a:bodyPr wrap="square" lIns="0" tIns="0" rIns="0" bIns="0" rtlCol="0"/>
            <a:lstStyle/>
            <a:p>
              <a:endParaRPr sz="1140"/>
            </a:p>
          </p:txBody>
        </p:sp>
        <p:sp>
          <p:nvSpPr>
            <p:cNvPr id="94" name="object 94"/>
            <p:cNvSpPr/>
            <p:nvPr/>
          </p:nvSpPr>
          <p:spPr>
            <a:xfrm>
              <a:off x="8052054" y="3368802"/>
              <a:ext cx="181610" cy="256540"/>
            </a:xfrm>
            <a:custGeom>
              <a:avLst/>
              <a:gdLst/>
              <a:ahLst/>
              <a:cxnLst/>
              <a:rect l="l" t="t" r="r" b="b"/>
              <a:pathLst>
                <a:path w="181609" h="256539">
                  <a:moveTo>
                    <a:pt x="90677" y="0"/>
                  </a:moveTo>
                  <a:lnTo>
                    <a:pt x="90677" y="64008"/>
                  </a:lnTo>
                  <a:lnTo>
                    <a:pt x="0" y="64008"/>
                  </a:lnTo>
                  <a:lnTo>
                    <a:pt x="0" y="192024"/>
                  </a:lnTo>
                  <a:lnTo>
                    <a:pt x="90677" y="192024"/>
                  </a:lnTo>
                  <a:lnTo>
                    <a:pt x="90677" y="256031"/>
                  </a:lnTo>
                  <a:lnTo>
                    <a:pt x="181355" y="128015"/>
                  </a:lnTo>
                  <a:lnTo>
                    <a:pt x="90677" y="0"/>
                  </a:lnTo>
                  <a:close/>
                </a:path>
              </a:pathLst>
            </a:custGeom>
            <a:solidFill>
              <a:srgbClr val="FFFFFF"/>
            </a:solidFill>
          </p:spPr>
          <p:txBody>
            <a:bodyPr wrap="square" lIns="0" tIns="0" rIns="0" bIns="0" rtlCol="0"/>
            <a:lstStyle/>
            <a:p>
              <a:endParaRPr sz="1140"/>
            </a:p>
          </p:txBody>
        </p:sp>
        <p:sp>
          <p:nvSpPr>
            <p:cNvPr id="95" name="object 95"/>
            <p:cNvSpPr/>
            <p:nvPr/>
          </p:nvSpPr>
          <p:spPr>
            <a:xfrm>
              <a:off x="8052054" y="3368802"/>
              <a:ext cx="181610" cy="256540"/>
            </a:xfrm>
            <a:custGeom>
              <a:avLst/>
              <a:gdLst/>
              <a:ahLst/>
              <a:cxnLst/>
              <a:rect l="l" t="t" r="r" b="b"/>
              <a:pathLst>
                <a:path w="181609" h="256539">
                  <a:moveTo>
                    <a:pt x="0" y="64008"/>
                  </a:moveTo>
                  <a:lnTo>
                    <a:pt x="90677" y="64008"/>
                  </a:lnTo>
                  <a:lnTo>
                    <a:pt x="90677" y="0"/>
                  </a:lnTo>
                  <a:lnTo>
                    <a:pt x="181355" y="128015"/>
                  </a:lnTo>
                  <a:lnTo>
                    <a:pt x="90677" y="256031"/>
                  </a:lnTo>
                  <a:lnTo>
                    <a:pt x="90677" y="192024"/>
                  </a:lnTo>
                  <a:lnTo>
                    <a:pt x="0" y="192024"/>
                  </a:lnTo>
                  <a:lnTo>
                    <a:pt x="0" y="64008"/>
                  </a:lnTo>
                  <a:close/>
                </a:path>
              </a:pathLst>
            </a:custGeom>
            <a:ln w="25399">
              <a:solidFill>
                <a:srgbClr val="00AFEF"/>
              </a:solidFill>
            </a:ln>
          </p:spPr>
          <p:txBody>
            <a:bodyPr wrap="square" lIns="0" tIns="0" rIns="0" bIns="0" rtlCol="0"/>
            <a:lstStyle/>
            <a:p>
              <a:endParaRPr sz="1140"/>
            </a:p>
          </p:txBody>
        </p:sp>
        <p:sp>
          <p:nvSpPr>
            <p:cNvPr id="96" name="object 96"/>
            <p:cNvSpPr/>
            <p:nvPr/>
          </p:nvSpPr>
          <p:spPr>
            <a:xfrm>
              <a:off x="8052054" y="3812286"/>
              <a:ext cx="181610" cy="257810"/>
            </a:xfrm>
            <a:custGeom>
              <a:avLst/>
              <a:gdLst/>
              <a:ahLst/>
              <a:cxnLst/>
              <a:rect l="l" t="t" r="r" b="b"/>
              <a:pathLst>
                <a:path w="181609" h="257810">
                  <a:moveTo>
                    <a:pt x="90677" y="0"/>
                  </a:moveTo>
                  <a:lnTo>
                    <a:pt x="90677" y="64388"/>
                  </a:lnTo>
                  <a:lnTo>
                    <a:pt x="0" y="64388"/>
                  </a:lnTo>
                  <a:lnTo>
                    <a:pt x="0" y="193166"/>
                  </a:lnTo>
                  <a:lnTo>
                    <a:pt x="90677" y="193166"/>
                  </a:lnTo>
                  <a:lnTo>
                    <a:pt x="90677" y="257556"/>
                  </a:lnTo>
                  <a:lnTo>
                    <a:pt x="181355" y="128777"/>
                  </a:lnTo>
                  <a:lnTo>
                    <a:pt x="90677" y="0"/>
                  </a:lnTo>
                  <a:close/>
                </a:path>
              </a:pathLst>
            </a:custGeom>
            <a:solidFill>
              <a:srgbClr val="FFFFFF"/>
            </a:solidFill>
          </p:spPr>
          <p:txBody>
            <a:bodyPr wrap="square" lIns="0" tIns="0" rIns="0" bIns="0" rtlCol="0"/>
            <a:lstStyle/>
            <a:p>
              <a:endParaRPr sz="1140"/>
            </a:p>
          </p:txBody>
        </p:sp>
        <p:sp>
          <p:nvSpPr>
            <p:cNvPr id="97" name="object 97"/>
            <p:cNvSpPr/>
            <p:nvPr/>
          </p:nvSpPr>
          <p:spPr>
            <a:xfrm>
              <a:off x="8052054" y="3812286"/>
              <a:ext cx="181610" cy="257810"/>
            </a:xfrm>
            <a:custGeom>
              <a:avLst/>
              <a:gdLst/>
              <a:ahLst/>
              <a:cxnLst/>
              <a:rect l="l" t="t" r="r" b="b"/>
              <a:pathLst>
                <a:path w="181609" h="257810">
                  <a:moveTo>
                    <a:pt x="0" y="64388"/>
                  </a:moveTo>
                  <a:lnTo>
                    <a:pt x="90677" y="64388"/>
                  </a:lnTo>
                  <a:lnTo>
                    <a:pt x="90677" y="0"/>
                  </a:lnTo>
                  <a:lnTo>
                    <a:pt x="181355" y="128777"/>
                  </a:lnTo>
                  <a:lnTo>
                    <a:pt x="90677" y="257556"/>
                  </a:lnTo>
                  <a:lnTo>
                    <a:pt x="90677" y="193166"/>
                  </a:lnTo>
                  <a:lnTo>
                    <a:pt x="0" y="193166"/>
                  </a:lnTo>
                  <a:lnTo>
                    <a:pt x="0" y="64388"/>
                  </a:lnTo>
                  <a:close/>
                </a:path>
              </a:pathLst>
            </a:custGeom>
            <a:ln w="25400">
              <a:solidFill>
                <a:srgbClr val="00AFEF"/>
              </a:solidFill>
            </a:ln>
          </p:spPr>
          <p:txBody>
            <a:bodyPr wrap="square" lIns="0" tIns="0" rIns="0" bIns="0" rtlCol="0"/>
            <a:lstStyle/>
            <a:p>
              <a:endParaRPr sz="1140"/>
            </a:p>
          </p:txBody>
        </p:sp>
        <p:sp>
          <p:nvSpPr>
            <p:cNvPr id="98" name="object 98"/>
            <p:cNvSpPr/>
            <p:nvPr/>
          </p:nvSpPr>
          <p:spPr>
            <a:xfrm>
              <a:off x="8041386" y="4249674"/>
              <a:ext cx="181610" cy="257810"/>
            </a:xfrm>
            <a:custGeom>
              <a:avLst/>
              <a:gdLst/>
              <a:ahLst/>
              <a:cxnLst/>
              <a:rect l="l" t="t" r="r" b="b"/>
              <a:pathLst>
                <a:path w="181609" h="257810">
                  <a:moveTo>
                    <a:pt x="90678" y="0"/>
                  </a:moveTo>
                  <a:lnTo>
                    <a:pt x="90678" y="64388"/>
                  </a:lnTo>
                  <a:lnTo>
                    <a:pt x="0" y="64388"/>
                  </a:lnTo>
                  <a:lnTo>
                    <a:pt x="0" y="193167"/>
                  </a:lnTo>
                  <a:lnTo>
                    <a:pt x="90678" y="193167"/>
                  </a:lnTo>
                  <a:lnTo>
                    <a:pt x="90678" y="257556"/>
                  </a:lnTo>
                  <a:lnTo>
                    <a:pt x="181356" y="128777"/>
                  </a:lnTo>
                  <a:lnTo>
                    <a:pt x="90678" y="0"/>
                  </a:lnTo>
                  <a:close/>
                </a:path>
              </a:pathLst>
            </a:custGeom>
            <a:solidFill>
              <a:srgbClr val="FFFFFF"/>
            </a:solidFill>
          </p:spPr>
          <p:txBody>
            <a:bodyPr wrap="square" lIns="0" tIns="0" rIns="0" bIns="0" rtlCol="0"/>
            <a:lstStyle/>
            <a:p>
              <a:endParaRPr sz="1140"/>
            </a:p>
          </p:txBody>
        </p:sp>
        <p:sp>
          <p:nvSpPr>
            <p:cNvPr id="99" name="object 99"/>
            <p:cNvSpPr/>
            <p:nvPr/>
          </p:nvSpPr>
          <p:spPr>
            <a:xfrm>
              <a:off x="8041386" y="4249674"/>
              <a:ext cx="181610" cy="257810"/>
            </a:xfrm>
            <a:custGeom>
              <a:avLst/>
              <a:gdLst/>
              <a:ahLst/>
              <a:cxnLst/>
              <a:rect l="l" t="t" r="r" b="b"/>
              <a:pathLst>
                <a:path w="181609" h="257810">
                  <a:moveTo>
                    <a:pt x="0" y="64388"/>
                  </a:moveTo>
                  <a:lnTo>
                    <a:pt x="90678" y="64388"/>
                  </a:lnTo>
                  <a:lnTo>
                    <a:pt x="90678" y="0"/>
                  </a:lnTo>
                  <a:lnTo>
                    <a:pt x="181356" y="128777"/>
                  </a:lnTo>
                  <a:lnTo>
                    <a:pt x="90678" y="257556"/>
                  </a:lnTo>
                  <a:lnTo>
                    <a:pt x="90678" y="193167"/>
                  </a:lnTo>
                  <a:lnTo>
                    <a:pt x="0" y="193167"/>
                  </a:lnTo>
                  <a:lnTo>
                    <a:pt x="0" y="64388"/>
                  </a:lnTo>
                  <a:close/>
                </a:path>
              </a:pathLst>
            </a:custGeom>
            <a:ln w="25400">
              <a:solidFill>
                <a:srgbClr val="00AFEF"/>
              </a:solidFill>
            </a:ln>
          </p:spPr>
          <p:txBody>
            <a:bodyPr wrap="square" lIns="0" tIns="0" rIns="0" bIns="0" rtlCol="0"/>
            <a:lstStyle/>
            <a:p>
              <a:endParaRPr sz="1140"/>
            </a:p>
          </p:txBody>
        </p:sp>
        <p:sp>
          <p:nvSpPr>
            <p:cNvPr id="100" name="object 100"/>
            <p:cNvSpPr/>
            <p:nvPr/>
          </p:nvSpPr>
          <p:spPr>
            <a:xfrm>
              <a:off x="5910834" y="2974086"/>
              <a:ext cx="181610" cy="257810"/>
            </a:xfrm>
            <a:custGeom>
              <a:avLst/>
              <a:gdLst/>
              <a:ahLst/>
              <a:cxnLst/>
              <a:rect l="l" t="t" r="r" b="b"/>
              <a:pathLst>
                <a:path w="181610" h="257810">
                  <a:moveTo>
                    <a:pt x="90677" y="0"/>
                  </a:moveTo>
                  <a:lnTo>
                    <a:pt x="90677" y="64388"/>
                  </a:lnTo>
                  <a:lnTo>
                    <a:pt x="0" y="64388"/>
                  </a:lnTo>
                  <a:lnTo>
                    <a:pt x="0" y="193166"/>
                  </a:lnTo>
                  <a:lnTo>
                    <a:pt x="90677" y="193166"/>
                  </a:lnTo>
                  <a:lnTo>
                    <a:pt x="90677" y="257555"/>
                  </a:lnTo>
                  <a:lnTo>
                    <a:pt x="181355" y="128777"/>
                  </a:lnTo>
                  <a:lnTo>
                    <a:pt x="90677" y="0"/>
                  </a:lnTo>
                  <a:close/>
                </a:path>
              </a:pathLst>
            </a:custGeom>
            <a:solidFill>
              <a:srgbClr val="FFFFFF"/>
            </a:solidFill>
          </p:spPr>
          <p:txBody>
            <a:bodyPr wrap="square" lIns="0" tIns="0" rIns="0" bIns="0" rtlCol="0"/>
            <a:lstStyle/>
            <a:p>
              <a:endParaRPr sz="1140"/>
            </a:p>
          </p:txBody>
        </p:sp>
        <p:sp>
          <p:nvSpPr>
            <p:cNvPr id="101" name="object 101"/>
            <p:cNvSpPr/>
            <p:nvPr/>
          </p:nvSpPr>
          <p:spPr>
            <a:xfrm>
              <a:off x="5910834" y="2974086"/>
              <a:ext cx="181610" cy="257810"/>
            </a:xfrm>
            <a:custGeom>
              <a:avLst/>
              <a:gdLst/>
              <a:ahLst/>
              <a:cxnLst/>
              <a:rect l="l" t="t" r="r" b="b"/>
              <a:pathLst>
                <a:path w="181610" h="257810">
                  <a:moveTo>
                    <a:pt x="0" y="64388"/>
                  </a:moveTo>
                  <a:lnTo>
                    <a:pt x="90677" y="64388"/>
                  </a:lnTo>
                  <a:lnTo>
                    <a:pt x="90677" y="0"/>
                  </a:lnTo>
                  <a:lnTo>
                    <a:pt x="181355" y="128777"/>
                  </a:lnTo>
                  <a:lnTo>
                    <a:pt x="90677" y="257555"/>
                  </a:lnTo>
                  <a:lnTo>
                    <a:pt x="90677" y="193166"/>
                  </a:lnTo>
                  <a:lnTo>
                    <a:pt x="0" y="193166"/>
                  </a:lnTo>
                  <a:lnTo>
                    <a:pt x="0" y="64388"/>
                  </a:lnTo>
                  <a:close/>
                </a:path>
              </a:pathLst>
            </a:custGeom>
            <a:ln w="25400">
              <a:solidFill>
                <a:srgbClr val="00AFEF"/>
              </a:solidFill>
            </a:ln>
          </p:spPr>
          <p:txBody>
            <a:bodyPr wrap="square" lIns="0" tIns="0" rIns="0" bIns="0" rtlCol="0"/>
            <a:lstStyle/>
            <a:p>
              <a:endParaRPr sz="1140"/>
            </a:p>
          </p:txBody>
        </p:sp>
        <p:sp>
          <p:nvSpPr>
            <p:cNvPr id="102" name="object 102"/>
            <p:cNvSpPr/>
            <p:nvPr/>
          </p:nvSpPr>
          <p:spPr>
            <a:xfrm>
              <a:off x="5910834" y="3376422"/>
              <a:ext cx="181610" cy="257810"/>
            </a:xfrm>
            <a:custGeom>
              <a:avLst/>
              <a:gdLst/>
              <a:ahLst/>
              <a:cxnLst/>
              <a:rect l="l" t="t" r="r" b="b"/>
              <a:pathLst>
                <a:path w="181610" h="257810">
                  <a:moveTo>
                    <a:pt x="90677" y="0"/>
                  </a:moveTo>
                  <a:lnTo>
                    <a:pt x="90677" y="64388"/>
                  </a:lnTo>
                  <a:lnTo>
                    <a:pt x="0" y="64388"/>
                  </a:lnTo>
                  <a:lnTo>
                    <a:pt x="0" y="193166"/>
                  </a:lnTo>
                  <a:lnTo>
                    <a:pt x="90677" y="193166"/>
                  </a:lnTo>
                  <a:lnTo>
                    <a:pt x="90677" y="257555"/>
                  </a:lnTo>
                  <a:lnTo>
                    <a:pt x="181355" y="128777"/>
                  </a:lnTo>
                  <a:lnTo>
                    <a:pt x="90677" y="0"/>
                  </a:lnTo>
                  <a:close/>
                </a:path>
              </a:pathLst>
            </a:custGeom>
            <a:solidFill>
              <a:srgbClr val="FFFFFF"/>
            </a:solidFill>
          </p:spPr>
          <p:txBody>
            <a:bodyPr wrap="square" lIns="0" tIns="0" rIns="0" bIns="0" rtlCol="0"/>
            <a:lstStyle/>
            <a:p>
              <a:endParaRPr sz="1140"/>
            </a:p>
          </p:txBody>
        </p:sp>
        <p:sp>
          <p:nvSpPr>
            <p:cNvPr id="103" name="object 103"/>
            <p:cNvSpPr/>
            <p:nvPr/>
          </p:nvSpPr>
          <p:spPr>
            <a:xfrm>
              <a:off x="5910834" y="3376422"/>
              <a:ext cx="181610" cy="257810"/>
            </a:xfrm>
            <a:custGeom>
              <a:avLst/>
              <a:gdLst/>
              <a:ahLst/>
              <a:cxnLst/>
              <a:rect l="l" t="t" r="r" b="b"/>
              <a:pathLst>
                <a:path w="181610" h="257810">
                  <a:moveTo>
                    <a:pt x="0" y="64388"/>
                  </a:moveTo>
                  <a:lnTo>
                    <a:pt x="90677" y="64388"/>
                  </a:lnTo>
                  <a:lnTo>
                    <a:pt x="90677" y="0"/>
                  </a:lnTo>
                  <a:lnTo>
                    <a:pt x="181355" y="128777"/>
                  </a:lnTo>
                  <a:lnTo>
                    <a:pt x="90677" y="257555"/>
                  </a:lnTo>
                  <a:lnTo>
                    <a:pt x="90677" y="193166"/>
                  </a:lnTo>
                  <a:lnTo>
                    <a:pt x="0" y="193166"/>
                  </a:lnTo>
                  <a:lnTo>
                    <a:pt x="0" y="64388"/>
                  </a:lnTo>
                  <a:close/>
                </a:path>
              </a:pathLst>
            </a:custGeom>
            <a:ln w="25400">
              <a:solidFill>
                <a:srgbClr val="00AFEF"/>
              </a:solidFill>
            </a:ln>
          </p:spPr>
          <p:txBody>
            <a:bodyPr wrap="square" lIns="0" tIns="0" rIns="0" bIns="0" rtlCol="0"/>
            <a:lstStyle/>
            <a:p>
              <a:endParaRPr sz="1140"/>
            </a:p>
          </p:txBody>
        </p:sp>
        <p:sp>
          <p:nvSpPr>
            <p:cNvPr id="104" name="object 104"/>
            <p:cNvSpPr/>
            <p:nvPr/>
          </p:nvSpPr>
          <p:spPr>
            <a:xfrm>
              <a:off x="5910834" y="3784854"/>
              <a:ext cx="181610" cy="256540"/>
            </a:xfrm>
            <a:custGeom>
              <a:avLst/>
              <a:gdLst/>
              <a:ahLst/>
              <a:cxnLst/>
              <a:rect l="l" t="t" r="r" b="b"/>
              <a:pathLst>
                <a:path w="181610" h="256539">
                  <a:moveTo>
                    <a:pt x="90677" y="0"/>
                  </a:moveTo>
                  <a:lnTo>
                    <a:pt x="90677" y="64008"/>
                  </a:lnTo>
                  <a:lnTo>
                    <a:pt x="0" y="64008"/>
                  </a:lnTo>
                  <a:lnTo>
                    <a:pt x="0" y="192024"/>
                  </a:lnTo>
                  <a:lnTo>
                    <a:pt x="90677" y="192024"/>
                  </a:lnTo>
                  <a:lnTo>
                    <a:pt x="90677" y="256032"/>
                  </a:lnTo>
                  <a:lnTo>
                    <a:pt x="181355" y="128016"/>
                  </a:lnTo>
                  <a:lnTo>
                    <a:pt x="90677" y="0"/>
                  </a:lnTo>
                  <a:close/>
                </a:path>
              </a:pathLst>
            </a:custGeom>
            <a:solidFill>
              <a:srgbClr val="FFFFFF"/>
            </a:solidFill>
          </p:spPr>
          <p:txBody>
            <a:bodyPr wrap="square" lIns="0" tIns="0" rIns="0" bIns="0" rtlCol="0"/>
            <a:lstStyle/>
            <a:p>
              <a:endParaRPr sz="1140"/>
            </a:p>
          </p:txBody>
        </p:sp>
        <p:sp>
          <p:nvSpPr>
            <p:cNvPr id="105" name="object 105"/>
            <p:cNvSpPr/>
            <p:nvPr/>
          </p:nvSpPr>
          <p:spPr>
            <a:xfrm>
              <a:off x="5910834" y="3784854"/>
              <a:ext cx="181610" cy="256540"/>
            </a:xfrm>
            <a:custGeom>
              <a:avLst/>
              <a:gdLst/>
              <a:ahLst/>
              <a:cxnLst/>
              <a:rect l="l" t="t" r="r" b="b"/>
              <a:pathLst>
                <a:path w="181610" h="256539">
                  <a:moveTo>
                    <a:pt x="0" y="64008"/>
                  </a:moveTo>
                  <a:lnTo>
                    <a:pt x="90677" y="64008"/>
                  </a:lnTo>
                  <a:lnTo>
                    <a:pt x="90677" y="0"/>
                  </a:lnTo>
                  <a:lnTo>
                    <a:pt x="181355" y="128016"/>
                  </a:lnTo>
                  <a:lnTo>
                    <a:pt x="90677" y="256032"/>
                  </a:lnTo>
                  <a:lnTo>
                    <a:pt x="90677" y="192024"/>
                  </a:lnTo>
                  <a:lnTo>
                    <a:pt x="0" y="192024"/>
                  </a:lnTo>
                  <a:lnTo>
                    <a:pt x="0" y="64008"/>
                  </a:lnTo>
                  <a:close/>
                </a:path>
              </a:pathLst>
            </a:custGeom>
            <a:ln w="25399">
              <a:solidFill>
                <a:srgbClr val="00AFEF"/>
              </a:solidFill>
            </a:ln>
          </p:spPr>
          <p:txBody>
            <a:bodyPr wrap="square" lIns="0" tIns="0" rIns="0" bIns="0" rtlCol="0"/>
            <a:lstStyle/>
            <a:p>
              <a:endParaRPr sz="1140"/>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431" y="934791"/>
            <a:ext cx="7243763" cy="791266"/>
          </a:xfrm>
          <a:prstGeom prst="rect">
            <a:avLst/>
          </a:prstGeom>
        </p:spPr>
        <p:txBody>
          <a:bodyPr spcFirstLastPara="1" vert="horz" wrap="square" lIns="0" tIns="325144" rIns="0" bIns="0" rtlCol="0" anchor="ctr" anchorCtr="0">
            <a:spAutoFit/>
          </a:bodyPr>
          <a:lstStyle/>
          <a:p>
            <a:pPr marL="1798955">
              <a:spcBef>
                <a:spcPts val="80"/>
              </a:spcBef>
            </a:pPr>
            <a:r>
              <a:rPr sz="2925" spc="-16" dirty="0">
                <a:solidFill>
                  <a:srgbClr val="000000"/>
                </a:solidFill>
              </a:rPr>
              <a:t>Pemotongan</a:t>
            </a:r>
            <a:r>
              <a:rPr sz="2925" spc="-65" dirty="0">
                <a:solidFill>
                  <a:srgbClr val="000000"/>
                </a:solidFill>
              </a:rPr>
              <a:t> </a:t>
            </a:r>
            <a:r>
              <a:rPr sz="2925" dirty="0">
                <a:solidFill>
                  <a:srgbClr val="000000"/>
                </a:solidFill>
              </a:rPr>
              <a:t>PPh</a:t>
            </a:r>
            <a:r>
              <a:rPr sz="2925" spc="-77" dirty="0">
                <a:solidFill>
                  <a:srgbClr val="000000"/>
                </a:solidFill>
              </a:rPr>
              <a:t> </a:t>
            </a:r>
            <a:r>
              <a:rPr sz="2925" dirty="0">
                <a:solidFill>
                  <a:srgbClr val="000000"/>
                </a:solidFill>
              </a:rPr>
              <a:t>21</a:t>
            </a:r>
            <a:r>
              <a:rPr sz="2925" spc="-85" dirty="0">
                <a:solidFill>
                  <a:srgbClr val="000000"/>
                </a:solidFill>
              </a:rPr>
              <a:t> </a:t>
            </a:r>
            <a:r>
              <a:rPr sz="2925" spc="-8" dirty="0">
                <a:solidFill>
                  <a:srgbClr val="FF0000"/>
                </a:solidFill>
              </a:rPr>
              <a:t>Final</a:t>
            </a:r>
            <a:endParaRPr sz="2925"/>
          </a:p>
        </p:txBody>
      </p:sp>
      <p:pic>
        <p:nvPicPr>
          <p:cNvPr id="3" name="object 3"/>
          <p:cNvPicPr/>
          <p:nvPr/>
        </p:nvPicPr>
        <p:blipFill>
          <a:blip r:embed="rId1" cstate="print"/>
          <a:stretch>
            <a:fillRect/>
          </a:stretch>
        </p:blipFill>
        <p:spPr>
          <a:xfrm>
            <a:off x="439578" y="1848992"/>
            <a:ext cx="2625709" cy="864918"/>
          </a:xfrm>
          <a:prstGeom prst="rect">
            <a:avLst/>
          </a:prstGeom>
        </p:spPr>
      </p:pic>
      <p:sp>
        <p:nvSpPr>
          <p:cNvPr id="4" name="object 4"/>
          <p:cNvSpPr txBox="1"/>
          <p:nvPr/>
        </p:nvSpPr>
        <p:spPr>
          <a:xfrm>
            <a:off x="826242" y="2119963"/>
            <a:ext cx="1853248" cy="310502"/>
          </a:xfrm>
          <a:prstGeom prst="rect">
            <a:avLst/>
          </a:prstGeom>
        </p:spPr>
        <p:txBody>
          <a:bodyPr vert="horz" wrap="square" lIns="0" tIns="10319" rIns="0" bIns="0" rtlCol="0">
            <a:spAutoFit/>
          </a:bodyPr>
          <a:lstStyle/>
          <a:p>
            <a:pPr marL="664210" marR="4445" indent="-654050">
              <a:spcBef>
                <a:spcPts val="80"/>
              </a:spcBef>
            </a:pPr>
            <a:r>
              <a:rPr sz="975" b="1" spc="-8" dirty="0">
                <a:solidFill>
                  <a:srgbClr val="FFFFFF"/>
                </a:solidFill>
                <a:latin typeface="Trebuchet MS" panose="020B0603020202020204"/>
                <a:cs typeface="Trebuchet MS" panose="020B0603020202020204"/>
              </a:rPr>
              <a:t>Penerima</a:t>
            </a:r>
            <a:r>
              <a:rPr sz="975" b="1" spc="-20" dirty="0">
                <a:solidFill>
                  <a:srgbClr val="FFFFFF"/>
                </a:solidFill>
                <a:latin typeface="Trebuchet MS" panose="020B0603020202020204"/>
                <a:cs typeface="Trebuchet MS" panose="020B0603020202020204"/>
              </a:rPr>
              <a:t> </a:t>
            </a:r>
            <a:r>
              <a:rPr sz="975" b="1" spc="-8" dirty="0">
                <a:solidFill>
                  <a:srgbClr val="FFFFFF"/>
                </a:solidFill>
                <a:latin typeface="Trebuchet MS" panose="020B0603020202020204"/>
                <a:cs typeface="Trebuchet MS" panose="020B0603020202020204"/>
              </a:rPr>
              <a:t>Penghasilan Pesangon Sekaligus</a:t>
            </a:r>
            <a:endParaRPr sz="975">
              <a:latin typeface="Trebuchet MS" panose="020B0603020202020204"/>
              <a:cs typeface="Trebuchet MS" panose="020B0603020202020204"/>
            </a:endParaRPr>
          </a:p>
        </p:txBody>
      </p:sp>
      <p:pic>
        <p:nvPicPr>
          <p:cNvPr id="5" name="object 5"/>
          <p:cNvPicPr/>
          <p:nvPr/>
        </p:nvPicPr>
        <p:blipFill>
          <a:blip r:embed="rId2" cstate="print"/>
          <a:stretch>
            <a:fillRect/>
          </a:stretch>
        </p:blipFill>
        <p:spPr>
          <a:xfrm>
            <a:off x="3355658" y="1748695"/>
            <a:ext cx="1854279" cy="1065514"/>
          </a:xfrm>
          <a:prstGeom prst="rect">
            <a:avLst/>
          </a:prstGeom>
        </p:spPr>
      </p:pic>
      <p:sp>
        <p:nvSpPr>
          <p:cNvPr id="6" name="object 6"/>
          <p:cNvSpPr txBox="1"/>
          <p:nvPr/>
        </p:nvSpPr>
        <p:spPr>
          <a:xfrm>
            <a:off x="3506311" y="2120274"/>
            <a:ext cx="1555035" cy="460543"/>
          </a:xfrm>
          <a:prstGeom prst="rect">
            <a:avLst/>
          </a:prstGeom>
        </p:spPr>
        <p:txBody>
          <a:bodyPr vert="horz" wrap="square" lIns="0" tIns="10319" rIns="0" bIns="0" rtlCol="0">
            <a:spAutoFit/>
          </a:bodyPr>
          <a:lstStyle/>
          <a:p>
            <a:pPr marL="10160" marR="4445" indent="-1270" algn="ctr">
              <a:spcBef>
                <a:spcPts val="80"/>
              </a:spcBef>
            </a:pPr>
            <a:r>
              <a:rPr sz="975" b="1" spc="-8" dirty="0">
                <a:latin typeface="Trebuchet MS" panose="020B0603020202020204"/>
                <a:cs typeface="Trebuchet MS" panose="020B0603020202020204"/>
              </a:rPr>
              <a:t>Pesangon</a:t>
            </a:r>
            <a:r>
              <a:rPr sz="975" b="1" spc="-24" dirty="0">
                <a:latin typeface="Trebuchet MS" panose="020B0603020202020204"/>
                <a:cs typeface="Trebuchet MS" panose="020B0603020202020204"/>
              </a:rPr>
              <a:t> </a:t>
            </a:r>
            <a:r>
              <a:rPr sz="975" b="1" dirty="0">
                <a:latin typeface="Trebuchet MS" panose="020B0603020202020204"/>
                <a:cs typeface="Trebuchet MS" panose="020B0603020202020204"/>
              </a:rPr>
              <a:t>yang</a:t>
            </a:r>
            <a:r>
              <a:rPr sz="975" b="1" spc="-24" dirty="0">
                <a:latin typeface="Trebuchet MS" panose="020B0603020202020204"/>
                <a:cs typeface="Trebuchet MS" panose="020B0603020202020204"/>
              </a:rPr>
              <a:t> </a:t>
            </a:r>
            <a:r>
              <a:rPr sz="975" b="1" spc="-8" dirty="0">
                <a:latin typeface="Trebuchet MS" panose="020B0603020202020204"/>
                <a:cs typeface="Trebuchet MS" panose="020B0603020202020204"/>
              </a:rPr>
              <a:t>dibayarkan </a:t>
            </a:r>
            <a:r>
              <a:rPr sz="975" b="1" dirty="0">
                <a:latin typeface="Trebuchet MS" panose="020B0603020202020204"/>
                <a:cs typeface="Trebuchet MS" panose="020B0603020202020204"/>
              </a:rPr>
              <a:t>dalam</a:t>
            </a:r>
            <a:r>
              <a:rPr sz="975" b="1" spc="-33" dirty="0">
                <a:latin typeface="Trebuchet MS" panose="020B0603020202020204"/>
                <a:cs typeface="Trebuchet MS" panose="020B0603020202020204"/>
              </a:rPr>
              <a:t> </a:t>
            </a:r>
            <a:r>
              <a:rPr sz="975" b="1" dirty="0">
                <a:latin typeface="Trebuchet MS" panose="020B0603020202020204"/>
                <a:cs typeface="Trebuchet MS" panose="020B0603020202020204"/>
              </a:rPr>
              <a:t>jangka</a:t>
            </a:r>
            <a:r>
              <a:rPr sz="975" b="1" spc="-33" dirty="0">
                <a:latin typeface="Trebuchet MS" panose="020B0603020202020204"/>
                <a:cs typeface="Trebuchet MS" panose="020B0603020202020204"/>
              </a:rPr>
              <a:t> </a:t>
            </a:r>
            <a:r>
              <a:rPr sz="975" b="1" dirty="0">
                <a:latin typeface="Trebuchet MS" panose="020B0603020202020204"/>
                <a:cs typeface="Trebuchet MS" panose="020B0603020202020204"/>
              </a:rPr>
              <a:t>waktu</a:t>
            </a:r>
            <a:r>
              <a:rPr sz="975" b="1" spc="-41" dirty="0">
                <a:latin typeface="Trebuchet MS" panose="020B0603020202020204"/>
                <a:cs typeface="Trebuchet MS" panose="020B0603020202020204"/>
              </a:rPr>
              <a:t> </a:t>
            </a:r>
            <a:r>
              <a:rPr sz="975" b="1" spc="-8" dirty="0">
                <a:latin typeface="Trebuchet MS" panose="020B0603020202020204"/>
                <a:cs typeface="Trebuchet MS" panose="020B0603020202020204"/>
              </a:rPr>
              <a:t>paling </a:t>
            </a:r>
            <a:r>
              <a:rPr sz="975" b="1" dirty="0">
                <a:latin typeface="Trebuchet MS" panose="020B0603020202020204"/>
                <a:cs typeface="Trebuchet MS" panose="020B0603020202020204"/>
              </a:rPr>
              <a:t>lama</a:t>
            </a:r>
            <a:r>
              <a:rPr sz="975" b="1" spc="-12" dirty="0">
                <a:latin typeface="Trebuchet MS" panose="020B0603020202020204"/>
                <a:cs typeface="Trebuchet MS" panose="020B0603020202020204"/>
              </a:rPr>
              <a:t> </a:t>
            </a:r>
            <a:r>
              <a:rPr sz="975" b="1" dirty="0">
                <a:latin typeface="Trebuchet MS" panose="020B0603020202020204"/>
                <a:cs typeface="Trebuchet MS" panose="020B0603020202020204"/>
              </a:rPr>
              <a:t>2</a:t>
            </a:r>
            <a:r>
              <a:rPr sz="975" b="1" spc="-16" dirty="0">
                <a:latin typeface="Trebuchet MS" panose="020B0603020202020204"/>
                <a:cs typeface="Trebuchet MS" panose="020B0603020202020204"/>
              </a:rPr>
              <a:t> </a:t>
            </a:r>
            <a:r>
              <a:rPr sz="975" b="1" dirty="0">
                <a:latin typeface="Trebuchet MS" panose="020B0603020202020204"/>
                <a:cs typeface="Trebuchet MS" panose="020B0603020202020204"/>
              </a:rPr>
              <a:t>tahun</a:t>
            </a:r>
            <a:r>
              <a:rPr sz="975" b="1" spc="-8" dirty="0">
                <a:latin typeface="Trebuchet MS" panose="020B0603020202020204"/>
                <a:cs typeface="Trebuchet MS" panose="020B0603020202020204"/>
              </a:rPr>
              <a:t> kalender</a:t>
            </a:r>
            <a:endParaRPr sz="975">
              <a:latin typeface="Trebuchet MS" panose="020B0603020202020204"/>
              <a:cs typeface="Trebuchet MS" panose="020B0603020202020204"/>
            </a:endParaRPr>
          </a:p>
        </p:txBody>
      </p:sp>
      <p:grpSp>
        <p:nvGrpSpPr>
          <p:cNvPr id="7" name="object 7"/>
          <p:cNvGrpSpPr/>
          <p:nvPr/>
        </p:nvGrpSpPr>
        <p:grpSpPr>
          <a:xfrm>
            <a:off x="3053731" y="1814291"/>
            <a:ext cx="6243876" cy="635119"/>
            <a:chOff x="3758438" y="1441665"/>
            <a:chExt cx="7684770" cy="781685"/>
          </a:xfrm>
        </p:grpSpPr>
        <p:pic>
          <p:nvPicPr>
            <p:cNvPr id="8" name="object 8"/>
            <p:cNvPicPr/>
            <p:nvPr/>
          </p:nvPicPr>
          <p:blipFill>
            <a:blip r:embed="rId3" cstate="print"/>
            <a:stretch>
              <a:fillRect/>
            </a:stretch>
          </p:blipFill>
          <p:spPr>
            <a:xfrm>
              <a:off x="9464040" y="1441665"/>
              <a:ext cx="1978913" cy="272072"/>
            </a:xfrm>
            <a:prstGeom prst="rect">
              <a:avLst/>
            </a:prstGeom>
          </p:spPr>
        </p:pic>
        <p:sp>
          <p:nvSpPr>
            <p:cNvPr id="9" name="object 9"/>
            <p:cNvSpPr/>
            <p:nvPr/>
          </p:nvSpPr>
          <p:spPr>
            <a:xfrm>
              <a:off x="6401561" y="1454657"/>
              <a:ext cx="414655" cy="248920"/>
            </a:xfrm>
            <a:custGeom>
              <a:avLst/>
              <a:gdLst/>
              <a:ahLst/>
              <a:cxnLst/>
              <a:rect l="l" t="t" r="r" b="b"/>
              <a:pathLst>
                <a:path w="414654" h="248919">
                  <a:moveTo>
                    <a:pt x="290321" y="0"/>
                  </a:moveTo>
                  <a:lnTo>
                    <a:pt x="290321" y="62102"/>
                  </a:lnTo>
                  <a:lnTo>
                    <a:pt x="0" y="62102"/>
                  </a:lnTo>
                  <a:lnTo>
                    <a:pt x="0" y="186308"/>
                  </a:lnTo>
                  <a:lnTo>
                    <a:pt x="290321" y="186308"/>
                  </a:lnTo>
                  <a:lnTo>
                    <a:pt x="290321" y="248412"/>
                  </a:lnTo>
                  <a:lnTo>
                    <a:pt x="414528" y="124205"/>
                  </a:lnTo>
                  <a:lnTo>
                    <a:pt x="290321" y="0"/>
                  </a:lnTo>
                  <a:close/>
                </a:path>
              </a:pathLst>
            </a:custGeom>
            <a:solidFill>
              <a:srgbClr val="FFFFFF"/>
            </a:solidFill>
          </p:spPr>
          <p:txBody>
            <a:bodyPr wrap="square" lIns="0" tIns="0" rIns="0" bIns="0" rtlCol="0"/>
            <a:lstStyle/>
            <a:p>
              <a:endParaRPr sz="1140"/>
            </a:p>
          </p:txBody>
        </p:sp>
        <p:sp>
          <p:nvSpPr>
            <p:cNvPr id="10" name="object 10"/>
            <p:cNvSpPr/>
            <p:nvPr/>
          </p:nvSpPr>
          <p:spPr>
            <a:xfrm>
              <a:off x="6401561" y="1454657"/>
              <a:ext cx="414655" cy="248920"/>
            </a:xfrm>
            <a:custGeom>
              <a:avLst/>
              <a:gdLst/>
              <a:ahLst/>
              <a:cxnLst/>
              <a:rect l="l" t="t" r="r" b="b"/>
              <a:pathLst>
                <a:path w="414654" h="248919">
                  <a:moveTo>
                    <a:pt x="0" y="62102"/>
                  </a:moveTo>
                  <a:lnTo>
                    <a:pt x="290321" y="62102"/>
                  </a:lnTo>
                  <a:lnTo>
                    <a:pt x="290321" y="0"/>
                  </a:lnTo>
                  <a:lnTo>
                    <a:pt x="414528" y="124205"/>
                  </a:lnTo>
                  <a:lnTo>
                    <a:pt x="290321" y="248412"/>
                  </a:lnTo>
                  <a:lnTo>
                    <a:pt x="290321" y="186308"/>
                  </a:lnTo>
                  <a:lnTo>
                    <a:pt x="0" y="186308"/>
                  </a:lnTo>
                  <a:lnTo>
                    <a:pt x="0" y="62102"/>
                  </a:lnTo>
                  <a:close/>
                </a:path>
              </a:pathLst>
            </a:custGeom>
            <a:ln w="25400">
              <a:solidFill>
                <a:srgbClr val="00AFEF"/>
              </a:solidFill>
            </a:ln>
          </p:spPr>
          <p:txBody>
            <a:bodyPr wrap="square" lIns="0" tIns="0" rIns="0" bIns="0" rtlCol="0"/>
            <a:lstStyle/>
            <a:p>
              <a:endParaRPr sz="1140"/>
            </a:p>
          </p:txBody>
        </p:sp>
        <p:sp>
          <p:nvSpPr>
            <p:cNvPr id="11" name="object 11"/>
            <p:cNvSpPr/>
            <p:nvPr/>
          </p:nvSpPr>
          <p:spPr>
            <a:xfrm>
              <a:off x="3771138" y="1809749"/>
              <a:ext cx="355600" cy="401320"/>
            </a:xfrm>
            <a:custGeom>
              <a:avLst/>
              <a:gdLst/>
              <a:ahLst/>
              <a:cxnLst/>
              <a:rect l="l" t="t" r="r" b="b"/>
              <a:pathLst>
                <a:path w="355600" h="401319">
                  <a:moveTo>
                    <a:pt x="177546" y="0"/>
                  </a:moveTo>
                  <a:lnTo>
                    <a:pt x="177546" y="100202"/>
                  </a:lnTo>
                  <a:lnTo>
                    <a:pt x="0" y="100202"/>
                  </a:lnTo>
                  <a:lnTo>
                    <a:pt x="0" y="300609"/>
                  </a:lnTo>
                  <a:lnTo>
                    <a:pt x="177546" y="300609"/>
                  </a:lnTo>
                  <a:lnTo>
                    <a:pt x="177546" y="400812"/>
                  </a:lnTo>
                  <a:lnTo>
                    <a:pt x="355091" y="200405"/>
                  </a:lnTo>
                  <a:lnTo>
                    <a:pt x="177546" y="0"/>
                  </a:lnTo>
                  <a:close/>
                </a:path>
              </a:pathLst>
            </a:custGeom>
            <a:solidFill>
              <a:srgbClr val="FFFFFF"/>
            </a:solidFill>
          </p:spPr>
          <p:txBody>
            <a:bodyPr wrap="square" lIns="0" tIns="0" rIns="0" bIns="0" rtlCol="0"/>
            <a:lstStyle/>
            <a:p>
              <a:endParaRPr sz="1140"/>
            </a:p>
          </p:txBody>
        </p:sp>
        <p:sp>
          <p:nvSpPr>
            <p:cNvPr id="12" name="object 12"/>
            <p:cNvSpPr/>
            <p:nvPr/>
          </p:nvSpPr>
          <p:spPr>
            <a:xfrm>
              <a:off x="3771138" y="1809749"/>
              <a:ext cx="355600" cy="401320"/>
            </a:xfrm>
            <a:custGeom>
              <a:avLst/>
              <a:gdLst/>
              <a:ahLst/>
              <a:cxnLst/>
              <a:rect l="l" t="t" r="r" b="b"/>
              <a:pathLst>
                <a:path w="355600" h="401319">
                  <a:moveTo>
                    <a:pt x="0" y="100202"/>
                  </a:moveTo>
                  <a:lnTo>
                    <a:pt x="177546" y="100202"/>
                  </a:lnTo>
                  <a:lnTo>
                    <a:pt x="177546" y="0"/>
                  </a:lnTo>
                  <a:lnTo>
                    <a:pt x="355091" y="200405"/>
                  </a:lnTo>
                  <a:lnTo>
                    <a:pt x="177546" y="400812"/>
                  </a:lnTo>
                  <a:lnTo>
                    <a:pt x="177546" y="300609"/>
                  </a:lnTo>
                  <a:lnTo>
                    <a:pt x="0" y="300609"/>
                  </a:lnTo>
                  <a:lnTo>
                    <a:pt x="0" y="100202"/>
                  </a:lnTo>
                  <a:close/>
                </a:path>
              </a:pathLst>
            </a:custGeom>
            <a:ln w="25399">
              <a:solidFill>
                <a:srgbClr val="00AFEF"/>
              </a:solidFill>
            </a:ln>
          </p:spPr>
          <p:txBody>
            <a:bodyPr wrap="square" lIns="0" tIns="0" rIns="0" bIns="0" rtlCol="0"/>
            <a:lstStyle/>
            <a:p>
              <a:endParaRPr sz="1140"/>
            </a:p>
          </p:txBody>
        </p:sp>
        <p:pic>
          <p:nvPicPr>
            <p:cNvPr id="13" name="object 13"/>
            <p:cNvPicPr/>
            <p:nvPr/>
          </p:nvPicPr>
          <p:blipFill>
            <a:blip r:embed="rId4" cstate="print"/>
            <a:stretch>
              <a:fillRect/>
            </a:stretch>
          </p:blipFill>
          <p:spPr>
            <a:xfrm>
              <a:off x="6819900" y="1441665"/>
              <a:ext cx="2209038" cy="272072"/>
            </a:xfrm>
            <a:prstGeom prst="rect">
              <a:avLst/>
            </a:prstGeom>
          </p:spPr>
        </p:pic>
      </p:grpSp>
      <p:sp>
        <p:nvSpPr>
          <p:cNvPr id="14" name="object 14"/>
          <p:cNvSpPr txBox="1"/>
          <p:nvPr/>
        </p:nvSpPr>
        <p:spPr>
          <a:xfrm>
            <a:off x="3635089" y="1837437"/>
            <a:ext cx="3449042" cy="292548"/>
          </a:xfrm>
          <a:prstGeom prst="rect">
            <a:avLst/>
          </a:prstGeom>
        </p:spPr>
        <p:txBody>
          <a:bodyPr vert="horz" wrap="square" lIns="0" tIns="10319" rIns="0" bIns="0" rtlCol="0">
            <a:spAutoFit/>
          </a:bodyPr>
          <a:lstStyle/>
          <a:p>
            <a:pPr marL="2172335">
              <a:lnSpc>
                <a:spcPts val="1115"/>
              </a:lnSpc>
              <a:spcBef>
                <a:spcPts val="80"/>
              </a:spcBef>
            </a:pPr>
            <a:r>
              <a:rPr sz="975" b="1" dirty="0">
                <a:latin typeface="Trebuchet MS" panose="020B0603020202020204"/>
                <a:cs typeface="Trebuchet MS" panose="020B0603020202020204"/>
              </a:rPr>
              <a:t>Ph</a:t>
            </a:r>
            <a:r>
              <a:rPr sz="975" b="1" spc="-16" dirty="0">
                <a:latin typeface="Trebuchet MS" panose="020B0603020202020204"/>
                <a:cs typeface="Trebuchet MS" panose="020B0603020202020204"/>
              </a:rPr>
              <a:t> </a:t>
            </a:r>
            <a:r>
              <a:rPr sz="975" b="1" dirty="0">
                <a:latin typeface="Trebuchet MS" panose="020B0603020202020204"/>
                <a:cs typeface="Trebuchet MS" panose="020B0603020202020204"/>
              </a:rPr>
              <a:t>Bruto</a:t>
            </a:r>
            <a:r>
              <a:rPr sz="975" b="1" spc="-28" dirty="0">
                <a:latin typeface="Trebuchet MS" panose="020B0603020202020204"/>
                <a:cs typeface="Trebuchet MS" panose="020B0603020202020204"/>
              </a:rPr>
              <a:t> </a:t>
            </a:r>
            <a:r>
              <a:rPr sz="975" b="1" dirty="0">
                <a:latin typeface="Trebuchet MS" panose="020B0603020202020204"/>
                <a:cs typeface="Trebuchet MS" panose="020B0603020202020204"/>
              </a:rPr>
              <a:t>sd</a:t>
            </a:r>
            <a:r>
              <a:rPr sz="975" b="1" spc="-8" dirty="0">
                <a:latin typeface="Trebuchet MS" panose="020B0603020202020204"/>
                <a:cs typeface="Trebuchet MS" panose="020B0603020202020204"/>
              </a:rPr>
              <a:t> </a:t>
            </a:r>
            <a:r>
              <a:rPr sz="975" b="1" dirty="0">
                <a:latin typeface="Trebuchet MS" panose="020B0603020202020204"/>
                <a:cs typeface="Trebuchet MS" panose="020B0603020202020204"/>
              </a:rPr>
              <a:t>Rp50</a:t>
            </a:r>
            <a:r>
              <a:rPr sz="975" b="1" spc="-16" dirty="0">
                <a:latin typeface="Trebuchet MS" panose="020B0603020202020204"/>
                <a:cs typeface="Trebuchet MS" panose="020B0603020202020204"/>
              </a:rPr>
              <a:t> juta</a:t>
            </a:r>
            <a:endParaRPr sz="975">
              <a:latin typeface="Trebuchet MS" panose="020B0603020202020204"/>
              <a:cs typeface="Trebuchet MS" panose="020B0603020202020204"/>
            </a:endParaRPr>
          </a:p>
          <a:p>
            <a:pPr marL="10160">
              <a:lnSpc>
                <a:spcPts val="1115"/>
              </a:lnSpc>
            </a:pPr>
            <a:r>
              <a:rPr sz="975" b="1" dirty="0">
                <a:solidFill>
                  <a:srgbClr val="FF0000"/>
                </a:solidFill>
                <a:latin typeface="Trebuchet MS" panose="020B0603020202020204"/>
                <a:cs typeface="Trebuchet MS" panose="020B0603020202020204"/>
              </a:rPr>
              <a:t>Kumulatif</a:t>
            </a:r>
            <a:r>
              <a:rPr sz="975" b="1" spc="-37" dirty="0">
                <a:solidFill>
                  <a:srgbClr val="FF0000"/>
                </a:solidFill>
                <a:latin typeface="Trebuchet MS" panose="020B0603020202020204"/>
                <a:cs typeface="Trebuchet MS" panose="020B0603020202020204"/>
              </a:rPr>
              <a:t> </a:t>
            </a:r>
            <a:r>
              <a:rPr sz="975" b="1" spc="-8" dirty="0">
                <a:latin typeface="Trebuchet MS" panose="020B0603020202020204"/>
                <a:cs typeface="Trebuchet MS" panose="020B0603020202020204"/>
              </a:rPr>
              <a:t>Penghasilan</a:t>
            </a:r>
            <a:endParaRPr sz="975">
              <a:latin typeface="Trebuchet MS" panose="020B0603020202020204"/>
              <a:cs typeface="Trebuchet MS" panose="020B0603020202020204"/>
            </a:endParaRPr>
          </a:p>
        </p:txBody>
      </p:sp>
      <p:grpSp>
        <p:nvGrpSpPr>
          <p:cNvPr id="15" name="object 15"/>
          <p:cNvGrpSpPr/>
          <p:nvPr/>
        </p:nvGrpSpPr>
        <p:grpSpPr>
          <a:xfrm>
            <a:off x="5190950" y="1814529"/>
            <a:ext cx="2498685" cy="468987"/>
            <a:chOff x="6388861" y="1441958"/>
            <a:chExt cx="3075305" cy="577215"/>
          </a:xfrm>
        </p:grpSpPr>
        <p:sp>
          <p:nvSpPr>
            <p:cNvPr id="16" name="object 16"/>
            <p:cNvSpPr/>
            <p:nvPr/>
          </p:nvSpPr>
          <p:spPr>
            <a:xfrm>
              <a:off x="9036557" y="1454658"/>
              <a:ext cx="414655" cy="248920"/>
            </a:xfrm>
            <a:custGeom>
              <a:avLst/>
              <a:gdLst/>
              <a:ahLst/>
              <a:cxnLst/>
              <a:rect l="l" t="t" r="r" b="b"/>
              <a:pathLst>
                <a:path w="414654" h="248919">
                  <a:moveTo>
                    <a:pt x="290322" y="0"/>
                  </a:moveTo>
                  <a:lnTo>
                    <a:pt x="290322" y="62102"/>
                  </a:lnTo>
                  <a:lnTo>
                    <a:pt x="0" y="62102"/>
                  </a:lnTo>
                  <a:lnTo>
                    <a:pt x="0" y="186308"/>
                  </a:lnTo>
                  <a:lnTo>
                    <a:pt x="290322" y="186308"/>
                  </a:lnTo>
                  <a:lnTo>
                    <a:pt x="290322" y="248412"/>
                  </a:lnTo>
                  <a:lnTo>
                    <a:pt x="414527" y="124205"/>
                  </a:lnTo>
                  <a:lnTo>
                    <a:pt x="290322" y="0"/>
                  </a:lnTo>
                  <a:close/>
                </a:path>
              </a:pathLst>
            </a:custGeom>
            <a:solidFill>
              <a:srgbClr val="FFFFFF"/>
            </a:solidFill>
          </p:spPr>
          <p:txBody>
            <a:bodyPr wrap="square" lIns="0" tIns="0" rIns="0" bIns="0" rtlCol="0"/>
            <a:lstStyle/>
            <a:p>
              <a:endParaRPr sz="1140"/>
            </a:p>
          </p:txBody>
        </p:sp>
        <p:sp>
          <p:nvSpPr>
            <p:cNvPr id="17" name="object 17"/>
            <p:cNvSpPr/>
            <p:nvPr/>
          </p:nvSpPr>
          <p:spPr>
            <a:xfrm>
              <a:off x="9036557" y="1454658"/>
              <a:ext cx="414655" cy="248920"/>
            </a:xfrm>
            <a:custGeom>
              <a:avLst/>
              <a:gdLst/>
              <a:ahLst/>
              <a:cxnLst/>
              <a:rect l="l" t="t" r="r" b="b"/>
              <a:pathLst>
                <a:path w="414654" h="248919">
                  <a:moveTo>
                    <a:pt x="0" y="62102"/>
                  </a:moveTo>
                  <a:lnTo>
                    <a:pt x="290322" y="62102"/>
                  </a:lnTo>
                  <a:lnTo>
                    <a:pt x="290322" y="0"/>
                  </a:lnTo>
                  <a:lnTo>
                    <a:pt x="414527" y="124205"/>
                  </a:lnTo>
                  <a:lnTo>
                    <a:pt x="290322" y="248412"/>
                  </a:lnTo>
                  <a:lnTo>
                    <a:pt x="290322" y="186308"/>
                  </a:lnTo>
                  <a:lnTo>
                    <a:pt x="0" y="186308"/>
                  </a:lnTo>
                  <a:lnTo>
                    <a:pt x="0" y="62102"/>
                  </a:lnTo>
                  <a:close/>
                </a:path>
              </a:pathLst>
            </a:custGeom>
            <a:ln w="25400">
              <a:solidFill>
                <a:srgbClr val="00AFEF"/>
              </a:solidFill>
            </a:ln>
          </p:spPr>
          <p:txBody>
            <a:bodyPr wrap="square" lIns="0" tIns="0" rIns="0" bIns="0" rtlCol="0"/>
            <a:lstStyle/>
            <a:p>
              <a:endParaRPr sz="1140"/>
            </a:p>
          </p:txBody>
        </p:sp>
        <p:sp>
          <p:nvSpPr>
            <p:cNvPr id="18" name="object 18"/>
            <p:cNvSpPr/>
            <p:nvPr/>
          </p:nvSpPr>
          <p:spPr>
            <a:xfrm>
              <a:off x="6401561" y="1757934"/>
              <a:ext cx="414655" cy="248920"/>
            </a:xfrm>
            <a:custGeom>
              <a:avLst/>
              <a:gdLst/>
              <a:ahLst/>
              <a:cxnLst/>
              <a:rect l="l" t="t" r="r" b="b"/>
              <a:pathLst>
                <a:path w="414654" h="248919">
                  <a:moveTo>
                    <a:pt x="290321" y="0"/>
                  </a:moveTo>
                  <a:lnTo>
                    <a:pt x="290321" y="62102"/>
                  </a:lnTo>
                  <a:lnTo>
                    <a:pt x="0" y="62102"/>
                  </a:lnTo>
                  <a:lnTo>
                    <a:pt x="0" y="186308"/>
                  </a:lnTo>
                  <a:lnTo>
                    <a:pt x="290321" y="186308"/>
                  </a:lnTo>
                  <a:lnTo>
                    <a:pt x="290321" y="248412"/>
                  </a:lnTo>
                  <a:lnTo>
                    <a:pt x="414528" y="124205"/>
                  </a:lnTo>
                  <a:lnTo>
                    <a:pt x="290321" y="0"/>
                  </a:lnTo>
                  <a:close/>
                </a:path>
              </a:pathLst>
            </a:custGeom>
            <a:solidFill>
              <a:srgbClr val="FFFFFF"/>
            </a:solidFill>
          </p:spPr>
          <p:txBody>
            <a:bodyPr wrap="square" lIns="0" tIns="0" rIns="0" bIns="0" rtlCol="0"/>
            <a:lstStyle/>
            <a:p>
              <a:endParaRPr sz="1140"/>
            </a:p>
          </p:txBody>
        </p:sp>
        <p:sp>
          <p:nvSpPr>
            <p:cNvPr id="19" name="object 19"/>
            <p:cNvSpPr/>
            <p:nvPr/>
          </p:nvSpPr>
          <p:spPr>
            <a:xfrm>
              <a:off x="6401561" y="1757934"/>
              <a:ext cx="414655" cy="248920"/>
            </a:xfrm>
            <a:custGeom>
              <a:avLst/>
              <a:gdLst/>
              <a:ahLst/>
              <a:cxnLst/>
              <a:rect l="l" t="t" r="r" b="b"/>
              <a:pathLst>
                <a:path w="414654" h="248919">
                  <a:moveTo>
                    <a:pt x="0" y="62102"/>
                  </a:moveTo>
                  <a:lnTo>
                    <a:pt x="290321" y="62102"/>
                  </a:lnTo>
                  <a:lnTo>
                    <a:pt x="290321" y="0"/>
                  </a:lnTo>
                  <a:lnTo>
                    <a:pt x="414528" y="124205"/>
                  </a:lnTo>
                  <a:lnTo>
                    <a:pt x="290321" y="248412"/>
                  </a:lnTo>
                  <a:lnTo>
                    <a:pt x="290321" y="186308"/>
                  </a:lnTo>
                  <a:lnTo>
                    <a:pt x="0" y="186308"/>
                  </a:lnTo>
                  <a:lnTo>
                    <a:pt x="0" y="62102"/>
                  </a:lnTo>
                  <a:close/>
                </a:path>
              </a:pathLst>
            </a:custGeom>
            <a:ln w="25400">
              <a:solidFill>
                <a:srgbClr val="00AFEF"/>
              </a:solidFill>
            </a:ln>
          </p:spPr>
          <p:txBody>
            <a:bodyPr wrap="square" lIns="0" tIns="0" rIns="0" bIns="0" rtlCol="0"/>
            <a:lstStyle/>
            <a:p>
              <a:endParaRPr sz="1140"/>
            </a:p>
          </p:txBody>
        </p:sp>
        <p:pic>
          <p:nvPicPr>
            <p:cNvPr id="20" name="object 20"/>
            <p:cNvPicPr/>
            <p:nvPr/>
          </p:nvPicPr>
          <p:blipFill>
            <a:blip r:embed="rId4" cstate="print"/>
            <a:stretch>
              <a:fillRect/>
            </a:stretch>
          </p:blipFill>
          <p:spPr>
            <a:xfrm>
              <a:off x="6819899" y="1743430"/>
              <a:ext cx="2209038" cy="273583"/>
            </a:xfrm>
            <a:prstGeom prst="rect">
              <a:avLst/>
            </a:prstGeom>
          </p:spPr>
        </p:pic>
      </p:grpSp>
      <p:sp>
        <p:nvSpPr>
          <p:cNvPr id="21" name="object 21"/>
          <p:cNvSpPr txBox="1"/>
          <p:nvPr/>
        </p:nvSpPr>
        <p:spPr>
          <a:xfrm>
            <a:off x="5701006" y="2103454"/>
            <a:ext cx="1479193" cy="122886"/>
          </a:xfrm>
          <a:prstGeom prst="rect">
            <a:avLst/>
          </a:prstGeom>
        </p:spPr>
        <p:txBody>
          <a:bodyPr vert="horz" wrap="square" lIns="0" tIns="10319" rIns="0" bIns="0" rtlCol="0">
            <a:spAutoFit/>
          </a:bodyPr>
          <a:lstStyle/>
          <a:p>
            <a:pPr marL="10160">
              <a:spcBef>
                <a:spcPts val="80"/>
              </a:spcBef>
            </a:pPr>
            <a:r>
              <a:rPr sz="730" b="1" dirty="0">
                <a:latin typeface="Trebuchet MS" panose="020B0603020202020204"/>
                <a:cs typeface="Trebuchet MS" panose="020B0603020202020204"/>
              </a:rPr>
              <a:t>Ph</a:t>
            </a:r>
            <a:r>
              <a:rPr sz="730" b="1" spc="-20" dirty="0">
                <a:latin typeface="Trebuchet MS" panose="020B0603020202020204"/>
                <a:cs typeface="Trebuchet MS" panose="020B0603020202020204"/>
              </a:rPr>
              <a:t> </a:t>
            </a:r>
            <a:r>
              <a:rPr sz="730" b="1" dirty="0">
                <a:latin typeface="Trebuchet MS" panose="020B0603020202020204"/>
                <a:cs typeface="Trebuchet MS" panose="020B0603020202020204"/>
              </a:rPr>
              <a:t>Bruto</a:t>
            </a:r>
            <a:r>
              <a:rPr sz="730" b="1" spc="8" dirty="0">
                <a:latin typeface="Trebuchet MS" panose="020B0603020202020204"/>
                <a:cs typeface="Trebuchet MS" panose="020B0603020202020204"/>
              </a:rPr>
              <a:t> </a:t>
            </a:r>
            <a:r>
              <a:rPr sz="730" b="1" dirty="0">
                <a:latin typeface="Trebuchet MS" panose="020B0603020202020204"/>
                <a:cs typeface="Trebuchet MS" panose="020B0603020202020204"/>
              </a:rPr>
              <a:t>Rp50</a:t>
            </a:r>
            <a:r>
              <a:rPr sz="730" b="1" spc="-20" dirty="0">
                <a:latin typeface="Trebuchet MS" panose="020B0603020202020204"/>
                <a:cs typeface="Trebuchet MS" panose="020B0603020202020204"/>
              </a:rPr>
              <a:t> </a:t>
            </a:r>
            <a:r>
              <a:rPr sz="730" b="1" dirty="0">
                <a:latin typeface="Trebuchet MS" panose="020B0603020202020204"/>
                <a:cs typeface="Trebuchet MS" panose="020B0603020202020204"/>
              </a:rPr>
              <a:t>juta</a:t>
            </a:r>
            <a:r>
              <a:rPr sz="730" b="1" spc="-12" dirty="0">
                <a:latin typeface="Trebuchet MS" panose="020B0603020202020204"/>
                <a:cs typeface="Trebuchet MS" panose="020B0603020202020204"/>
              </a:rPr>
              <a:t> </a:t>
            </a:r>
            <a:r>
              <a:rPr sz="730" b="1" dirty="0">
                <a:latin typeface="Trebuchet MS" panose="020B0603020202020204"/>
                <a:cs typeface="Trebuchet MS" panose="020B0603020202020204"/>
              </a:rPr>
              <a:t>sd</a:t>
            </a:r>
            <a:r>
              <a:rPr sz="730" b="1" spc="-4" dirty="0">
                <a:latin typeface="Trebuchet MS" panose="020B0603020202020204"/>
                <a:cs typeface="Trebuchet MS" panose="020B0603020202020204"/>
              </a:rPr>
              <a:t> </a:t>
            </a:r>
            <a:r>
              <a:rPr sz="730" b="1" dirty="0">
                <a:latin typeface="Trebuchet MS" panose="020B0603020202020204"/>
                <a:cs typeface="Trebuchet MS" panose="020B0603020202020204"/>
              </a:rPr>
              <a:t>Rp100</a:t>
            </a:r>
            <a:r>
              <a:rPr sz="730" b="1" spc="-28" dirty="0">
                <a:latin typeface="Trebuchet MS" panose="020B0603020202020204"/>
                <a:cs typeface="Trebuchet MS" panose="020B0603020202020204"/>
              </a:rPr>
              <a:t> </a:t>
            </a:r>
            <a:r>
              <a:rPr sz="730" b="1" spc="-16" dirty="0">
                <a:latin typeface="Trebuchet MS" panose="020B0603020202020204"/>
                <a:cs typeface="Trebuchet MS" panose="020B0603020202020204"/>
              </a:rPr>
              <a:t>juta</a:t>
            </a:r>
            <a:endParaRPr sz="730">
              <a:latin typeface="Trebuchet MS" panose="020B0603020202020204"/>
              <a:cs typeface="Trebuchet MS" panose="020B0603020202020204"/>
            </a:endParaRPr>
          </a:p>
        </p:txBody>
      </p:sp>
      <p:grpSp>
        <p:nvGrpSpPr>
          <p:cNvPr id="22" name="object 22"/>
          <p:cNvGrpSpPr/>
          <p:nvPr/>
        </p:nvGrpSpPr>
        <p:grpSpPr>
          <a:xfrm>
            <a:off x="5190950" y="2305886"/>
            <a:ext cx="2145268" cy="224433"/>
            <a:chOff x="6388861" y="2046706"/>
            <a:chExt cx="2640330" cy="276225"/>
          </a:xfrm>
        </p:grpSpPr>
        <p:sp>
          <p:nvSpPr>
            <p:cNvPr id="23" name="object 23"/>
            <p:cNvSpPr/>
            <p:nvPr/>
          </p:nvSpPr>
          <p:spPr>
            <a:xfrm>
              <a:off x="6401561" y="2061210"/>
              <a:ext cx="414655" cy="248920"/>
            </a:xfrm>
            <a:custGeom>
              <a:avLst/>
              <a:gdLst/>
              <a:ahLst/>
              <a:cxnLst/>
              <a:rect l="l" t="t" r="r" b="b"/>
              <a:pathLst>
                <a:path w="414654" h="248919">
                  <a:moveTo>
                    <a:pt x="290321" y="0"/>
                  </a:moveTo>
                  <a:lnTo>
                    <a:pt x="290321" y="62102"/>
                  </a:lnTo>
                  <a:lnTo>
                    <a:pt x="0" y="62102"/>
                  </a:lnTo>
                  <a:lnTo>
                    <a:pt x="0" y="186309"/>
                  </a:lnTo>
                  <a:lnTo>
                    <a:pt x="290321" y="186309"/>
                  </a:lnTo>
                  <a:lnTo>
                    <a:pt x="290321" y="248412"/>
                  </a:lnTo>
                  <a:lnTo>
                    <a:pt x="414528" y="124205"/>
                  </a:lnTo>
                  <a:lnTo>
                    <a:pt x="290321" y="0"/>
                  </a:lnTo>
                  <a:close/>
                </a:path>
              </a:pathLst>
            </a:custGeom>
            <a:solidFill>
              <a:srgbClr val="FFFFFF"/>
            </a:solidFill>
          </p:spPr>
          <p:txBody>
            <a:bodyPr wrap="square" lIns="0" tIns="0" rIns="0" bIns="0" rtlCol="0"/>
            <a:lstStyle/>
            <a:p>
              <a:endParaRPr sz="1140"/>
            </a:p>
          </p:txBody>
        </p:sp>
        <p:sp>
          <p:nvSpPr>
            <p:cNvPr id="24" name="object 24"/>
            <p:cNvSpPr/>
            <p:nvPr/>
          </p:nvSpPr>
          <p:spPr>
            <a:xfrm>
              <a:off x="6401561" y="2061210"/>
              <a:ext cx="414655" cy="248920"/>
            </a:xfrm>
            <a:custGeom>
              <a:avLst/>
              <a:gdLst/>
              <a:ahLst/>
              <a:cxnLst/>
              <a:rect l="l" t="t" r="r" b="b"/>
              <a:pathLst>
                <a:path w="414654" h="248919">
                  <a:moveTo>
                    <a:pt x="0" y="62102"/>
                  </a:moveTo>
                  <a:lnTo>
                    <a:pt x="290321" y="62102"/>
                  </a:lnTo>
                  <a:lnTo>
                    <a:pt x="290321" y="0"/>
                  </a:lnTo>
                  <a:lnTo>
                    <a:pt x="414528" y="124205"/>
                  </a:lnTo>
                  <a:lnTo>
                    <a:pt x="290321" y="248412"/>
                  </a:lnTo>
                  <a:lnTo>
                    <a:pt x="290321" y="186309"/>
                  </a:lnTo>
                  <a:lnTo>
                    <a:pt x="0" y="186309"/>
                  </a:lnTo>
                  <a:lnTo>
                    <a:pt x="0" y="62102"/>
                  </a:lnTo>
                  <a:close/>
                </a:path>
              </a:pathLst>
            </a:custGeom>
            <a:ln w="25400">
              <a:solidFill>
                <a:srgbClr val="00AFEF"/>
              </a:solidFill>
            </a:ln>
          </p:spPr>
          <p:txBody>
            <a:bodyPr wrap="square" lIns="0" tIns="0" rIns="0" bIns="0" rtlCol="0"/>
            <a:lstStyle/>
            <a:p>
              <a:endParaRPr sz="1140"/>
            </a:p>
          </p:txBody>
        </p:sp>
        <p:pic>
          <p:nvPicPr>
            <p:cNvPr id="25" name="object 25"/>
            <p:cNvPicPr/>
            <p:nvPr/>
          </p:nvPicPr>
          <p:blipFill>
            <a:blip r:embed="rId4" cstate="print"/>
            <a:stretch>
              <a:fillRect/>
            </a:stretch>
          </p:blipFill>
          <p:spPr>
            <a:xfrm>
              <a:off x="6819899" y="2046706"/>
              <a:ext cx="2209038" cy="273583"/>
            </a:xfrm>
            <a:prstGeom prst="rect">
              <a:avLst/>
            </a:prstGeom>
          </p:spPr>
        </p:pic>
      </p:grpSp>
      <p:sp>
        <p:nvSpPr>
          <p:cNvPr id="26" name="object 26"/>
          <p:cNvSpPr txBox="1"/>
          <p:nvPr/>
        </p:nvSpPr>
        <p:spPr>
          <a:xfrm>
            <a:off x="5673764" y="2349866"/>
            <a:ext cx="1533882" cy="122886"/>
          </a:xfrm>
          <a:prstGeom prst="rect">
            <a:avLst/>
          </a:prstGeom>
        </p:spPr>
        <p:txBody>
          <a:bodyPr vert="horz" wrap="square" lIns="0" tIns="10319" rIns="0" bIns="0" rtlCol="0">
            <a:spAutoFit/>
          </a:bodyPr>
          <a:lstStyle/>
          <a:p>
            <a:pPr marL="10160">
              <a:spcBef>
                <a:spcPts val="80"/>
              </a:spcBef>
            </a:pPr>
            <a:r>
              <a:rPr sz="730" b="1" dirty="0">
                <a:latin typeface="Trebuchet MS" panose="020B0603020202020204"/>
                <a:cs typeface="Trebuchet MS" panose="020B0603020202020204"/>
              </a:rPr>
              <a:t>Ph</a:t>
            </a:r>
            <a:r>
              <a:rPr sz="730" b="1" spc="-20" dirty="0">
                <a:latin typeface="Trebuchet MS" panose="020B0603020202020204"/>
                <a:cs typeface="Trebuchet MS" panose="020B0603020202020204"/>
              </a:rPr>
              <a:t> </a:t>
            </a:r>
            <a:r>
              <a:rPr sz="730" b="1" dirty="0">
                <a:latin typeface="Trebuchet MS" panose="020B0603020202020204"/>
                <a:cs typeface="Trebuchet MS" panose="020B0603020202020204"/>
              </a:rPr>
              <a:t>Bruto</a:t>
            </a:r>
            <a:r>
              <a:rPr sz="730" b="1" spc="8" dirty="0">
                <a:latin typeface="Trebuchet MS" panose="020B0603020202020204"/>
                <a:cs typeface="Trebuchet MS" panose="020B0603020202020204"/>
              </a:rPr>
              <a:t> </a:t>
            </a:r>
            <a:r>
              <a:rPr sz="730" b="1" dirty="0">
                <a:latin typeface="Trebuchet MS" panose="020B0603020202020204"/>
                <a:cs typeface="Trebuchet MS" panose="020B0603020202020204"/>
              </a:rPr>
              <a:t>Rp100</a:t>
            </a:r>
            <a:r>
              <a:rPr sz="730" b="1" spc="-16" dirty="0">
                <a:latin typeface="Trebuchet MS" panose="020B0603020202020204"/>
                <a:cs typeface="Trebuchet MS" panose="020B0603020202020204"/>
              </a:rPr>
              <a:t> </a:t>
            </a:r>
            <a:r>
              <a:rPr sz="730" b="1" dirty="0">
                <a:latin typeface="Trebuchet MS" panose="020B0603020202020204"/>
                <a:cs typeface="Trebuchet MS" panose="020B0603020202020204"/>
              </a:rPr>
              <a:t>juta</a:t>
            </a:r>
            <a:r>
              <a:rPr sz="730" b="1" spc="-20" dirty="0">
                <a:latin typeface="Trebuchet MS" panose="020B0603020202020204"/>
                <a:cs typeface="Trebuchet MS" panose="020B0603020202020204"/>
              </a:rPr>
              <a:t> </a:t>
            </a:r>
            <a:r>
              <a:rPr sz="730" b="1" dirty="0">
                <a:latin typeface="Trebuchet MS" panose="020B0603020202020204"/>
                <a:cs typeface="Trebuchet MS" panose="020B0603020202020204"/>
              </a:rPr>
              <a:t>sd</a:t>
            </a:r>
            <a:r>
              <a:rPr sz="730" b="1" spc="-4" dirty="0">
                <a:latin typeface="Trebuchet MS" panose="020B0603020202020204"/>
                <a:cs typeface="Trebuchet MS" panose="020B0603020202020204"/>
              </a:rPr>
              <a:t> </a:t>
            </a:r>
            <a:r>
              <a:rPr sz="730" b="1" dirty="0">
                <a:latin typeface="Trebuchet MS" panose="020B0603020202020204"/>
                <a:cs typeface="Trebuchet MS" panose="020B0603020202020204"/>
              </a:rPr>
              <a:t>Rp500</a:t>
            </a:r>
            <a:r>
              <a:rPr sz="730" b="1" spc="-16" dirty="0">
                <a:latin typeface="Trebuchet MS" panose="020B0603020202020204"/>
                <a:cs typeface="Trebuchet MS" panose="020B0603020202020204"/>
              </a:rPr>
              <a:t> juta</a:t>
            </a:r>
            <a:endParaRPr sz="730">
              <a:latin typeface="Trebuchet MS" panose="020B0603020202020204"/>
              <a:cs typeface="Trebuchet MS" panose="020B0603020202020204"/>
            </a:endParaRPr>
          </a:p>
        </p:txBody>
      </p:sp>
      <p:grpSp>
        <p:nvGrpSpPr>
          <p:cNvPr id="27" name="object 27"/>
          <p:cNvGrpSpPr/>
          <p:nvPr/>
        </p:nvGrpSpPr>
        <p:grpSpPr>
          <a:xfrm>
            <a:off x="5190950" y="2549811"/>
            <a:ext cx="2145268" cy="222885"/>
            <a:chOff x="6388861" y="2346921"/>
            <a:chExt cx="2640330" cy="274320"/>
          </a:xfrm>
        </p:grpSpPr>
        <p:sp>
          <p:nvSpPr>
            <p:cNvPr id="28" name="object 28"/>
            <p:cNvSpPr/>
            <p:nvPr/>
          </p:nvSpPr>
          <p:spPr>
            <a:xfrm>
              <a:off x="6401561" y="2361437"/>
              <a:ext cx="414655" cy="247015"/>
            </a:xfrm>
            <a:custGeom>
              <a:avLst/>
              <a:gdLst/>
              <a:ahLst/>
              <a:cxnLst/>
              <a:rect l="l" t="t" r="r" b="b"/>
              <a:pathLst>
                <a:path w="414654" h="247014">
                  <a:moveTo>
                    <a:pt x="291084" y="0"/>
                  </a:moveTo>
                  <a:lnTo>
                    <a:pt x="291084" y="61722"/>
                  </a:lnTo>
                  <a:lnTo>
                    <a:pt x="0" y="61722"/>
                  </a:lnTo>
                  <a:lnTo>
                    <a:pt x="0" y="185165"/>
                  </a:lnTo>
                  <a:lnTo>
                    <a:pt x="291084" y="185165"/>
                  </a:lnTo>
                  <a:lnTo>
                    <a:pt x="291084" y="246887"/>
                  </a:lnTo>
                  <a:lnTo>
                    <a:pt x="414528" y="123444"/>
                  </a:lnTo>
                  <a:lnTo>
                    <a:pt x="291084" y="0"/>
                  </a:lnTo>
                  <a:close/>
                </a:path>
              </a:pathLst>
            </a:custGeom>
            <a:solidFill>
              <a:srgbClr val="FFFFFF"/>
            </a:solidFill>
          </p:spPr>
          <p:txBody>
            <a:bodyPr wrap="square" lIns="0" tIns="0" rIns="0" bIns="0" rtlCol="0"/>
            <a:lstStyle/>
            <a:p>
              <a:endParaRPr sz="1140"/>
            </a:p>
          </p:txBody>
        </p:sp>
        <p:sp>
          <p:nvSpPr>
            <p:cNvPr id="29" name="object 29"/>
            <p:cNvSpPr/>
            <p:nvPr/>
          </p:nvSpPr>
          <p:spPr>
            <a:xfrm>
              <a:off x="6401561" y="2361437"/>
              <a:ext cx="414655" cy="247015"/>
            </a:xfrm>
            <a:custGeom>
              <a:avLst/>
              <a:gdLst/>
              <a:ahLst/>
              <a:cxnLst/>
              <a:rect l="l" t="t" r="r" b="b"/>
              <a:pathLst>
                <a:path w="414654" h="247014">
                  <a:moveTo>
                    <a:pt x="0" y="61722"/>
                  </a:moveTo>
                  <a:lnTo>
                    <a:pt x="291084" y="61722"/>
                  </a:lnTo>
                  <a:lnTo>
                    <a:pt x="291084" y="0"/>
                  </a:lnTo>
                  <a:lnTo>
                    <a:pt x="414528" y="123444"/>
                  </a:lnTo>
                  <a:lnTo>
                    <a:pt x="291084" y="246887"/>
                  </a:lnTo>
                  <a:lnTo>
                    <a:pt x="291084" y="185165"/>
                  </a:lnTo>
                  <a:lnTo>
                    <a:pt x="0" y="185165"/>
                  </a:lnTo>
                  <a:lnTo>
                    <a:pt x="0" y="61722"/>
                  </a:lnTo>
                  <a:close/>
                </a:path>
              </a:pathLst>
            </a:custGeom>
            <a:ln w="25400">
              <a:solidFill>
                <a:srgbClr val="00AFEF"/>
              </a:solidFill>
            </a:ln>
          </p:spPr>
          <p:txBody>
            <a:bodyPr wrap="square" lIns="0" tIns="0" rIns="0" bIns="0" rtlCol="0"/>
            <a:lstStyle/>
            <a:p>
              <a:endParaRPr sz="1140"/>
            </a:p>
          </p:txBody>
        </p:sp>
        <p:pic>
          <p:nvPicPr>
            <p:cNvPr id="30" name="object 30"/>
            <p:cNvPicPr/>
            <p:nvPr/>
          </p:nvPicPr>
          <p:blipFill>
            <a:blip r:embed="rId4" cstate="print"/>
            <a:stretch>
              <a:fillRect/>
            </a:stretch>
          </p:blipFill>
          <p:spPr>
            <a:xfrm>
              <a:off x="6819899" y="2346921"/>
              <a:ext cx="2209038" cy="272072"/>
            </a:xfrm>
            <a:prstGeom prst="rect">
              <a:avLst/>
            </a:prstGeom>
          </p:spPr>
        </p:pic>
      </p:grpSp>
      <p:sp>
        <p:nvSpPr>
          <p:cNvPr id="31" name="object 31"/>
          <p:cNvSpPr txBox="1"/>
          <p:nvPr/>
        </p:nvSpPr>
        <p:spPr>
          <a:xfrm>
            <a:off x="5651166" y="2573472"/>
            <a:ext cx="1577737" cy="160461"/>
          </a:xfrm>
          <a:prstGeom prst="rect">
            <a:avLst/>
          </a:prstGeom>
        </p:spPr>
        <p:txBody>
          <a:bodyPr vert="horz" wrap="square" lIns="0" tIns="10319" rIns="0" bIns="0" rtlCol="0">
            <a:spAutoFit/>
          </a:bodyPr>
          <a:lstStyle/>
          <a:p>
            <a:pPr marL="10160">
              <a:spcBef>
                <a:spcPts val="80"/>
              </a:spcBef>
            </a:pPr>
            <a:r>
              <a:rPr sz="975" b="1" dirty="0">
                <a:latin typeface="Trebuchet MS" panose="020B0603020202020204"/>
                <a:cs typeface="Trebuchet MS" panose="020B0603020202020204"/>
              </a:rPr>
              <a:t>Ph</a:t>
            </a:r>
            <a:r>
              <a:rPr sz="975" b="1" spc="-16" dirty="0">
                <a:latin typeface="Trebuchet MS" panose="020B0603020202020204"/>
                <a:cs typeface="Trebuchet MS" panose="020B0603020202020204"/>
              </a:rPr>
              <a:t> </a:t>
            </a:r>
            <a:r>
              <a:rPr sz="975" b="1" dirty="0">
                <a:latin typeface="Trebuchet MS" panose="020B0603020202020204"/>
                <a:cs typeface="Trebuchet MS" panose="020B0603020202020204"/>
              </a:rPr>
              <a:t>Bruto</a:t>
            </a:r>
            <a:r>
              <a:rPr sz="975" b="1" spc="-24" dirty="0">
                <a:latin typeface="Trebuchet MS" panose="020B0603020202020204"/>
                <a:cs typeface="Trebuchet MS" panose="020B0603020202020204"/>
              </a:rPr>
              <a:t> </a:t>
            </a:r>
            <a:r>
              <a:rPr sz="975" b="1" dirty="0">
                <a:latin typeface="Trebuchet MS" panose="020B0603020202020204"/>
                <a:cs typeface="Trebuchet MS" panose="020B0603020202020204"/>
              </a:rPr>
              <a:t>diatas</a:t>
            </a:r>
            <a:r>
              <a:rPr sz="975" b="1" spc="-8" dirty="0">
                <a:latin typeface="Trebuchet MS" panose="020B0603020202020204"/>
                <a:cs typeface="Trebuchet MS" panose="020B0603020202020204"/>
              </a:rPr>
              <a:t> </a:t>
            </a:r>
            <a:r>
              <a:rPr sz="975" b="1" dirty="0">
                <a:latin typeface="Trebuchet MS" panose="020B0603020202020204"/>
                <a:cs typeface="Trebuchet MS" panose="020B0603020202020204"/>
              </a:rPr>
              <a:t>Rp500</a:t>
            </a:r>
            <a:r>
              <a:rPr sz="975" b="1" spc="-16" dirty="0">
                <a:latin typeface="Trebuchet MS" panose="020B0603020202020204"/>
                <a:cs typeface="Trebuchet MS" panose="020B0603020202020204"/>
              </a:rPr>
              <a:t> juta</a:t>
            </a:r>
            <a:endParaRPr sz="975">
              <a:latin typeface="Trebuchet MS" panose="020B0603020202020204"/>
              <a:cs typeface="Trebuchet MS" panose="020B0603020202020204"/>
            </a:endParaRPr>
          </a:p>
        </p:txBody>
      </p:sp>
      <p:grpSp>
        <p:nvGrpSpPr>
          <p:cNvPr id="32" name="object 32"/>
          <p:cNvGrpSpPr/>
          <p:nvPr/>
        </p:nvGrpSpPr>
        <p:grpSpPr>
          <a:xfrm>
            <a:off x="7331884" y="2053510"/>
            <a:ext cx="1965722" cy="726440"/>
            <a:chOff x="9023857" y="1736089"/>
            <a:chExt cx="2419350" cy="894080"/>
          </a:xfrm>
        </p:grpSpPr>
        <p:pic>
          <p:nvPicPr>
            <p:cNvPr id="33" name="object 33"/>
            <p:cNvPicPr/>
            <p:nvPr/>
          </p:nvPicPr>
          <p:blipFill>
            <a:blip r:embed="rId3" cstate="print"/>
            <a:stretch>
              <a:fillRect/>
            </a:stretch>
          </p:blipFill>
          <p:spPr>
            <a:xfrm>
              <a:off x="9464039" y="1743417"/>
              <a:ext cx="1978913" cy="272072"/>
            </a:xfrm>
            <a:prstGeom prst="rect">
              <a:avLst/>
            </a:prstGeom>
          </p:spPr>
        </p:pic>
        <p:sp>
          <p:nvSpPr>
            <p:cNvPr id="34" name="object 34"/>
            <p:cNvSpPr/>
            <p:nvPr/>
          </p:nvSpPr>
          <p:spPr>
            <a:xfrm>
              <a:off x="9036557" y="1748789"/>
              <a:ext cx="414655" cy="248920"/>
            </a:xfrm>
            <a:custGeom>
              <a:avLst/>
              <a:gdLst/>
              <a:ahLst/>
              <a:cxnLst/>
              <a:rect l="l" t="t" r="r" b="b"/>
              <a:pathLst>
                <a:path w="414654" h="248919">
                  <a:moveTo>
                    <a:pt x="290322" y="0"/>
                  </a:moveTo>
                  <a:lnTo>
                    <a:pt x="290322" y="62102"/>
                  </a:lnTo>
                  <a:lnTo>
                    <a:pt x="0" y="62102"/>
                  </a:lnTo>
                  <a:lnTo>
                    <a:pt x="0" y="186309"/>
                  </a:lnTo>
                  <a:lnTo>
                    <a:pt x="290322" y="186309"/>
                  </a:lnTo>
                  <a:lnTo>
                    <a:pt x="290322" y="248412"/>
                  </a:lnTo>
                  <a:lnTo>
                    <a:pt x="414527" y="124206"/>
                  </a:lnTo>
                  <a:lnTo>
                    <a:pt x="290322" y="0"/>
                  </a:lnTo>
                  <a:close/>
                </a:path>
              </a:pathLst>
            </a:custGeom>
            <a:solidFill>
              <a:srgbClr val="FFFFFF"/>
            </a:solidFill>
          </p:spPr>
          <p:txBody>
            <a:bodyPr wrap="square" lIns="0" tIns="0" rIns="0" bIns="0" rtlCol="0"/>
            <a:lstStyle/>
            <a:p>
              <a:endParaRPr sz="1140"/>
            </a:p>
          </p:txBody>
        </p:sp>
        <p:sp>
          <p:nvSpPr>
            <p:cNvPr id="35" name="object 35"/>
            <p:cNvSpPr/>
            <p:nvPr/>
          </p:nvSpPr>
          <p:spPr>
            <a:xfrm>
              <a:off x="9036557" y="1748789"/>
              <a:ext cx="414655" cy="248920"/>
            </a:xfrm>
            <a:custGeom>
              <a:avLst/>
              <a:gdLst/>
              <a:ahLst/>
              <a:cxnLst/>
              <a:rect l="l" t="t" r="r" b="b"/>
              <a:pathLst>
                <a:path w="414654" h="248919">
                  <a:moveTo>
                    <a:pt x="0" y="62102"/>
                  </a:moveTo>
                  <a:lnTo>
                    <a:pt x="290322" y="62102"/>
                  </a:lnTo>
                  <a:lnTo>
                    <a:pt x="290322" y="0"/>
                  </a:lnTo>
                  <a:lnTo>
                    <a:pt x="414527" y="124206"/>
                  </a:lnTo>
                  <a:lnTo>
                    <a:pt x="290322" y="248412"/>
                  </a:lnTo>
                  <a:lnTo>
                    <a:pt x="290322" y="186309"/>
                  </a:lnTo>
                  <a:lnTo>
                    <a:pt x="0" y="186309"/>
                  </a:lnTo>
                  <a:lnTo>
                    <a:pt x="0" y="62102"/>
                  </a:lnTo>
                  <a:close/>
                </a:path>
              </a:pathLst>
            </a:custGeom>
            <a:ln w="25400">
              <a:solidFill>
                <a:srgbClr val="00AFEF"/>
              </a:solidFill>
            </a:ln>
          </p:spPr>
          <p:txBody>
            <a:bodyPr wrap="square" lIns="0" tIns="0" rIns="0" bIns="0" rtlCol="0"/>
            <a:lstStyle/>
            <a:p>
              <a:endParaRPr sz="1140"/>
            </a:p>
          </p:txBody>
        </p:sp>
        <p:pic>
          <p:nvPicPr>
            <p:cNvPr id="36" name="object 36"/>
            <p:cNvPicPr/>
            <p:nvPr/>
          </p:nvPicPr>
          <p:blipFill>
            <a:blip r:embed="rId3" cstate="print"/>
            <a:stretch>
              <a:fillRect/>
            </a:stretch>
          </p:blipFill>
          <p:spPr>
            <a:xfrm>
              <a:off x="9464039" y="2054313"/>
              <a:ext cx="1978913" cy="272072"/>
            </a:xfrm>
            <a:prstGeom prst="rect">
              <a:avLst/>
            </a:prstGeom>
          </p:spPr>
        </p:pic>
        <p:sp>
          <p:nvSpPr>
            <p:cNvPr id="37" name="object 37"/>
            <p:cNvSpPr/>
            <p:nvPr/>
          </p:nvSpPr>
          <p:spPr>
            <a:xfrm>
              <a:off x="9045701" y="2068829"/>
              <a:ext cx="414655" cy="248920"/>
            </a:xfrm>
            <a:custGeom>
              <a:avLst/>
              <a:gdLst/>
              <a:ahLst/>
              <a:cxnLst/>
              <a:rect l="l" t="t" r="r" b="b"/>
              <a:pathLst>
                <a:path w="414654" h="248919">
                  <a:moveTo>
                    <a:pt x="290322" y="0"/>
                  </a:moveTo>
                  <a:lnTo>
                    <a:pt x="290322" y="62103"/>
                  </a:lnTo>
                  <a:lnTo>
                    <a:pt x="0" y="62103"/>
                  </a:lnTo>
                  <a:lnTo>
                    <a:pt x="0" y="186309"/>
                  </a:lnTo>
                  <a:lnTo>
                    <a:pt x="290322" y="186309"/>
                  </a:lnTo>
                  <a:lnTo>
                    <a:pt x="290322" y="248412"/>
                  </a:lnTo>
                  <a:lnTo>
                    <a:pt x="414527" y="124206"/>
                  </a:lnTo>
                  <a:lnTo>
                    <a:pt x="290322" y="0"/>
                  </a:lnTo>
                  <a:close/>
                </a:path>
              </a:pathLst>
            </a:custGeom>
            <a:solidFill>
              <a:srgbClr val="FFFFFF"/>
            </a:solidFill>
          </p:spPr>
          <p:txBody>
            <a:bodyPr wrap="square" lIns="0" tIns="0" rIns="0" bIns="0" rtlCol="0"/>
            <a:lstStyle/>
            <a:p>
              <a:endParaRPr sz="1140"/>
            </a:p>
          </p:txBody>
        </p:sp>
        <p:sp>
          <p:nvSpPr>
            <p:cNvPr id="38" name="object 38"/>
            <p:cNvSpPr/>
            <p:nvPr/>
          </p:nvSpPr>
          <p:spPr>
            <a:xfrm>
              <a:off x="9045701" y="2068829"/>
              <a:ext cx="414655" cy="248920"/>
            </a:xfrm>
            <a:custGeom>
              <a:avLst/>
              <a:gdLst/>
              <a:ahLst/>
              <a:cxnLst/>
              <a:rect l="l" t="t" r="r" b="b"/>
              <a:pathLst>
                <a:path w="414654" h="248919">
                  <a:moveTo>
                    <a:pt x="0" y="62103"/>
                  </a:moveTo>
                  <a:lnTo>
                    <a:pt x="290322" y="62103"/>
                  </a:lnTo>
                  <a:lnTo>
                    <a:pt x="290322" y="0"/>
                  </a:lnTo>
                  <a:lnTo>
                    <a:pt x="414527" y="124206"/>
                  </a:lnTo>
                  <a:lnTo>
                    <a:pt x="290322" y="248412"/>
                  </a:lnTo>
                  <a:lnTo>
                    <a:pt x="290322" y="186309"/>
                  </a:lnTo>
                  <a:lnTo>
                    <a:pt x="0" y="186309"/>
                  </a:lnTo>
                  <a:lnTo>
                    <a:pt x="0" y="62103"/>
                  </a:lnTo>
                  <a:close/>
                </a:path>
              </a:pathLst>
            </a:custGeom>
            <a:ln w="25400">
              <a:solidFill>
                <a:srgbClr val="00AFEF"/>
              </a:solidFill>
            </a:ln>
          </p:spPr>
          <p:txBody>
            <a:bodyPr wrap="square" lIns="0" tIns="0" rIns="0" bIns="0" rtlCol="0"/>
            <a:lstStyle/>
            <a:p>
              <a:endParaRPr sz="1140"/>
            </a:p>
          </p:txBody>
        </p:sp>
        <p:pic>
          <p:nvPicPr>
            <p:cNvPr id="39" name="object 39"/>
            <p:cNvPicPr/>
            <p:nvPr/>
          </p:nvPicPr>
          <p:blipFill>
            <a:blip r:embed="rId3" cstate="print"/>
            <a:stretch>
              <a:fillRect/>
            </a:stretch>
          </p:blipFill>
          <p:spPr>
            <a:xfrm>
              <a:off x="9464039" y="2357589"/>
              <a:ext cx="1978913" cy="272072"/>
            </a:xfrm>
            <a:prstGeom prst="rect">
              <a:avLst/>
            </a:prstGeom>
          </p:spPr>
        </p:pic>
      </p:grpSp>
      <p:sp>
        <p:nvSpPr>
          <p:cNvPr id="40" name="object 40"/>
          <p:cNvSpPr txBox="1"/>
          <p:nvPr/>
        </p:nvSpPr>
        <p:spPr>
          <a:xfrm>
            <a:off x="7776828" y="1837436"/>
            <a:ext cx="1435338" cy="887904"/>
          </a:xfrm>
          <a:prstGeom prst="rect">
            <a:avLst/>
          </a:prstGeom>
        </p:spPr>
        <p:txBody>
          <a:bodyPr vert="horz" wrap="square" lIns="0" tIns="10319" rIns="0" bIns="0" rtlCol="0">
            <a:spAutoFit/>
          </a:bodyPr>
          <a:lstStyle/>
          <a:p>
            <a:pPr marL="47625">
              <a:spcBef>
                <a:spcPts val="80"/>
              </a:spcBef>
            </a:pPr>
            <a:r>
              <a:rPr sz="975" b="1" dirty="0">
                <a:latin typeface="Trebuchet MS" panose="020B0603020202020204"/>
                <a:cs typeface="Trebuchet MS" panose="020B0603020202020204"/>
              </a:rPr>
              <a:t>0%</a:t>
            </a:r>
            <a:r>
              <a:rPr sz="975" b="1" spc="-16" dirty="0">
                <a:latin typeface="Trebuchet MS" panose="020B0603020202020204"/>
                <a:cs typeface="Trebuchet MS" panose="020B0603020202020204"/>
              </a:rPr>
              <a:t> </a:t>
            </a:r>
            <a:r>
              <a:rPr sz="975" b="1" dirty="0">
                <a:latin typeface="Trebuchet MS" panose="020B0603020202020204"/>
                <a:cs typeface="Trebuchet MS" panose="020B0603020202020204"/>
              </a:rPr>
              <a:t>X</a:t>
            </a:r>
            <a:r>
              <a:rPr sz="975" b="1" spc="-4" dirty="0">
                <a:latin typeface="Trebuchet MS" panose="020B0603020202020204"/>
                <a:cs typeface="Trebuchet MS" panose="020B0603020202020204"/>
              </a:rPr>
              <a:t> </a:t>
            </a:r>
            <a:r>
              <a:rPr sz="975" b="1" spc="-8" dirty="0">
                <a:latin typeface="Trebuchet MS" panose="020B0603020202020204"/>
                <a:cs typeface="Trebuchet MS" panose="020B0603020202020204"/>
              </a:rPr>
              <a:t>Penghasilan</a:t>
            </a:r>
            <a:r>
              <a:rPr sz="975" b="1" dirty="0">
                <a:latin typeface="Trebuchet MS" panose="020B0603020202020204"/>
                <a:cs typeface="Trebuchet MS" panose="020B0603020202020204"/>
              </a:rPr>
              <a:t> </a:t>
            </a:r>
            <a:r>
              <a:rPr sz="975" b="1" spc="-8" dirty="0">
                <a:latin typeface="Trebuchet MS" panose="020B0603020202020204"/>
                <a:cs typeface="Trebuchet MS" panose="020B0603020202020204"/>
              </a:rPr>
              <a:t>Bruto</a:t>
            </a:r>
            <a:endParaRPr sz="975">
              <a:latin typeface="Trebuchet MS" panose="020B0603020202020204"/>
              <a:cs typeface="Trebuchet MS" panose="020B0603020202020204"/>
            </a:endParaRPr>
          </a:p>
          <a:p>
            <a:pPr marL="10160" indent="37465">
              <a:spcBef>
                <a:spcPts val="765"/>
              </a:spcBef>
            </a:pPr>
            <a:r>
              <a:rPr sz="975" b="1" dirty="0">
                <a:latin typeface="Trebuchet MS" panose="020B0603020202020204"/>
                <a:cs typeface="Trebuchet MS" panose="020B0603020202020204"/>
              </a:rPr>
              <a:t>5%</a:t>
            </a:r>
            <a:r>
              <a:rPr sz="975" b="1" spc="-16" dirty="0">
                <a:latin typeface="Trebuchet MS" panose="020B0603020202020204"/>
                <a:cs typeface="Trebuchet MS" panose="020B0603020202020204"/>
              </a:rPr>
              <a:t> </a:t>
            </a:r>
            <a:r>
              <a:rPr sz="975" b="1" dirty="0">
                <a:latin typeface="Trebuchet MS" panose="020B0603020202020204"/>
                <a:cs typeface="Trebuchet MS" panose="020B0603020202020204"/>
              </a:rPr>
              <a:t>X</a:t>
            </a:r>
            <a:r>
              <a:rPr sz="975" b="1" spc="-4" dirty="0">
                <a:latin typeface="Trebuchet MS" panose="020B0603020202020204"/>
                <a:cs typeface="Trebuchet MS" panose="020B0603020202020204"/>
              </a:rPr>
              <a:t> </a:t>
            </a:r>
            <a:r>
              <a:rPr sz="975" b="1" spc="-8" dirty="0">
                <a:latin typeface="Trebuchet MS" panose="020B0603020202020204"/>
                <a:cs typeface="Trebuchet MS" panose="020B0603020202020204"/>
              </a:rPr>
              <a:t>Penghasilan</a:t>
            </a:r>
            <a:r>
              <a:rPr sz="975" b="1" dirty="0">
                <a:latin typeface="Trebuchet MS" panose="020B0603020202020204"/>
                <a:cs typeface="Trebuchet MS" panose="020B0603020202020204"/>
              </a:rPr>
              <a:t> </a:t>
            </a:r>
            <a:r>
              <a:rPr sz="975" b="1" spc="-8" dirty="0">
                <a:latin typeface="Trebuchet MS" panose="020B0603020202020204"/>
                <a:cs typeface="Trebuchet MS" panose="020B0603020202020204"/>
              </a:rPr>
              <a:t>Bruto</a:t>
            </a:r>
            <a:endParaRPr sz="975">
              <a:latin typeface="Trebuchet MS" panose="020B0603020202020204"/>
              <a:cs typeface="Trebuchet MS" panose="020B0603020202020204"/>
            </a:endParaRPr>
          </a:p>
          <a:p>
            <a:pPr marL="10160" marR="4445">
              <a:lnSpc>
                <a:spcPct val="165000"/>
              </a:lnSpc>
              <a:spcBef>
                <a:spcPts val="55"/>
              </a:spcBef>
            </a:pPr>
            <a:r>
              <a:rPr sz="975" b="1" dirty="0">
                <a:latin typeface="Trebuchet MS" panose="020B0603020202020204"/>
                <a:cs typeface="Trebuchet MS" panose="020B0603020202020204"/>
              </a:rPr>
              <a:t>15%</a:t>
            </a:r>
            <a:r>
              <a:rPr sz="975" b="1" spc="-12" dirty="0">
                <a:latin typeface="Trebuchet MS" panose="020B0603020202020204"/>
                <a:cs typeface="Trebuchet MS" panose="020B0603020202020204"/>
              </a:rPr>
              <a:t> </a:t>
            </a:r>
            <a:r>
              <a:rPr sz="975" b="1" dirty="0">
                <a:latin typeface="Trebuchet MS" panose="020B0603020202020204"/>
                <a:cs typeface="Trebuchet MS" panose="020B0603020202020204"/>
              </a:rPr>
              <a:t>X</a:t>
            </a:r>
            <a:r>
              <a:rPr sz="975" b="1" spc="-8" dirty="0">
                <a:latin typeface="Trebuchet MS" panose="020B0603020202020204"/>
                <a:cs typeface="Trebuchet MS" panose="020B0603020202020204"/>
              </a:rPr>
              <a:t> Penghasilan</a:t>
            </a:r>
            <a:r>
              <a:rPr sz="975" b="1" spc="4" dirty="0">
                <a:latin typeface="Trebuchet MS" panose="020B0603020202020204"/>
                <a:cs typeface="Trebuchet MS" panose="020B0603020202020204"/>
              </a:rPr>
              <a:t> </a:t>
            </a:r>
            <a:r>
              <a:rPr sz="975" b="1" spc="-8" dirty="0">
                <a:latin typeface="Trebuchet MS" panose="020B0603020202020204"/>
                <a:cs typeface="Trebuchet MS" panose="020B0603020202020204"/>
              </a:rPr>
              <a:t>Bruto </a:t>
            </a:r>
            <a:r>
              <a:rPr sz="975" b="1" dirty="0">
                <a:latin typeface="Trebuchet MS" panose="020B0603020202020204"/>
                <a:cs typeface="Trebuchet MS" panose="020B0603020202020204"/>
              </a:rPr>
              <a:t>25%</a:t>
            </a:r>
            <a:r>
              <a:rPr sz="975" b="1" spc="-12" dirty="0">
                <a:latin typeface="Trebuchet MS" panose="020B0603020202020204"/>
                <a:cs typeface="Trebuchet MS" panose="020B0603020202020204"/>
              </a:rPr>
              <a:t> </a:t>
            </a:r>
            <a:r>
              <a:rPr sz="975" b="1" dirty="0">
                <a:latin typeface="Trebuchet MS" panose="020B0603020202020204"/>
                <a:cs typeface="Trebuchet MS" panose="020B0603020202020204"/>
              </a:rPr>
              <a:t>X</a:t>
            </a:r>
            <a:r>
              <a:rPr sz="975" b="1" spc="-8" dirty="0">
                <a:latin typeface="Trebuchet MS" panose="020B0603020202020204"/>
                <a:cs typeface="Trebuchet MS" panose="020B0603020202020204"/>
              </a:rPr>
              <a:t> Penghasilan</a:t>
            </a:r>
            <a:r>
              <a:rPr sz="975" b="1" spc="4" dirty="0">
                <a:latin typeface="Trebuchet MS" panose="020B0603020202020204"/>
                <a:cs typeface="Trebuchet MS" panose="020B0603020202020204"/>
              </a:rPr>
              <a:t> </a:t>
            </a:r>
            <a:r>
              <a:rPr sz="975" b="1" spc="-8" dirty="0">
                <a:latin typeface="Trebuchet MS" panose="020B0603020202020204"/>
                <a:cs typeface="Trebuchet MS" panose="020B0603020202020204"/>
              </a:rPr>
              <a:t>Bruto</a:t>
            </a:r>
            <a:endParaRPr sz="975">
              <a:latin typeface="Trebuchet MS" panose="020B0603020202020204"/>
              <a:cs typeface="Trebuchet MS" panose="020B0603020202020204"/>
            </a:endParaRPr>
          </a:p>
        </p:txBody>
      </p:sp>
      <p:grpSp>
        <p:nvGrpSpPr>
          <p:cNvPr id="41" name="object 41"/>
          <p:cNvGrpSpPr/>
          <p:nvPr/>
        </p:nvGrpSpPr>
        <p:grpSpPr>
          <a:xfrm>
            <a:off x="7339314" y="2552525"/>
            <a:ext cx="357545" cy="221337"/>
            <a:chOff x="9033002" y="2350261"/>
            <a:chExt cx="440055" cy="272415"/>
          </a:xfrm>
        </p:grpSpPr>
        <p:sp>
          <p:nvSpPr>
            <p:cNvPr id="42" name="object 42"/>
            <p:cNvSpPr/>
            <p:nvPr/>
          </p:nvSpPr>
          <p:spPr>
            <a:xfrm>
              <a:off x="9045702" y="2362961"/>
              <a:ext cx="414655" cy="247015"/>
            </a:xfrm>
            <a:custGeom>
              <a:avLst/>
              <a:gdLst/>
              <a:ahLst/>
              <a:cxnLst/>
              <a:rect l="l" t="t" r="r" b="b"/>
              <a:pathLst>
                <a:path w="414654" h="247014">
                  <a:moveTo>
                    <a:pt x="291083" y="0"/>
                  </a:moveTo>
                  <a:lnTo>
                    <a:pt x="291083" y="61722"/>
                  </a:lnTo>
                  <a:lnTo>
                    <a:pt x="0" y="61722"/>
                  </a:lnTo>
                  <a:lnTo>
                    <a:pt x="0" y="185165"/>
                  </a:lnTo>
                  <a:lnTo>
                    <a:pt x="291083" y="185165"/>
                  </a:lnTo>
                  <a:lnTo>
                    <a:pt x="291083" y="246887"/>
                  </a:lnTo>
                  <a:lnTo>
                    <a:pt x="414527" y="123443"/>
                  </a:lnTo>
                  <a:lnTo>
                    <a:pt x="291083" y="0"/>
                  </a:lnTo>
                  <a:close/>
                </a:path>
              </a:pathLst>
            </a:custGeom>
            <a:solidFill>
              <a:srgbClr val="FFFFFF"/>
            </a:solidFill>
          </p:spPr>
          <p:txBody>
            <a:bodyPr wrap="square" lIns="0" tIns="0" rIns="0" bIns="0" rtlCol="0"/>
            <a:lstStyle/>
            <a:p>
              <a:endParaRPr sz="1140"/>
            </a:p>
          </p:txBody>
        </p:sp>
        <p:sp>
          <p:nvSpPr>
            <p:cNvPr id="43" name="object 43"/>
            <p:cNvSpPr/>
            <p:nvPr/>
          </p:nvSpPr>
          <p:spPr>
            <a:xfrm>
              <a:off x="9045702" y="2362961"/>
              <a:ext cx="414655" cy="247015"/>
            </a:xfrm>
            <a:custGeom>
              <a:avLst/>
              <a:gdLst/>
              <a:ahLst/>
              <a:cxnLst/>
              <a:rect l="l" t="t" r="r" b="b"/>
              <a:pathLst>
                <a:path w="414654" h="247014">
                  <a:moveTo>
                    <a:pt x="0" y="61722"/>
                  </a:moveTo>
                  <a:lnTo>
                    <a:pt x="291083" y="61722"/>
                  </a:lnTo>
                  <a:lnTo>
                    <a:pt x="291083" y="0"/>
                  </a:lnTo>
                  <a:lnTo>
                    <a:pt x="414527" y="123443"/>
                  </a:lnTo>
                  <a:lnTo>
                    <a:pt x="291083" y="246887"/>
                  </a:lnTo>
                  <a:lnTo>
                    <a:pt x="291083" y="185165"/>
                  </a:lnTo>
                  <a:lnTo>
                    <a:pt x="0" y="185165"/>
                  </a:lnTo>
                  <a:lnTo>
                    <a:pt x="0" y="61722"/>
                  </a:lnTo>
                  <a:close/>
                </a:path>
              </a:pathLst>
            </a:custGeom>
            <a:ln w="25400">
              <a:solidFill>
                <a:srgbClr val="00AFEF"/>
              </a:solidFill>
            </a:ln>
          </p:spPr>
          <p:txBody>
            <a:bodyPr wrap="square" lIns="0" tIns="0" rIns="0" bIns="0" rtlCol="0"/>
            <a:lstStyle/>
            <a:p>
              <a:endParaRPr sz="1140"/>
            </a:p>
          </p:txBody>
        </p:sp>
      </p:grpSp>
      <p:grpSp>
        <p:nvGrpSpPr>
          <p:cNvPr id="44" name="object 44"/>
          <p:cNvGrpSpPr/>
          <p:nvPr/>
        </p:nvGrpSpPr>
        <p:grpSpPr>
          <a:xfrm>
            <a:off x="8376555" y="5626688"/>
            <a:ext cx="1421924" cy="500975"/>
            <a:chOff x="10309606" y="6133846"/>
            <a:chExt cx="1750060" cy="616585"/>
          </a:xfrm>
        </p:grpSpPr>
        <p:sp>
          <p:nvSpPr>
            <p:cNvPr id="45" name="object 45"/>
            <p:cNvSpPr/>
            <p:nvPr/>
          </p:nvSpPr>
          <p:spPr>
            <a:xfrm>
              <a:off x="10315956" y="6140196"/>
              <a:ext cx="1737360" cy="603885"/>
            </a:xfrm>
            <a:custGeom>
              <a:avLst/>
              <a:gdLst/>
              <a:ahLst/>
              <a:cxnLst/>
              <a:rect l="l" t="t" r="r" b="b"/>
              <a:pathLst>
                <a:path w="1737359" h="603884">
                  <a:moveTo>
                    <a:pt x="1636776" y="0"/>
                  </a:moveTo>
                  <a:lnTo>
                    <a:pt x="100584" y="0"/>
                  </a:lnTo>
                  <a:lnTo>
                    <a:pt x="61454" y="7904"/>
                  </a:lnTo>
                  <a:lnTo>
                    <a:pt x="29479" y="29460"/>
                  </a:lnTo>
                  <a:lnTo>
                    <a:pt x="7911" y="61432"/>
                  </a:lnTo>
                  <a:lnTo>
                    <a:pt x="0" y="100583"/>
                  </a:lnTo>
                  <a:lnTo>
                    <a:pt x="0" y="502919"/>
                  </a:lnTo>
                  <a:lnTo>
                    <a:pt x="7911" y="542071"/>
                  </a:lnTo>
                  <a:lnTo>
                    <a:pt x="29479" y="574043"/>
                  </a:lnTo>
                  <a:lnTo>
                    <a:pt x="61454" y="595599"/>
                  </a:lnTo>
                  <a:lnTo>
                    <a:pt x="100584" y="603503"/>
                  </a:lnTo>
                  <a:lnTo>
                    <a:pt x="1636776" y="603503"/>
                  </a:lnTo>
                  <a:lnTo>
                    <a:pt x="1675905" y="595599"/>
                  </a:lnTo>
                  <a:lnTo>
                    <a:pt x="1707880" y="574043"/>
                  </a:lnTo>
                  <a:lnTo>
                    <a:pt x="1729448" y="542071"/>
                  </a:lnTo>
                  <a:lnTo>
                    <a:pt x="1737360" y="502919"/>
                  </a:lnTo>
                  <a:lnTo>
                    <a:pt x="1737360" y="100583"/>
                  </a:lnTo>
                  <a:lnTo>
                    <a:pt x="1729448" y="61432"/>
                  </a:lnTo>
                  <a:lnTo>
                    <a:pt x="1707880" y="29460"/>
                  </a:lnTo>
                  <a:lnTo>
                    <a:pt x="1675905" y="7904"/>
                  </a:lnTo>
                  <a:lnTo>
                    <a:pt x="1636776" y="0"/>
                  </a:lnTo>
                  <a:close/>
                </a:path>
              </a:pathLst>
            </a:custGeom>
            <a:solidFill>
              <a:srgbClr val="FFFFFF"/>
            </a:solidFill>
          </p:spPr>
          <p:txBody>
            <a:bodyPr wrap="square" lIns="0" tIns="0" rIns="0" bIns="0" rtlCol="0"/>
            <a:lstStyle/>
            <a:p>
              <a:endParaRPr sz="1140"/>
            </a:p>
          </p:txBody>
        </p:sp>
        <p:sp>
          <p:nvSpPr>
            <p:cNvPr id="46" name="object 46"/>
            <p:cNvSpPr/>
            <p:nvPr/>
          </p:nvSpPr>
          <p:spPr>
            <a:xfrm>
              <a:off x="10315956" y="6140196"/>
              <a:ext cx="1737360" cy="603885"/>
            </a:xfrm>
            <a:custGeom>
              <a:avLst/>
              <a:gdLst/>
              <a:ahLst/>
              <a:cxnLst/>
              <a:rect l="l" t="t" r="r" b="b"/>
              <a:pathLst>
                <a:path w="1737359" h="603884">
                  <a:moveTo>
                    <a:pt x="0" y="100583"/>
                  </a:moveTo>
                  <a:lnTo>
                    <a:pt x="7911" y="61432"/>
                  </a:lnTo>
                  <a:lnTo>
                    <a:pt x="29479" y="29460"/>
                  </a:lnTo>
                  <a:lnTo>
                    <a:pt x="61454" y="7904"/>
                  </a:lnTo>
                  <a:lnTo>
                    <a:pt x="100584" y="0"/>
                  </a:lnTo>
                  <a:lnTo>
                    <a:pt x="1636776" y="0"/>
                  </a:lnTo>
                  <a:lnTo>
                    <a:pt x="1675905" y="7904"/>
                  </a:lnTo>
                  <a:lnTo>
                    <a:pt x="1707880" y="29460"/>
                  </a:lnTo>
                  <a:lnTo>
                    <a:pt x="1729448" y="61432"/>
                  </a:lnTo>
                  <a:lnTo>
                    <a:pt x="1737360" y="100583"/>
                  </a:lnTo>
                  <a:lnTo>
                    <a:pt x="1737360" y="502919"/>
                  </a:lnTo>
                  <a:lnTo>
                    <a:pt x="1729448" y="542071"/>
                  </a:lnTo>
                  <a:lnTo>
                    <a:pt x="1707880" y="574043"/>
                  </a:lnTo>
                  <a:lnTo>
                    <a:pt x="1675905" y="595599"/>
                  </a:lnTo>
                  <a:lnTo>
                    <a:pt x="1636776" y="603503"/>
                  </a:lnTo>
                  <a:lnTo>
                    <a:pt x="100584" y="603503"/>
                  </a:lnTo>
                  <a:lnTo>
                    <a:pt x="61454" y="595599"/>
                  </a:lnTo>
                  <a:lnTo>
                    <a:pt x="29479" y="574043"/>
                  </a:lnTo>
                  <a:lnTo>
                    <a:pt x="7911" y="542071"/>
                  </a:lnTo>
                  <a:lnTo>
                    <a:pt x="0" y="502919"/>
                  </a:lnTo>
                  <a:lnTo>
                    <a:pt x="0" y="100583"/>
                  </a:lnTo>
                  <a:close/>
                </a:path>
              </a:pathLst>
            </a:custGeom>
            <a:ln w="12700">
              <a:solidFill>
                <a:srgbClr val="000000"/>
              </a:solidFill>
              <a:prstDash val="sysDash"/>
            </a:ln>
          </p:spPr>
          <p:txBody>
            <a:bodyPr wrap="square" lIns="0" tIns="0" rIns="0" bIns="0" rtlCol="0"/>
            <a:lstStyle/>
            <a:p>
              <a:endParaRPr sz="1140"/>
            </a:p>
          </p:txBody>
        </p:sp>
      </p:grpSp>
      <p:sp>
        <p:nvSpPr>
          <p:cNvPr id="47" name="object 47"/>
          <p:cNvSpPr txBox="1"/>
          <p:nvPr/>
        </p:nvSpPr>
        <p:spPr>
          <a:xfrm>
            <a:off x="8500689" y="5641093"/>
            <a:ext cx="1173758" cy="460543"/>
          </a:xfrm>
          <a:prstGeom prst="rect">
            <a:avLst/>
          </a:prstGeom>
        </p:spPr>
        <p:txBody>
          <a:bodyPr vert="horz" wrap="square" lIns="0" tIns="10319" rIns="0" bIns="0" rtlCol="0">
            <a:spAutoFit/>
          </a:bodyPr>
          <a:lstStyle/>
          <a:p>
            <a:pPr marL="58420">
              <a:spcBef>
                <a:spcPts val="80"/>
              </a:spcBef>
            </a:pPr>
            <a:r>
              <a:rPr sz="975" b="1" dirty="0">
                <a:solidFill>
                  <a:srgbClr val="1B2852"/>
                </a:solidFill>
                <a:latin typeface="Trebuchet MS" panose="020B0603020202020204"/>
                <a:cs typeface="Trebuchet MS" panose="020B0603020202020204"/>
              </a:rPr>
              <a:t>PP</a:t>
            </a:r>
            <a:r>
              <a:rPr sz="975" b="1" spc="-24" dirty="0">
                <a:solidFill>
                  <a:srgbClr val="1B2852"/>
                </a:solidFill>
                <a:latin typeface="Trebuchet MS" panose="020B0603020202020204"/>
                <a:cs typeface="Trebuchet MS" panose="020B0603020202020204"/>
              </a:rPr>
              <a:t> </a:t>
            </a:r>
            <a:r>
              <a:rPr sz="975" b="1" dirty="0">
                <a:solidFill>
                  <a:srgbClr val="1B2852"/>
                </a:solidFill>
                <a:latin typeface="Trebuchet MS" panose="020B0603020202020204"/>
                <a:cs typeface="Trebuchet MS" panose="020B0603020202020204"/>
              </a:rPr>
              <a:t>68</a:t>
            </a:r>
            <a:r>
              <a:rPr sz="975" b="1" spc="-20" dirty="0">
                <a:solidFill>
                  <a:srgbClr val="1B2852"/>
                </a:solidFill>
                <a:latin typeface="Trebuchet MS" panose="020B0603020202020204"/>
                <a:cs typeface="Trebuchet MS" panose="020B0603020202020204"/>
              </a:rPr>
              <a:t> </a:t>
            </a:r>
            <a:r>
              <a:rPr sz="975" b="1" dirty="0">
                <a:solidFill>
                  <a:srgbClr val="1B2852"/>
                </a:solidFill>
                <a:latin typeface="Trebuchet MS" panose="020B0603020202020204"/>
                <a:cs typeface="Trebuchet MS" panose="020B0603020202020204"/>
              </a:rPr>
              <a:t>Tahun </a:t>
            </a:r>
            <a:r>
              <a:rPr sz="975" b="1" spc="-16" dirty="0">
                <a:solidFill>
                  <a:srgbClr val="1B2852"/>
                </a:solidFill>
                <a:latin typeface="Trebuchet MS" panose="020B0603020202020204"/>
                <a:cs typeface="Trebuchet MS" panose="020B0603020202020204"/>
              </a:rPr>
              <a:t>2010</a:t>
            </a:r>
            <a:endParaRPr sz="975">
              <a:latin typeface="Trebuchet MS" panose="020B0603020202020204"/>
              <a:cs typeface="Trebuchet MS" panose="020B0603020202020204"/>
            </a:endParaRPr>
          </a:p>
          <a:p>
            <a:pPr marL="10160">
              <a:spcBef>
                <a:spcPts val="5"/>
              </a:spcBef>
            </a:pPr>
            <a:r>
              <a:rPr sz="975" b="1" dirty="0">
                <a:solidFill>
                  <a:srgbClr val="1B2852"/>
                </a:solidFill>
                <a:latin typeface="Trebuchet MS" panose="020B0603020202020204"/>
                <a:cs typeface="Trebuchet MS" panose="020B0603020202020204"/>
              </a:rPr>
              <a:t>PMK</a:t>
            </a:r>
            <a:r>
              <a:rPr sz="975" b="1" spc="-28" dirty="0">
                <a:solidFill>
                  <a:srgbClr val="1B2852"/>
                </a:solidFill>
                <a:latin typeface="Trebuchet MS" panose="020B0603020202020204"/>
                <a:cs typeface="Trebuchet MS" panose="020B0603020202020204"/>
              </a:rPr>
              <a:t> </a:t>
            </a:r>
            <a:r>
              <a:rPr sz="975" b="1" dirty="0">
                <a:solidFill>
                  <a:srgbClr val="1B2852"/>
                </a:solidFill>
                <a:latin typeface="Trebuchet MS" panose="020B0603020202020204"/>
                <a:cs typeface="Trebuchet MS" panose="020B0603020202020204"/>
              </a:rPr>
              <a:t>16</a:t>
            </a:r>
            <a:r>
              <a:rPr sz="975" b="1" spc="-20" dirty="0">
                <a:solidFill>
                  <a:srgbClr val="1B2852"/>
                </a:solidFill>
                <a:latin typeface="Trebuchet MS" panose="020B0603020202020204"/>
                <a:cs typeface="Trebuchet MS" panose="020B0603020202020204"/>
              </a:rPr>
              <a:t> </a:t>
            </a:r>
            <a:r>
              <a:rPr sz="975" b="1" dirty="0">
                <a:solidFill>
                  <a:srgbClr val="1B2852"/>
                </a:solidFill>
                <a:latin typeface="Trebuchet MS" panose="020B0603020202020204"/>
                <a:cs typeface="Trebuchet MS" panose="020B0603020202020204"/>
              </a:rPr>
              <a:t>Tahun </a:t>
            </a:r>
            <a:r>
              <a:rPr sz="975" b="1" spc="-16" dirty="0">
                <a:solidFill>
                  <a:srgbClr val="1B2852"/>
                </a:solidFill>
                <a:latin typeface="Trebuchet MS" panose="020B0603020202020204"/>
                <a:cs typeface="Trebuchet MS" panose="020B0603020202020204"/>
              </a:rPr>
              <a:t>2010</a:t>
            </a:r>
            <a:endParaRPr sz="975">
              <a:latin typeface="Trebuchet MS" panose="020B0603020202020204"/>
              <a:cs typeface="Trebuchet MS" panose="020B0603020202020204"/>
            </a:endParaRPr>
          </a:p>
          <a:p>
            <a:pPr marL="58420"/>
            <a:r>
              <a:rPr sz="975" b="1" dirty="0">
                <a:solidFill>
                  <a:srgbClr val="1B2852"/>
                </a:solidFill>
                <a:latin typeface="Trebuchet MS" panose="020B0603020202020204"/>
                <a:cs typeface="Trebuchet MS" panose="020B0603020202020204"/>
              </a:rPr>
              <a:t>PP</a:t>
            </a:r>
            <a:r>
              <a:rPr sz="975" b="1" spc="-28" dirty="0">
                <a:solidFill>
                  <a:srgbClr val="1B2852"/>
                </a:solidFill>
                <a:latin typeface="Trebuchet MS" panose="020B0603020202020204"/>
                <a:cs typeface="Trebuchet MS" panose="020B0603020202020204"/>
              </a:rPr>
              <a:t> </a:t>
            </a:r>
            <a:r>
              <a:rPr sz="975" b="1" dirty="0">
                <a:solidFill>
                  <a:srgbClr val="1B2852"/>
                </a:solidFill>
                <a:latin typeface="Trebuchet MS" panose="020B0603020202020204"/>
                <a:cs typeface="Trebuchet MS" panose="020B0603020202020204"/>
              </a:rPr>
              <a:t>80</a:t>
            </a:r>
            <a:r>
              <a:rPr sz="975" b="1" spc="-16" dirty="0">
                <a:solidFill>
                  <a:srgbClr val="1B2852"/>
                </a:solidFill>
                <a:latin typeface="Trebuchet MS" panose="020B0603020202020204"/>
                <a:cs typeface="Trebuchet MS" panose="020B0603020202020204"/>
              </a:rPr>
              <a:t> </a:t>
            </a:r>
            <a:r>
              <a:rPr sz="975" b="1" dirty="0">
                <a:solidFill>
                  <a:srgbClr val="1B2852"/>
                </a:solidFill>
                <a:latin typeface="Trebuchet MS" panose="020B0603020202020204"/>
                <a:cs typeface="Trebuchet MS" panose="020B0603020202020204"/>
              </a:rPr>
              <a:t>Tahun </a:t>
            </a:r>
            <a:r>
              <a:rPr sz="975" b="1" spc="-16" dirty="0">
                <a:solidFill>
                  <a:srgbClr val="1B2852"/>
                </a:solidFill>
                <a:latin typeface="Trebuchet MS" panose="020B0603020202020204"/>
                <a:cs typeface="Trebuchet MS" panose="020B0603020202020204"/>
              </a:rPr>
              <a:t>2010</a:t>
            </a:r>
            <a:endParaRPr sz="975">
              <a:latin typeface="Trebuchet MS" panose="020B0603020202020204"/>
              <a:cs typeface="Trebuchet MS" panose="020B0603020202020204"/>
            </a:endParaRPr>
          </a:p>
        </p:txBody>
      </p:sp>
      <p:pic>
        <p:nvPicPr>
          <p:cNvPr id="48" name="object 48"/>
          <p:cNvPicPr/>
          <p:nvPr/>
        </p:nvPicPr>
        <p:blipFill>
          <a:blip r:embed="rId1" cstate="print"/>
          <a:stretch>
            <a:fillRect/>
          </a:stretch>
        </p:blipFill>
        <p:spPr>
          <a:xfrm>
            <a:off x="439578" y="3016662"/>
            <a:ext cx="2625709" cy="866156"/>
          </a:xfrm>
          <a:prstGeom prst="rect">
            <a:avLst/>
          </a:prstGeom>
        </p:spPr>
      </p:pic>
      <p:sp>
        <p:nvSpPr>
          <p:cNvPr id="49" name="object 49"/>
          <p:cNvSpPr txBox="1"/>
          <p:nvPr/>
        </p:nvSpPr>
        <p:spPr>
          <a:xfrm>
            <a:off x="657841" y="3288871"/>
            <a:ext cx="2189639" cy="310502"/>
          </a:xfrm>
          <a:prstGeom prst="rect">
            <a:avLst/>
          </a:prstGeom>
        </p:spPr>
        <p:txBody>
          <a:bodyPr vert="horz" wrap="square" lIns="0" tIns="10319" rIns="0" bIns="0" rtlCol="0">
            <a:spAutoFit/>
          </a:bodyPr>
          <a:lstStyle/>
          <a:p>
            <a:pPr marL="716915" marR="4445" indent="-707390">
              <a:spcBef>
                <a:spcPts val="80"/>
              </a:spcBef>
            </a:pPr>
            <a:r>
              <a:rPr sz="975" spc="-8" dirty="0">
                <a:solidFill>
                  <a:srgbClr val="FFFFFF"/>
                </a:solidFill>
                <a:latin typeface="Trebuchet MS" panose="020B0603020202020204"/>
                <a:cs typeface="Trebuchet MS" panose="020B0603020202020204"/>
              </a:rPr>
              <a:t>Penghasilan</a:t>
            </a:r>
            <a:r>
              <a:rPr sz="975" spc="-45" dirty="0">
                <a:solidFill>
                  <a:srgbClr val="FFFFFF"/>
                </a:solidFill>
                <a:latin typeface="Trebuchet MS" panose="020B0603020202020204"/>
                <a:cs typeface="Trebuchet MS" panose="020B0603020202020204"/>
              </a:rPr>
              <a:t> </a:t>
            </a:r>
            <a:r>
              <a:rPr sz="975" dirty="0">
                <a:solidFill>
                  <a:srgbClr val="FFFFFF"/>
                </a:solidFill>
                <a:latin typeface="Trebuchet MS" panose="020B0603020202020204"/>
                <a:cs typeface="Trebuchet MS" panose="020B0603020202020204"/>
              </a:rPr>
              <a:t>Manfaat</a:t>
            </a:r>
            <a:r>
              <a:rPr sz="975" spc="-28" dirty="0">
                <a:solidFill>
                  <a:srgbClr val="FFFFFF"/>
                </a:solidFill>
                <a:latin typeface="Trebuchet MS" panose="020B0603020202020204"/>
                <a:cs typeface="Trebuchet MS" panose="020B0603020202020204"/>
              </a:rPr>
              <a:t> </a:t>
            </a:r>
            <a:r>
              <a:rPr sz="975" spc="-8" dirty="0">
                <a:solidFill>
                  <a:srgbClr val="FFFFFF"/>
                </a:solidFill>
                <a:latin typeface="Trebuchet MS" panose="020B0603020202020204"/>
                <a:cs typeface="Trebuchet MS" panose="020B0603020202020204"/>
              </a:rPr>
              <a:t>Pensiun,</a:t>
            </a:r>
            <a:r>
              <a:rPr sz="975" spc="-33" dirty="0">
                <a:solidFill>
                  <a:srgbClr val="FFFFFF"/>
                </a:solidFill>
                <a:latin typeface="Trebuchet MS" panose="020B0603020202020204"/>
                <a:cs typeface="Trebuchet MS" panose="020B0603020202020204"/>
              </a:rPr>
              <a:t> </a:t>
            </a:r>
            <a:r>
              <a:rPr sz="975" dirty="0">
                <a:solidFill>
                  <a:srgbClr val="FFFFFF"/>
                </a:solidFill>
                <a:latin typeface="Trebuchet MS" panose="020B0603020202020204"/>
                <a:cs typeface="Trebuchet MS" panose="020B0603020202020204"/>
              </a:rPr>
              <a:t>THT</a:t>
            </a:r>
            <a:r>
              <a:rPr sz="975" spc="-24" dirty="0">
                <a:solidFill>
                  <a:srgbClr val="FFFFFF"/>
                </a:solidFill>
                <a:latin typeface="Trebuchet MS" panose="020B0603020202020204"/>
                <a:cs typeface="Trebuchet MS" panose="020B0603020202020204"/>
              </a:rPr>
              <a:t> </a:t>
            </a:r>
            <a:r>
              <a:rPr sz="975" spc="-16" dirty="0">
                <a:solidFill>
                  <a:srgbClr val="FFFFFF"/>
                </a:solidFill>
                <a:latin typeface="Trebuchet MS" panose="020B0603020202020204"/>
                <a:cs typeface="Trebuchet MS" panose="020B0603020202020204"/>
              </a:rPr>
              <a:t>atau </a:t>
            </a:r>
            <a:r>
              <a:rPr sz="975" dirty="0">
                <a:solidFill>
                  <a:srgbClr val="FFFFFF"/>
                </a:solidFill>
                <a:latin typeface="Trebuchet MS" panose="020B0603020202020204"/>
                <a:cs typeface="Trebuchet MS" panose="020B0603020202020204"/>
              </a:rPr>
              <a:t>JHT</a:t>
            </a:r>
            <a:r>
              <a:rPr sz="975" spc="-37" dirty="0">
                <a:solidFill>
                  <a:srgbClr val="FFFFFF"/>
                </a:solidFill>
                <a:latin typeface="Trebuchet MS" panose="020B0603020202020204"/>
                <a:cs typeface="Trebuchet MS" panose="020B0603020202020204"/>
              </a:rPr>
              <a:t> </a:t>
            </a:r>
            <a:r>
              <a:rPr sz="975" spc="-8" dirty="0">
                <a:solidFill>
                  <a:srgbClr val="FFFFFF"/>
                </a:solidFill>
                <a:latin typeface="Trebuchet MS" panose="020B0603020202020204"/>
                <a:cs typeface="Trebuchet MS" panose="020B0603020202020204"/>
              </a:rPr>
              <a:t>Sekaligus</a:t>
            </a:r>
            <a:endParaRPr sz="975">
              <a:latin typeface="Trebuchet MS" panose="020B0603020202020204"/>
              <a:cs typeface="Trebuchet MS" panose="020B0603020202020204"/>
            </a:endParaRPr>
          </a:p>
        </p:txBody>
      </p:sp>
      <p:pic>
        <p:nvPicPr>
          <p:cNvPr id="50" name="object 50"/>
          <p:cNvPicPr/>
          <p:nvPr/>
        </p:nvPicPr>
        <p:blipFill>
          <a:blip r:embed="rId2" cstate="print"/>
          <a:stretch>
            <a:fillRect/>
          </a:stretch>
        </p:blipFill>
        <p:spPr>
          <a:xfrm>
            <a:off x="3355658" y="2908935"/>
            <a:ext cx="1854279" cy="1066752"/>
          </a:xfrm>
          <a:prstGeom prst="rect">
            <a:avLst/>
          </a:prstGeom>
        </p:spPr>
      </p:pic>
      <p:sp>
        <p:nvSpPr>
          <p:cNvPr id="51" name="object 51"/>
          <p:cNvSpPr txBox="1"/>
          <p:nvPr/>
        </p:nvSpPr>
        <p:spPr>
          <a:xfrm>
            <a:off x="3497643" y="3058143"/>
            <a:ext cx="1571030" cy="760625"/>
          </a:xfrm>
          <a:prstGeom prst="rect">
            <a:avLst/>
          </a:prstGeom>
        </p:spPr>
        <p:txBody>
          <a:bodyPr vert="horz" wrap="square" lIns="0" tIns="10319" rIns="0" bIns="0" rtlCol="0">
            <a:spAutoFit/>
          </a:bodyPr>
          <a:lstStyle/>
          <a:p>
            <a:pPr marL="10160" marR="4445" indent="1270" algn="ctr">
              <a:spcBef>
                <a:spcPts val="80"/>
              </a:spcBef>
            </a:pPr>
            <a:r>
              <a:rPr sz="975" b="1" dirty="0">
                <a:solidFill>
                  <a:srgbClr val="FF0000"/>
                </a:solidFill>
                <a:latin typeface="Trebuchet MS" panose="020B0603020202020204"/>
                <a:cs typeface="Trebuchet MS" panose="020B0603020202020204"/>
              </a:rPr>
              <a:t>Kumulatif</a:t>
            </a:r>
            <a:r>
              <a:rPr sz="975" b="1" spc="-37" dirty="0">
                <a:solidFill>
                  <a:srgbClr val="FF0000"/>
                </a:solidFill>
                <a:latin typeface="Trebuchet MS" panose="020B0603020202020204"/>
                <a:cs typeface="Trebuchet MS" panose="020B0603020202020204"/>
              </a:rPr>
              <a:t> </a:t>
            </a:r>
            <a:r>
              <a:rPr sz="975" b="1" spc="-8" dirty="0">
                <a:latin typeface="Trebuchet MS" panose="020B0603020202020204"/>
                <a:cs typeface="Trebuchet MS" panose="020B0603020202020204"/>
              </a:rPr>
              <a:t>Penghasilan </a:t>
            </a:r>
            <a:r>
              <a:rPr sz="975" b="1" dirty="0">
                <a:latin typeface="Trebuchet MS" panose="020B0603020202020204"/>
                <a:cs typeface="Trebuchet MS" panose="020B0603020202020204"/>
              </a:rPr>
              <a:t>Manfaat</a:t>
            </a:r>
            <a:r>
              <a:rPr sz="975" b="1" spc="-28" dirty="0">
                <a:latin typeface="Trebuchet MS" panose="020B0603020202020204"/>
                <a:cs typeface="Trebuchet MS" panose="020B0603020202020204"/>
              </a:rPr>
              <a:t> </a:t>
            </a:r>
            <a:r>
              <a:rPr sz="975" b="1" spc="-8" dirty="0">
                <a:latin typeface="Trebuchet MS" panose="020B0603020202020204"/>
                <a:cs typeface="Trebuchet MS" panose="020B0603020202020204"/>
              </a:rPr>
              <a:t>Pensiun,</a:t>
            </a:r>
            <a:r>
              <a:rPr sz="975" b="1" spc="-37" dirty="0">
                <a:latin typeface="Trebuchet MS" panose="020B0603020202020204"/>
                <a:cs typeface="Trebuchet MS" panose="020B0603020202020204"/>
              </a:rPr>
              <a:t> </a:t>
            </a:r>
            <a:r>
              <a:rPr sz="975" b="1" dirty="0">
                <a:latin typeface="Trebuchet MS" panose="020B0603020202020204"/>
                <a:cs typeface="Trebuchet MS" panose="020B0603020202020204"/>
              </a:rPr>
              <a:t>THT</a:t>
            </a:r>
            <a:r>
              <a:rPr sz="975" b="1" spc="-33" dirty="0">
                <a:latin typeface="Trebuchet MS" panose="020B0603020202020204"/>
                <a:cs typeface="Trebuchet MS" panose="020B0603020202020204"/>
              </a:rPr>
              <a:t> </a:t>
            </a:r>
            <a:r>
              <a:rPr sz="975" b="1" spc="-16" dirty="0">
                <a:latin typeface="Trebuchet MS" panose="020B0603020202020204"/>
                <a:cs typeface="Trebuchet MS" panose="020B0603020202020204"/>
              </a:rPr>
              <a:t>atau </a:t>
            </a:r>
            <a:r>
              <a:rPr sz="975" b="1" dirty="0">
                <a:latin typeface="Trebuchet MS" panose="020B0603020202020204"/>
                <a:cs typeface="Trebuchet MS" panose="020B0603020202020204"/>
              </a:rPr>
              <a:t>JHT</a:t>
            </a:r>
            <a:r>
              <a:rPr sz="975" b="1" spc="-24" dirty="0">
                <a:latin typeface="Trebuchet MS" panose="020B0603020202020204"/>
                <a:cs typeface="Trebuchet MS" panose="020B0603020202020204"/>
              </a:rPr>
              <a:t> </a:t>
            </a:r>
            <a:r>
              <a:rPr sz="975" b="1" dirty="0">
                <a:latin typeface="Trebuchet MS" panose="020B0603020202020204"/>
                <a:cs typeface="Trebuchet MS" panose="020B0603020202020204"/>
              </a:rPr>
              <a:t>yang</a:t>
            </a:r>
            <a:r>
              <a:rPr sz="975" b="1" spc="-16" dirty="0">
                <a:latin typeface="Trebuchet MS" panose="020B0603020202020204"/>
                <a:cs typeface="Trebuchet MS" panose="020B0603020202020204"/>
              </a:rPr>
              <a:t> </a:t>
            </a:r>
            <a:r>
              <a:rPr sz="975" b="1" spc="-8" dirty="0">
                <a:latin typeface="Trebuchet MS" panose="020B0603020202020204"/>
                <a:cs typeface="Trebuchet MS" panose="020B0603020202020204"/>
              </a:rPr>
              <a:t>dibayarkan </a:t>
            </a:r>
            <a:r>
              <a:rPr sz="975" b="1" dirty="0">
                <a:latin typeface="Trebuchet MS" panose="020B0603020202020204"/>
                <a:cs typeface="Trebuchet MS" panose="020B0603020202020204"/>
              </a:rPr>
              <a:t>dalam</a:t>
            </a:r>
            <a:r>
              <a:rPr sz="975" b="1" spc="-33" dirty="0">
                <a:latin typeface="Trebuchet MS" panose="020B0603020202020204"/>
                <a:cs typeface="Trebuchet MS" panose="020B0603020202020204"/>
              </a:rPr>
              <a:t> </a:t>
            </a:r>
            <a:r>
              <a:rPr sz="975" b="1" dirty="0">
                <a:latin typeface="Trebuchet MS" panose="020B0603020202020204"/>
                <a:cs typeface="Trebuchet MS" panose="020B0603020202020204"/>
              </a:rPr>
              <a:t>jangka</a:t>
            </a:r>
            <a:r>
              <a:rPr sz="975" b="1" spc="-28" dirty="0">
                <a:latin typeface="Trebuchet MS" panose="020B0603020202020204"/>
                <a:cs typeface="Trebuchet MS" panose="020B0603020202020204"/>
              </a:rPr>
              <a:t> </a:t>
            </a:r>
            <a:r>
              <a:rPr sz="975" b="1" dirty="0">
                <a:latin typeface="Trebuchet MS" panose="020B0603020202020204"/>
                <a:cs typeface="Trebuchet MS" panose="020B0603020202020204"/>
              </a:rPr>
              <a:t>waktu</a:t>
            </a:r>
            <a:r>
              <a:rPr sz="975" b="1" spc="-37" dirty="0">
                <a:latin typeface="Trebuchet MS" panose="020B0603020202020204"/>
                <a:cs typeface="Trebuchet MS" panose="020B0603020202020204"/>
              </a:rPr>
              <a:t> </a:t>
            </a:r>
            <a:r>
              <a:rPr sz="975" b="1" spc="-8" dirty="0">
                <a:latin typeface="Trebuchet MS" panose="020B0603020202020204"/>
                <a:cs typeface="Trebuchet MS" panose="020B0603020202020204"/>
              </a:rPr>
              <a:t>paling </a:t>
            </a:r>
            <a:r>
              <a:rPr sz="975" b="1" dirty="0">
                <a:latin typeface="Trebuchet MS" panose="020B0603020202020204"/>
                <a:cs typeface="Trebuchet MS" panose="020B0603020202020204"/>
              </a:rPr>
              <a:t>lama</a:t>
            </a:r>
            <a:r>
              <a:rPr sz="975" b="1" spc="-12" dirty="0">
                <a:latin typeface="Trebuchet MS" panose="020B0603020202020204"/>
                <a:cs typeface="Trebuchet MS" panose="020B0603020202020204"/>
              </a:rPr>
              <a:t> </a:t>
            </a:r>
            <a:r>
              <a:rPr sz="975" b="1" dirty="0">
                <a:latin typeface="Trebuchet MS" panose="020B0603020202020204"/>
                <a:cs typeface="Trebuchet MS" panose="020B0603020202020204"/>
              </a:rPr>
              <a:t>2</a:t>
            </a:r>
            <a:r>
              <a:rPr sz="975" b="1" spc="-16" dirty="0">
                <a:latin typeface="Trebuchet MS" panose="020B0603020202020204"/>
                <a:cs typeface="Trebuchet MS" panose="020B0603020202020204"/>
              </a:rPr>
              <a:t> </a:t>
            </a:r>
            <a:r>
              <a:rPr sz="975" b="1" dirty="0">
                <a:latin typeface="Trebuchet MS" panose="020B0603020202020204"/>
                <a:cs typeface="Trebuchet MS" panose="020B0603020202020204"/>
              </a:rPr>
              <a:t>tahun</a:t>
            </a:r>
            <a:r>
              <a:rPr sz="975" b="1" spc="-8" dirty="0">
                <a:latin typeface="Trebuchet MS" panose="020B0603020202020204"/>
                <a:cs typeface="Trebuchet MS" panose="020B0603020202020204"/>
              </a:rPr>
              <a:t> kalender</a:t>
            </a:r>
            <a:endParaRPr sz="975">
              <a:latin typeface="Trebuchet MS" panose="020B0603020202020204"/>
              <a:cs typeface="Trebuchet MS" panose="020B0603020202020204"/>
            </a:endParaRPr>
          </a:p>
        </p:txBody>
      </p:sp>
      <p:grpSp>
        <p:nvGrpSpPr>
          <p:cNvPr id="52" name="object 52"/>
          <p:cNvGrpSpPr/>
          <p:nvPr/>
        </p:nvGrpSpPr>
        <p:grpSpPr>
          <a:xfrm>
            <a:off x="3053731" y="3194971"/>
            <a:ext cx="6243876" cy="469503"/>
            <a:chOff x="3758438" y="3140964"/>
            <a:chExt cx="7684770" cy="577850"/>
          </a:xfrm>
        </p:grpSpPr>
        <p:sp>
          <p:nvSpPr>
            <p:cNvPr id="53" name="object 53"/>
            <p:cNvSpPr/>
            <p:nvPr/>
          </p:nvSpPr>
          <p:spPr>
            <a:xfrm>
              <a:off x="3771138" y="3239262"/>
              <a:ext cx="355600" cy="399415"/>
            </a:xfrm>
            <a:custGeom>
              <a:avLst/>
              <a:gdLst/>
              <a:ahLst/>
              <a:cxnLst/>
              <a:rect l="l" t="t" r="r" b="b"/>
              <a:pathLst>
                <a:path w="355600" h="399414">
                  <a:moveTo>
                    <a:pt x="177546" y="0"/>
                  </a:moveTo>
                  <a:lnTo>
                    <a:pt x="177546" y="99822"/>
                  </a:lnTo>
                  <a:lnTo>
                    <a:pt x="0" y="99822"/>
                  </a:lnTo>
                  <a:lnTo>
                    <a:pt x="0" y="299465"/>
                  </a:lnTo>
                  <a:lnTo>
                    <a:pt x="177546" y="299465"/>
                  </a:lnTo>
                  <a:lnTo>
                    <a:pt x="177546" y="399288"/>
                  </a:lnTo>
                  <a:lnTo>
                    <a:pt x="355091" y="199643"/>
                  </a:lnTo>
                  <a:lnTo>
                    <a:pt x="177546" y="0"/>
                  </a:lnTo>
                  <a:close/>
                </a:path>
              </a:pathLst>
            </a:custGeom>
            <a:solidFill>
              <a:srgbClr val="FFFFFF"/>
            </a:solidFill>
          </p:spPr>
          <p:txBody>
            <a:bodyPr wrap="square" lIns="0" tIns="0" rIns="0" bIns="0" rtlCol="0"/>
            <a:lstStyle/>
            <a:p>
              <a:endParaRPr sz="1140"/>
            </a:p>
          </p:txBody>
        </p:sp>
        <p:sp>
          <p:nvSpPr>
            <p:cNvPr id="54" name="object 54"/>
            <p:cNvSpPr/>
            <p:nvPr/>
          </p:nvSpPr>
          <p:spPr>
            <a:xfrm>
              <a:off x="3771138" y="3239262"/>
              <a:ext cx="355600" cy="399415"/>
            </a:xfrm>
            <a:custGeom>
              <a:avLst/>
              <a:gdLst/>
              <a:ahLst/>
              <a:cxnLst/>
              <a:rect l="l" t="t" r="r" b="b"/>
              <a:pathLst>
                <a:path w="355600" h="399414">
                  <a:moveTo>
                    <a:pt x="0" y="99822"/>
                  </a:moveTo>
                  <a:lnTo>
                    <a:pt x="177546" y="99822"/>
                  </a:lnTo>
                  <a:lnTo>
                    <a:pt x="177546" y="0"/>
                  </a:lnTo>
                  <a:lnTo>
                    <a:pt x="355091" y="199643"/>
                  </a:lnTo>
                  <a:lnTo>
                    <a:pt x="177546" y="399288"/>
                  </a:lnTo>
                  <a:lnTo>
                    <a:pt x="177546" y="299465"/>
                  </a:lnTo>
                  <a:lnTo>
                    <a:pt x="0" y="299465"/>
                  </a:lnTo>
                  <a:lnTo>
                    <a:pt x="0" y="99822"/>
                  </a:lnTo>
                  <a:close/>
                </a:path>
              </a:pathLst>
            </a:custGeom>
            <a:ln w="25400">
              <a:solidFill>
                <a:srgbClr val="00AFEF"/>
              </a:solidFill>
            </a:ln>
          </p:spPr>
          <p:txBody>
            <a:bodyPr wrap="square" lIns="0" tIns="0" rIns="0" bIns="0" rtlCol="0"/>
            <a:lstStyle/>
            <a:p>
              <a:endParaRPr sz="1140"/>
            </a:p>
          </p:txBody>
        </p:sp>
        <p:pic>
          <p:nvPicPr>
            <p:cNvPr id="55" name="object 55"/>
            <p:cNvPicPr/>
            <p:nvPr/>
          </p:nvPicPr>
          <p:blipFill>
            <a:blip r:embed="rId5" cstate="print"/>
            <a:stretch>
              <a:fillRect/>
            </a:stretch>
          </p:blipFill>
          <p:spPr>
            <a:xfrm>
              <a:off x="9464040" y="3140964"/>
              <a:ext cx="1978913" cy="272034"/>
            </a:xfrm>
            <a:prstGeom prst="rect">
              <a:avLst/>
            </a:prstGeom>
          </p:spPr>
        </p:pic>
        <p:sp>
          <p:nvSpPr>
            <p:cNvPr id="56" name="object 56"/>
            <p:cNvSpPr/>
            <p:nvPr/>
          </p:nvSpPr>
          <p:spPr>
            <a:xfrm>
              <a:off x="6401561" y="3153918"/>
              <a:ext cx="414655" cy="248920"/>
            </a:xfrm>
            <a:custGeom>
              <a:avLst/>
              <a:gdLst/>
              <a:ahLst/>
              <a:cxnLst/>
              <a:rect l="l" t="t" r="r" b="b"/>
              <a:pathLst>
                <a:path w="414654" h="248920">
                  <a:moveTo>
                    <a:pt x="290321" y="0"/>
                  </a:moveTo>
                  <a:lnTo>
                    <a:pt x="290321" y="62103"/>
                  </a:lnTo>
                  <a:lnTo>
                    <a:pt x="0" y="62103"/>
                  </a:lnTo>
                  <a:lnTo>
                    <a:pt x="0" y="186309"/>
                  </a:lnTo>
                  <a:lnTo>
                    <a:pt x="290321" y="186309"/>
                  </a:lnTo>
                  <a:lnTo>
                    <a:pt x="290321" y="248412"/>
                  </a:lnTo>
                  <a:lnTo>
                    <a:pt x="414528" y="124206"/>
                  </a:lnTo>
                  <a:lnTo>
                    <a:pt x="290321" y="0"/>
                  </a:lnTo>
                  <a:close/>
                </a:path>
              </a:pathLst>
            </a:custGeom>
            <a:solidFill>
              <a:srgbClr val="FFFFFF"/>
            </a:solidFill>
          </p:spPr>
          <p:txBody>
            <a:bodyPr wrap="square" lIns="0" tIns="0" rIns="0" bIns="0" rtlCol="0"/>
            <a:lstStyle/>
            <a:p>
              <a:endParaRPr sz="1140"/>
            </a:p>
          </p:txBody>
        </p:sp>
        <p:sp>
          <p:nvSpPr>
            <p:cNvPr id="57" name="object 57"/>
            <p:cNvSpPr/>
            <p:nvPr/>
          </p:nvSpPr>
          <p:spPr>
            <a:xfrm>
              <a:off x="6401561" y="3153918"/>
              <a:ext cx="414655" cy="248920"/>
            </a:xfrm>
            <a:custGeom>
              <a:avLst/>
              <a:gdLst/>
              <a:ahLst/>
              <a:cxnLst/>
              <a:rect l="l" t="t" r="r" b="b"/>
              <a:pathLst>
                <a:path w="414654" h="248920">
                  <a:moveTo>
                    <a:pt x="0" y="62103"/>
                  </a:moveTo>
                  <a:lnTo>
                    <a:pt x="290321" y="62103"/>
                  </a:lnTo>
                  <a:lnTo>
                    <a:pt x="290321" y="0"/>
                  </a:lnTo>
                  <a:lnTo>
                    <a:pt x="414528" y="124206"/>
                  </a:lnTo>
                  <a:lnTo>
                    <a:pt x="290321" y="248412"/>
                  </a:lnTo>
                  <a:lnTo>
                    <a:pt x="290321" y="186309"/>
                  </a:lnTo>
                  <a:lnTo>
                    <a:pt x="0" y="186309"/>
                  </a:lnTo>
                  <a:lnTo>
                    <a:pt x="0" y="62103"/>
                  </a:lnTo>
                  <a:close/>
                </a:path>
              </a:pathLst>
            </a:custGeom>
            <a:ln w="25400">
              <a:solidFill>
                <a:srgbClr val="00AFEF"/>
              </a:solidFill>
            </a:ln>
          </p:spPr>
          <p:txBody>
            <a:bodyPr wrap="square" lIns="0" tIns="0" rIns="0" bIns="0" rtlCol="0"/>
            <a:lstStyle/>
            <a:p>
              <a:endParaRPr sz="1140"/>
            </a:p>
          </p:txBody>
        </p:sp>
        <p:pic>
          <p:nvPicPr>
            <p:cNvPr id="58" name="object 58"/>
            <p:cNvPicPr/>
            <p:nvPr/>
          </p:nvPicPr>
          <p:blipFill>
            <a:blip r:embed="rId6" cstate="print"/>
            <a:stretch>
              <a:fillRect/>
            </a:stretch>
          </p:blipFill>
          <p:spPr>
            <a:xfrm>
              <a:off x="6819900" y="3140964"/>
              <a:ext cx="2209038" cy="272034"/>
            </a:xfrm>
            <a:prstGeom prst="rect">
              <a:avLst/>
            </a:prstGeom>
          </p:spPr>
        </p:pic>
        <p:sp>
          <p:nvSpPr>
            <p:cNvPr id="59" name="object 59"/>
            <p:cNvSpPr/>
            <p:nvPr/>
          </p:nvSpPr>
          <p:spPr>
            <a:xfrm>
              <a:off x="9036558" y="3153918"/>
              <a:ext cx="414655" cy="248920"/>
            </a:xfrm>
            <a:custGeom>
              <a:avLst/>
              <a:gdLst/>
              <a:ahLst/>
              <a:cxnLst/>
              <a:rect l="l" t="t" r="r" b="b"/>
              <a:pathLst>
                <a:path w="414654" h="248920">
                  <a:moveTo>
                    <a:pt x="290322" y="0"/>
                  </a:moveTo>
                  <a:lnTo>
                    <a:pt x="290322" y="62103"/>
                  </a:lnTo>
                  <a:lnTo>
                    <a:pt x="0" y="62103"/>
                  </a:lnTo>
                  <a:lnTo>
                    <a:pt x="0" y="186309"/>
                  </a:lnTo>
                  <a:lnTo>
                    <a:pt x="290322" y="186309"/>
                  </a:lnTo>
                  <a:lnTo>
                    <a:pt x="290322" y="248412"/>
                  </a:lnTo>
                  <a:lnTo>
                    <a:pt x="414527" y="124206"/>
                  </a:lnTo>
                  <a:lnTo>
                    <a:pt x="290322" y="0"/>
                  </a:lnTo>
                  <a:close/>
                </a:path>
              </a:pathLst>
            </a:custGeom>
            <a:solidFill>
              <a:srgbClr val="FFFFFF"/>
            </a:solidFill>
          </p:spPr>
          <p:txBody>
            <a:bodyPr wrap="square" lIns="0" tIns="0" rIns="0" bIns="0" rtlCol="0"/>
            <a:lstStyle/>
            <a:p>
              <a:endParaRPr sz="1140"/>
            </a:p>
          </p:txBody>
        </p:sp>
        <p:sp>
          <p:nvSpPr>
            <p:cNvPr id="60" name="object 60"/>
            <p:cNvSpPr/>
            <p:nvPr/>
          </p:nvSpPr>
          <p:spPr>
            <a:xfrm>
              <a:off x="9036558" y="3153918"/>
              <a:ext cx="414655" cy="248920"/>
            </a:xfrm>
            <a:custGeom>
              <a:avLst/>
              <a:gdLst/>
              <a:ahLst/>
              <a:cxnLst/>
              <a:rect l="l" t="t" r="r" b="b"/>
              <a:pathLst>
                <a:path w="414654" h="248920">
                  <a:moveTo>
                    <a:pt x="0" y="62103"/>
                  </a:moveTo>
                  <a:lnTo>
                    <a:pt x="290322" y="62103"/>
                  </a:lnTo>
                  <a:lnTo>
                    <a:pt x="290322" y="0"/>
                  </a:lnTo>
                  <a:lnTo>
                    <a:pt x="414527" y="124206"/>
                  </a:lnTo>
                  <a:lnTo>
                    <a:pt x="290322" y="248412"/>
                  </a:lnTo>
                  <a:lnTo>
                    <a:pt x="290322" y="186309"/>
                  </a:lnTo>
                  <a:lnTo>
                    <a:pt x="0" y="186309"/>
                  </a:lnTo>
                  <a:lnTo>
                    <a:pt x="0" y="62103"/>
                  </a:lnTo>
                  <a:close/>
                </a:path>
              </a:pathLst>
            </a:custGeom>
            <a:ln w="25400">
              <a:solidFill>
                <a:srgbClr val="00AFEF"/>
              </a:solidFill>
            </a:ln>
          </p:spPr>
          <p:txBody>
            <a:bodyPr wrap="square" lIns="0" tIns="0" rIns="0" bIns="0" rtlCol="0"/>
            <a:lstStyle/>
            <a:p>
              <a:endParaRPr sz="1140"/>
            </a:p>
          </p:txBody>
        </p:sp>
        <p:sp>
          <p:nvSpPr>
            <p:cNvPr id="61" name="object 61"/>
            <p:cNvSpPr/>
            <p:nvPr/>
          </p:nvSpPr>
          <p:spPr>
            <a:xfrm>
              <a:off x="6401561" y="3457194"/>
              <a:ext cx="414655" cy="248920"/>
            </a:xfrm>
            <a:custGeom>
              <a:avLst/>
              <a:gdLst/>
              <a:ahLst/>
              <a:cxnLst/>
              <a:rect l="l" t="t" r="r" b="b"/>
              <a:pathLst>
                <a:path w="414654" h="248920">
                  <a:moveTo>
                    <a:pt x="290321" y="0"/>
                  </a:moveTo>
                  <a:lnTo>
                    <a:pt x="290321" y="62102"/>
                  </a:lnTo>
                  <a:lnTo>
                    <a:pt x="0" y="62102"/>
                  </a:lnTo>
                  <a:lnTo>
                    <a:pt x="0" y="186308"/>
                  </a:lnTo>
                  <a:lnTo>
                    <a:pt x="290321" y="186308"/>
                  </a:lnTo>
                  <a:lnTo>
                    <a:pt x="290321" y="248411"/>
                  </a:lnTo>
                  <a:lnTo>
                    <a:pt x="414528" y="124205"/>
                  </a:lnTo>
                  <a:lnTo>
                    <a:pt x="290321" y="0"/>
                  </a:lnTo>
                  <a:close/>
                </a:path>
              </a:pathLst>
            </a:custGeom>
            <a:solidFill>
              <a:srgbClr val="FFFFFF"/>
            </a:solidFill>
          </p:spPr>
          <p:txBody>
            <a:bodyPr wrap="square" lIns="0" tIns="0" rIns="0" bIns="0" rtlCol="0"/>
            <a:lstStyle/>
            <a:p>
              <a:endParaRPr sz="1140"/>
            </a:p>
          </p:txBody>
        </p:sp>
        <p:sp>
          <p:nvSpPr>
            <p:cNvPr id="62" name="object 62"/>
            <p:cNvSpPr/>
            <p:nvPr/>
          </p:nvSpPr>
          <p:spPr>
            <a:xfrm>
              <a:off x="6401561" y="3457194"/>
              <a:ext cx="414655" cy="248920"/>
            </a:xfrm>
            <a:custGeom>
              <a:avLst/>
              <a:gdLst/>
              <a:ahLst/>
              <a:cxnLst/>
              <a:rect l="l" t="t" r="r" b="b"/>
              <a:pathLst>
                <a:path w="414654" h="248920">
                  <a:moveTo>
                    <a:pt x="0" y="62102"/>
                  </a:moveTo>
                  <a:lnTo>
                    <a:pt x="290321" y="62102"/>
                  </a:lnTo>
                  <a:lnTo>
                    <a:pt x="290321" y="0"/>
                  </a:lnTo>
                  <a:lnTo>
                    <a:pt x="414528" y="124205"/>
                  </a:lnTo>
                  <a:lnTo>
                    <a:pt x="290321" y="248411"/>
                  </a:lnTo>
                  <a:lnTo>
                    <a:pt x="290321" y="186308"/>
                  </a:lnTo>
                  <a:lnTo>
                    <a:pt x="0" y="186308"/>
                  </a:lnTo>
                  <a:lnTo>
                    <a:pt x="0" y="62102"/>
                  </a:lnTo>
                  <a:close/>
                </a:path>
              </a:pathLst>
            </a:custGeom>
            <a:ln w="25400">
              <a:solidFill>
                <a:srgbClr val="00AFEF"/>
              </a:solidFill>
            </a:ln>
          </p:spPr>
          <p:txBody>
            <a:bodyPr wrap="square" lIns="0" tIns="0" rIns="0" bIns="0" rtlCol="0"/>
            <a:lstStyle/>
            <a:p>
              <a:endParaRPr sz="1140"/>
            </a:p>
          </p:txBody>
        </p:sp>
        <p:pic>
          <p:nvPicPr>
            <p:cNvPr id="63" name="object 63"/>
            <p:cNvPicPr/>
            <p:nvPr/>
          </p:nvPicPr>
          <p:blipFill>
            <a:blip r:embed="rId4" cstate="print"/>
            <a:stretch>
              <a:fillRect/>
            </a:stretch>
          </p:blipFill>
          <p:spPr>
            <a:xfrm>
              <a:off x="6819900" y="3442690"/>
              <a:ext cx="2209038" cy="273583"/>
            </a:xfrm>
            <a:prstGeom prst="rect">
              <a:avLst/>
            </a:prstGeom>
          </p:spPr>
        </p:pic>
      </p:grpSp>
      <p:sp>
        <p:nvSpPr>
          <p:cNvPr id="64" name="object 64"/>
          <p:cNvSpPr txBox="1"/>
          <p:nvPr/>
        </p:nvSpPr>
        <p:spPr>
          <a:xfrm>
            <a:off x="5688314" y="3218290"/>
            <a:ext cx="1504474" cy="413094"/>
          </a:xfrm>
          <a:prstGeom prst="rect">
            <a:avLst/>
          </a:prstGeom>
        </p:spPr>
        <p:txBody>
          <a:bodyPr vert="horz" wrap="square" lIns="0" tIns="10319" rIns="0" bIns="0" rtlCol="0">
            <a:spAutoFit/>
          </a:bodyPr>
          <a:lstStyle/>
          <a:p>
            <a:pPr algn="ctr">
              <a:spcBef>
                <a:spcPts val="80"/>
              </a:spcBef>
            </a:pPr>
            <a:r>
              <a:rPr sz="975" b="1" dirty="0">
                <a:latin typeface="Trebuchet MS" panose="020B0603020202020204"/>
                <a:cs typeface="Trebuchet MS" panose="020B0603020202020204"/>
              </a:rPr>
              <a:t>Ph</a:t>
            </a:r>
            <a:r>
              <a:rPr sz="975" b="1" spc="-16" dirty="0">
                <a:latin typeface="Trebuchet MS" panose="020B0603020202020204"/>
                <a:cs typeface="Trebuchet MS" panose="020B0603020202020204"/>
              </a:rPr>
              <a:t> </a:t>
            </a:r>
            <a:r>
              <a:rPr sz="975" b="1" dirty="0">
                <a:latin typeface="Trebuchet MS" panose="020B0603020202020204"/>
                <a:cs typeface="Trebuchet MS" panose="020B0603020202020204"/>
              </a:rPr>
              <a:t>Bruto</a:t>
            </a:r>
            <a:r>
              <a:rPr sz="975" b="1" spc="-28" dirty="0">
                <a:latin typeface="Trebuchet MS" panose="020B0603020202020204"/>
                <a:cs typeface="Trebuchet MS" panose="020B0603020202020204"/>
              </a:rPr>
              <a:t> </a:t>
            </a:r>
            <a:r>
              <a:rPr sz="975" b="1" dirty="0">
                <a:latin typeface="Trebuchet MS" panose="020B0603020202020204"/>
                <a:cs typeface="Trebuchet MS" panose="020B0603020202020204"/>
              </a:rPr>
              <a:t>sd</a:t>
            </a:r>
            <a:r>
              <a:rPr sz="975" b="1" spc="-8" dirty="0">
                <a:latin typeface="Trebuchet MS" panose="020B0603020202020204"/>
                <a:cs typeface="Trebuchet MS" panose="020B0603020202020204"/>
              </a:rPr>
              <a:t> </a:t>
            </a:r>
            <a:r>
              <a:rPr sz="975" b="1" dirty="0">
                <a:latin typeface="Trebuchet MS" panose="020B0603020202020204"/>
                <a:cs typeface="Trebuchet MS" panose="020B0603020202020204"/>
              </a:rPr>
              <a:t>Rp50</a:t>
            </a:r>
            <a:r>
              <a:rPr sz="975" b="1" spc="-16" dirty="0">
                <a:latin typeface="Trebuchet MS" panose="020B0603020202020204"/>
                <a:cs typeface="Trebuchet MS" panose="020B0603020202020204"/>
              </a:rPr>
              <a:t> juta</a:t>
            </a:r>
            <a:endParaRPr sz="975">
              <a:latin typeface="Trebuchet MS" panose="020B0603020202020204"/>
              <a:cs typeface="Trebuchet MS" panose="020B0603020202020204"/>
            </a:endParaRPr>
          </a:p>
          <a:p>
            <a:pPr algn="ctr">
              <a:spcBef>
                <a:spcPts val="765"/>
              </a:spcBef>
            </a:pPr>
            <a:r>
              <a:rPr sz="975" b="1" dirty="0">
                <a:latin typeface="Trebuchet MS" panose="020B0603020202020204"/>
                <a:cs typeface="Trebuchet MS" panose="020B0603020202020204"/>
              </a:rPr>
              <a:t>Ph</a:t>
            </a:r>
            <a:r>
              <a:rPr sz="975" b="1" spc="-16" dirty="0">
                <a:latin typeface="Trebuchet MS" panose="020B0603020202020204"/>
                <a:cs typeface="Trebuchet MS" panose="020B0603020202020204"/>
              </a:rPr>
              <a:t> </a:t>
            </a:r>
            <a:r>
              <a:rPr sz="975" b="1" dirty="0">
                <a:latin typeface="Trebuchet MS" panose="020B0603020202020204"/>
                <a:cs typeface="Trebuchet MS" panose="020B0603020202020204"/>
              </a:rPr>
              <a:t>Bruto</a:t>
            </a:r>
            <a:r>
              <a:rPr sz="975" b="1" spc="-24" dirty="0">
                <a:latin typeface="Trebuchet MS" panose="020B0603020202020204"/>
                <a:cs typeface="Trebuchet MS" panose="020B0603020202020204"/>
              </a:rPr>
              <a:t> </a:t>
            </a:r>
            <a:r>
              <a:rPr sz="975" b="1" dirty="0">
                <a:latin typeface="Trebuchet MS" panose="020B0603020202020204"/>
                <a:cs typeface="Trebuchet MS" panose="020B0603020202020204"/>
              </a:rPr>
              <a:t>diatas</a:t>
            </a:r>
            <a:r>
              <a:rPr sz="975" b="1" spc="-8" dirty="0">
                <a:latin typeface="Trebuchet MS" panose="020B0603020202020204"/>
                <a:cs typeface="Trebuchet MS" panose="020B0603020202020204"/>
              </a:rPr>
              <a:t> </a:t>
            </a:r>
            <a:r>
              <a:rPr sz="975" b="1" dirty="0">
                <a:latin typeface="Trebuchet MS" panose="020B0603020202020204"/>
                <a:cs typeface="Trebuchet MS" panose="020B0603020202020204"/>
              </a:rPr>
              <a:t>Rp50</a:t>
            </a:r>
            <a:r>
              <a:rPr sz="975" b="1" spc="-16" dirty="0">
                <a:latin typeface="Trebuchet MS" panose="020B0603020202020204"/>
                <a:cs typeface="Trebuchet MS" panose="020B0603020202020204"/>
              </a:rPr>
              <a:t> juta</a:t>
            </a:r>
            <a:endParaRPr sz="975">
              <a:latin typeface="Trebuchet MS" panose="020B0603020202020204"/>
              <a:cs typeface="Trebuchet MS" panose="020B0603020202020204"/>
            </a:endParaRPr>
          </a:p>
        </p:txBody>
      </p:sp>
      <p:pic>
        <p:nvPicPr>
          <p:cNvPr id="65" name="object 65"/>
          <p:cNvPicPr/>
          <p:nvPr/>
        </p:nvPicPr>
        <p:blipFill>
          <a:blip r:embed="rId5" cstate="print"/>
          <a:stretch>
            <a:fillRect/>
          </a:stretch>
        </p:blipFill>
        <p:spPr>
          <a:xfrm>
            <a:off x="7689533" y="3440143"/>
            <a:ext cx="1607867" cy="221028"/>
          </a:xfrm>
          <a:prstGeom prst="rect">
            <a:avLst/>
          </a:prstGeom>
        </p:spPr>
      </p:pic>
      <p:sp>
        <p:nvSpPr>
          <p:cNvPr id="66" name="object 66"/>
          <p:cNvSpPr txBox="1"/>
          <p:nvPr/>
        </p:nvSpPr>
        <p:spPr>
          <a:xfrm>
            <a:off x="7813977" y="3218290"/>
            <a:ext cx="1362591" cy="413094"/>
          </a:xfrm>
          <a:prstGeom prst="rect">
            <a:avLst/>
          </a:prstGeom>
        </p:spPr>
        <p:txBody>
          <a:bodyPr vert="horz" wrap="square" lIns="0" tIns="10319" rIns="0" bIns="0" rtlCol="0">
            <a:spAutoFit/>
          </a:bodyPr>
          <a:lstStyle/>
          <a:p>
            <a:pPr marL="10160">
              <a:spcBef>
                <a:spcPts val="80"/>
              </a:spcBef>
            </a:pPr>
            <a:r>
              <a:rPr sz="975" b="1" dirty="0">
                <a:latin typeface="Trebuchet MS" panose="020B0603020202020204"/>
                <a:cs typeface="Trebuchet MS" panose="020B0603020202020204"/>
              </a:rPr>
              <a:t>0%</a:t>
            </a:r>
            <a:r>
              <a:rPr sz="975" b="1" spc="-16" dirty="0">
                <a:latin typeface="Trebuchet MS" panose="020B0603020202020204"/>
                <a:cs typeface="Trebuchet MS" panose="020B0603020202020204"/>
              </a:rPr>
              <a:t> </a:t>
            </a:r>
            <a:r>
              <a:rPr sz="975" b="1" dirty="0">
                <a:latin typeface="Trebuchet MS" panose="020B0603020202020204"/>
                <a:cs typeface="Trebuchet MS" panose="020B0603020202020204"/>
              </a:rPr>
              <a:t>X</a:t>
            </a:r>
            <a:r>
              <a:rPr sz="975" b="1" spc="-4" dirty="0">
                <a:latin typeface="Trebuchet MS" panose="020B0603020202020204"/>
                <a:cs typeface="Trebuchet MS" panose="020B0603020202020204"/>
              </a:rPr>
              <a:t> </a:t>
            </a:r>
            <a:r>
              <a:rPr sz="975" b="1" spc="-8" dirty="0">
                <a:latin typeface="Trebuchet MS" panose="020B0603020202020204"/>
                <a:cs typeface="Trebuchet MS" panose="020B0603020202020204"/>
              </a:rPr>
              <a:t>Penghasilan</a:t>
            </a:r>
            <a:r>
              <a:rPr sz="975" b="1" dirty="0">
                <a:latin typeface="Trebuchet MS" panose="020B0603020202020204"/>
                <a:cs typeface="Trebuchet MS" panose="020B0603020202020204"/>
              </a:rPr>
              <a:t> </a:t>
            </a:r>
            <a:r>
              <a:rPr sz="975" b="1" spc="-8" dirty="0">
                <a:latin typeface="Trebuchet MS" panose="020B0603020202020204"/>
                <a:cs typeface="Trebuchet MS" panose="020B0603020202020204"/>
              </a:rPr>
              <a:t>Bruto</a:t>
            </a:r>
            <a:endParaRPr sz="975">
              <a:latin typeface="Trebuchet MS" panose="020B0603020202020204"/>
              <a:cs typeface="Trebuchet MS" panose="020B0603020202020204"/>
            </a:endParaRPr>
          </a:p>
          <a:p>
            <a:pPr marL="10160">
              <a:spcBef>
                <a:spcPts val="765"/>
              </a:spcBef>
            </a:pPr>
            <a:r>
              <a:rPr sz="975" b="1" dirty="0">
                <a:latin typeface="Trebuchet MS" panose="020B0603020202020204"/>
                <a:cs typeface="Trebuchet MS" panose="020B0603020202020204"/>
              </a:rPr>
              <a:t>5%</a:t>
            </a:r>
            <a:r>
              <a:rPr sz="975" b="1" spc="-16" dirty="0">
                <a:latin typeface="Trebuchet MS" panose="020B0603020202020204"/>
                <a:cs typeface="Trebuchet MS" panose="020B0603020202020204"/>
              </a:rPr>
              <a:t> </a:t>
            </a:r>
            <a:r>
              <a:rPr sz="975" b="1" dirty="0">
                <a:latin typeface="Trebuchet MS" panose="020B0603020202020204"/>
                <a:cs typeface="Trebuchet MS" panose="020B0603020202020204"/>
              </a:rPr>
              <a:t>X</a:t>
            </a:r>
            <a:r>
              <a:rPr sz="975" b="1" spc="-4" dirty="0">
                <a:latin typeface="Trebuchet MS" panose="020B0603020202020204"/>
                <a:cs typeface="Trebuchet MS" panose="020B0603020202020204"/>
              </a:rPr>
              <a:t> </a:t>
            </a:r>
            <a:r>
              <a:rPr sz="975" b="1" spc="-8" dirty="0">
                <a:latin typeface="Trebuchet MS" panose="020B0603020202020204"/>
                <a:cs typeface="Trebuchet MS" panose="020B0603020202020204"/>
              </a:rPr>
              <a:t>Penghasilan</a:t>
            </a:r>
            <a:r>
              <a:rPr sz="975" b="1" dirty="0">
                <a:latin typeface="Trebuchet MS" panose="020B0603020202020204"/>
                <a:cs typeface="Trebuchet MS" panose="020B0603020202020204"/>
              </a:rPr>
              <a:t> </a:t>
            </a:r>
            <a:r>
              <a:rPr sz="975" b="1" spc="-8" dirty="0">
                <a:latin typeface="Trebuchet MS" panose="020B0603020202020204"/>
                <a:cs typeface="Trebuchet MS" panose="020B0603020202020204"/>
              </a:rPr>
              <a:t>Bruto</a:t>
            </a:r>
            <a:endParaRPr sz="975">
              <a:latin typeface="Trebuchet MS" panose="020B0603020202020204"/>
              <a:cs typeface="Trebuchet MS" panose="020B0603020202020204"/>
            </a:endParaRPr>
          </a:p>
        </p:txBody>
      </p:sp>
      <p:grpSp>
        <p:nvGrpSpPr>
          <p:cNvPr id="67" name="object 67"/>
          <p:cNvGrpSpPr/>
          <p:nvPr/>
        </p:nvGrpSpPr>
        <p:grpSpPr>
          <a:xfrm>
            <a:off x="7331884" y="3434159"/>
            <a:ext cx="357545" cy="222885"/>
            <a:chOff x="9023857" y="3435350"/>
            <a:chExt cx="440055" cy="274320"/>
          </a:xfrm>
        </p:grpSpPr>
        <p:sp>
          <p:nvSpPr>
            <p:cNvPr id="68" name="object 68"/>
            <p:cNvSpPr/>
            <p:nvPr/>
          </p:nvSpPr>
          <p:spPr>
            <a:xfrm>
              <a:off x="9036557" y="3448050"/>
              <a:ext cx="414655" cy="248920"/>
            </a:xfrm>
            <a:custGeom>
              <a:avLst/>
              <a:gdLst/>
              <a:ahLst/>
              <a:cxnLst/>
              <a:rect l="l" t="t" r="r" b="b"/>
              <a:pathLst>
                <a:path w="414654" h="248920">
                  <a:moveTo>
                    <a:pt x="290322" y="0"/>
                  </a:moveTo>
                  <a:lnTo>
                    <a:pt x="290322" y="62102"/>
                  </a:lnTo>
                  <a:lnTo>
                    <a:pt x="0" y="62102"/>
                  </a:lnTo>
                  <a:lnTo>
                    <a:pt x="0" y="186308"/>
                  </a:lnTo>
                  <a:lnTo>
                    <a:pt x="290322" y="186308"/>
                  </a:lnTo>
                  <a:lnTo>
                    <a:pt x="290322" y="248412"/>
                  </a:lnTo>
                  <a:lnTo>
                    <a:pt x="414527" y="124205"/>
                  </a:lnTo>
                  <a:lnTo>
                    <a:pt x="290322" y="0"/>
                  </a:lnTo>
                  <a:close/>
                </a:path>
              </a:pathLst>
            </a:custGeom>
            <a:solidFill>
              <a:srgbClr val="FFFFFF"/>
            </a:solidFill>
          </p:spPr>
          <p:txBody>
            <a:bodyPr wrap="square" lIns="0" tIns="0" rIns="0" bIns="0" rtlCol="0"/>
            <a:lstStyle/>
            <a:p>
              <a:endParaRPr sz="1140"/>
            </a:p>
          </p:txBody>
        </p:sp>
        <p:sp>
          <p:nvSpPr>
            <p:cNvPr id="69" name="object 69"/>
            <p:cNvSpPr/>
            <p:nvPr/>
          </p:nvSpPr>
          <p:spPr>
            <a:xfrm>
              <a:off x="9036557" y="3448050"/>
              <a:ext cx="414655" cy="248920"/>
            </a:xfrm>
            <a:custGeom>
              <a:avLst/>
              <a:gdLst/>
              <a:ahLst/>
              <a:cxnLst/>
              <a:rect l="l" t="t" r="r" b="b"/>
              <a:pathLst>
                <a:path w="414654" h="248920">
                  <a:moveTo>
                    <a:pt x="0" y="62102"/>
                  </a:moveTo>
                  <a:lnTo>
                    <a:pt x="290322" y="62102"/>
                  </a:lnTo>
                  <a:lnTo>
                    <a:pt x="290322" y="0"/>
                  </a:lnTo>
                  <a:lnTo>
                    <a:pt x="414527" y="124205"/>
                  </a:lnTo>
                  <a:lnTo>
                    <a:pt x="290322" y="248412"/>
                  </a:lnTo>
                  <a:lnTo>
                    <a:pt x="290322" y="186308"/>
                  </a:lnTo>
                  <a:lnTo>
                    <a:pt x="0" y="186308"/>
                  </a:lnTo>
                  <a:lnTo>
                    <a:pt x="0" y="62102"/>
                  </a:lnTo>
                  <a:close/>
                </a:path>
              </a:pathLst>
            </a:custGeom>
            <a:ln w="25400">
              <a:solidFill>
                <a:srgbClr val="00AFEF"/>
              </a:solidFill>
            </a:ln>
          </p:spPr>
          <p:txBody>
            <a:bodyPr wrap="square" lIns="0" tIns="0" rIns="0" bIns="0" rtlCol="0"/>
            <a:lstStyle/>
            <a:p>
              <a:endParaRPr sz="1140"/>
            </a:p>
          </p:txBody>
        </p:sp>
      </p:grpSp>
      <p:pic>
        <p:nvPicPr>
          <p:cNvPr id="70" name="object 70"/>
          <p:cNvPicPr/>
          <p:nvPr/>
        </p:nvPicPr>
        <p:blipFill>
          <a:blip r:embed="rId1" cstate="print"/>
          <a:stretch>
            <a:fillRect/>
          </a:stretch>
        </p:blipFill>
        <p:spPr>
          <a:xfrm>
            <a:off x="439578" y="4225195"/>
            <a:ext cx="2625709" cy="864917"/>
          </a:xfrm>
          <a:prstGeom prst="rect">
            <a:avLst/>
          </a:prstGeom>
        </p:spPr>
      </p:pic>
      <p:sp>
        <p:nvSpPr>
          <p:cNvPr id="71" name="object 71"/>
          <p:cNvSpPr txBox="1"/>
          <p:nvPr/>
        </p:nvSpPr>
        <p:spPr>
          <a:xfrm>
            <a:off x="657841" y="4496681"/>
            <a:ext cx="2189639" cy="310502"/>
          </a:xfrm>
          <a:prstGeom prst="rect">
            <a:avLst/>
          </a:prstGeom>
        </p:spPr>
        <p:txBody>
          <a:bodyPr vert="horz" wrap="square" lIns="0" tIns="10319" rIns="0" bIns="0" rtlCol="0">
            <a:spAutoFit/>
          </a:bodyPr>
          <a:lstStyle/>
          <a:p>
            <a:pPr marL="716915" marR="4445" indent="-707390">
              <a:spcBef>
                <a:spcPts val="80"/>
              </a:spcBef>
            </a:pPr>
            <a:r>
              <a:rPr sz="975" spc="-8" dirty="0">
                <a:solidFill>
                  <a:srgbClr val="FFFFFF"/>
                </a:solidFill>
                <a:latin typeface="Trebuchet MS" panose="020B0603020202020204"/>
                <a:cs typeface="Trebuchet MS" panose="020B0603020202020204"/>
              </a:rPr>
              <a:t>Penghasilan</a:t>
            </a:r>
            <a:r>
              <a:rPr sz="975" spc="-45" dirty="0">
                <a:solidFill>
                  <a:srgbClr val="FFFFFF"/>
                </a:solidFill>
                <a:latin typeface="Trebuchet MS" panose="020B0603020202020204"/>
                <a:cs typeface="Trebuchet MS" panose="020B0603020202020204"/>
              </a:rPr>
              <a:t> </a:t>
            </a:r>
            <a:r>
              <a:rPr sz="975" dirty="0">
                <a:solidFill>
                  <a:srgbClr val="FFFFFF"/>
                </a:solidFill>
                <a:latin typeface="Trebuchet MS" panose="020B0603020202020204"/>
                <a:cs typeface="Trebuchet MS" panose="020B0603020202020204"/>
              </a:rPr>
              <a:t>Manfaat</a:t>
            </a:r>
            <a:r>
              <a:rPr sz="975" spc="-28" dirty="0">
                <a:solidFill>
                  <a:srgbClr val="FFFFFF"/>
                </a:solidFill>
                <a:latin typeface="Trebuchet MS" panose="020B0603020202020204"/>
                <a:cs typeface="Trebuchet MS" panose="020B0603020202020204"/>
              </a:rPr>
              <a:t> </a:t>
            </a:r>
            <a:r>
              <a:rPr sz="975" spc="-8" dirty="0">
                <a:solidFill>
                  <a:srgbClr val="FFFFFF"/>
                </a:solidFill>
                <a:latin typeface="Trebuchet MS" panose="020B0603020202020204"/>
                <a:cs typeface="Trebuchet MS" panose="020B0603020202020204"/>
              </a:rPr>
              <a:t>Pensiun,</a:t>
            </a:r>
            <a:r>
              <a:rPr sz="975" spc="-33" dirty="0">
                <a:solidFill>
                  <a:srgbClr val="FFFFFF"/>
                </a:solidFill>
                <a:latin typeface="Trebuchet MS" panose="020B0603020202020204"/>
                <a:cs typeface="Trebuchet MS" panose="020B0603020202020204"/>
              </a:rPr>
              <a:t> </a:t>
            </a:r>
            <a:r>
              <a:rPr sz="975" dirty="0">
                <a:solidFill>
                  <a:srgbClr val="FFFFFF"/>
                </a:solidFill>
                <a:latin typeface="Trebuchet MS" panose="020B0603020202020204"/>
                <a:cs typeface="Trebuchet MS" panose="020B0603020202020204"/>
              </a:rPr>
              <a:t>THT</a:t>
            </a:r>
            <a:r>
              <a:rPr sz="975" spc="-24" dirty="0">
                <a:solidFill>
                  <a:srgbClr val="FFFFFF"/>
                </a:solidFill>
                <a:latin typeface="Trebuchet MS" panose="020B0603020202020204"/>
                <a:cs typeface="Trebuchet MS" panose="020B0603020202020204"/>
              </a:rPr>
              <a:t> </a:t>
            </a:r>
            <a:r>
              <a:rPr sz="975" spc="-16" dirty="0">
                <a:solidFill>
                  <a:srgbClr val="FFFFFF"/>
                </a:solidFill>
                <a:latin typeface="Trebuchet MS" panose="020B0603020202020204"/>
                <a:cs typeface="Trebuchet MS" panose="020B0603020202020204"/>
              </a:rPr>
              <a:t>atau </a:t>
            </a:r>
            <a:r>
              <a:rPr sz="975" dirty="0">
                <a:solidFill>
                  <a:srgbClr val="FFFFFF"/>
                </a:solidFill>
                <a:latin typeface="Trebuchet MS" panose="020B0603020202020204"/>
                <a:cs typeface="Trebuchet MS" panose="020B0603020202020204"/>
              </a:rPr>
              <a:t>JHT</a:t>
            </a:r>
            <a:r>
              <a:rPr sz="975" spc="-37" dirty="0">
                <a:solidFill>
                  <a:srgbClr val="FFFFFF"/>
                </a:solidFill>
                <a:latin typeface="Trebuchet MS" panose="020B0603020202020204"/>
                <a:cs typeface="Trebuchet MS" panose="020B0603020202020204"/>
              </a:rPr>
              <a:t> </a:t>
            </a:r>
            <a:r>
              <a:rPr sz="975" spc="-8" dirty="0">
                <a:solidFill>
                  <a:srgbClr val="FFFFFF"/>
                </a:solidFill>
                <a:latin typeface="Trebuchet MS" panose="020B0603020202020204"/>
                <a:cs typeface="Trebuchet MS" panose="020B0603020202020204"/>
              </a:rPr>
              <a:t>Sekaligus</a:t>
            </a:r>
            <a:endParaRPr sz="975">
              <a:latin typeface="Trebuchet MS" panose="020B0603020202020204"/>
              <a:cs typeface="Trebuchet MS" panose="020B0603020202020204"/>
            </a:endParaRPr>
          </a:p>
        </p:txBody>
      </p:sp>
      <p:pic>
        <p:nvPicPr>
          <p:cNvPr id="72" name="object 72"/>
          <p:cNvPicPr/>
          <p:nvPr/>
        </p:nvPicPr>
        <p:blipFill>
          <a:blip r:embed="rId7" cstate="print"/>
          <a:stretch>
            <a:fillRect/>
          </a:stretch>
        </p:blipFill>
        <p:spPr>
          <a:xfrm>
            <a:off x="3364325" y="4134802"/>
            <a:ext cx="1855518" cy="1065514"/>
          </a:xfrm>
          <a:prstGeom prst="rect">
            <a:avLst/>
          </a:prstGeom>
        </p:spPr>
      </p:pic>
      <p:sp>
        <p:nvSpPr>
          <p:cNvPr id="73" name="object 73"/>
          <p:cNvSpPr txBox="1"/>
          <p:nvPr/>
        </p:nvSpPr>
        <p:spPr>
          <a:xfrm>
            <a:off x="3549444" y="4431838"/>
            <a:ext cx="1487448" cy="460543"/>
          </a:xfrm>
          <a:prstGeom prst="rect">
            <a:avLst/>
          </a:prstGeom>
        </p:spPr>
        <p:txBody>
          <a:bodyPr vert="horz" wrap="square" lIns="0" tIns="10319" rIns="0" bIns="0" rtlCol="0">
            <a:spAutoFit/>
          </a:bodyPr>
          <a:lstStyle/>
          <a:p>
            <a:pPr marL="9525" marR="4445" algn="ctr">
              <a:spcBef>
                <a:spcPts val="80"/>
              </a:spcBef>
            </a:pPr>
            <a:r>
              <a:rPr sz="975" b="1" spc="-8" dirty="0">
                <a:latin typeface="Trebuchet MS" panose="020B0603020202020204"/>
                <a:cs typeface="Trebuchet MS" panose="020B0603020202020204"/>
              </a:rPr>
              <a:t>Honorarium</a:t>
            </a:r>
            <a:r>
              <a:rPr sz="975" b="1" spc="-12" dirty="0">
                <a:latin typeface="Trebuchet MS" panose="020B0603020202020204"/>
                <a:cs typeface="Trebuchet MS" panose="020B0603020202020204"/>
              </a:rPr>
              <a:t> </a:t>
            </a:r>
            <a:r>
              <a:rPr sz="975" b="1" dirty="0">
                <a:latin typeface="Trebuchet MS" panose="020B0603020202020204"/>
                <a:cs typeface="Trebuchet MS" panose="020B0603020202020204"/>
              </a:rPr>
              <a:t>atau </a:t>
            </a:r>
            <a:r>
              <a:rPr sz="975" b="1" spc="-8" dirty="0">
                <a:latin typeface="Trebuchet MS" panose="020B0603020202020204"/>
                <a:cs typeface="Trebuchet MS" panose="020B0603020202020204"/>
              </a:rPr>
              <a:t>Imbalan </a:t>
            </a:r>
            <a:r>
              <a:rPr sz="975" b="1" dirty="0">
                <a:latin typeface="Trebuchet MS" panose="020B0603020202020204"/>
                <a:cs typeface="Trebuchet MS" panose="020B0603020202020204"/>
              </a:rPr>
              <a:t>Lain</a:t>
            </a:r>
            <a:r>
              <a:rPr sz="975" b="1" spc="-4" dirty="0">
                <a:latin typeface="Trebuchet MS" panose="020B0603020202020204"/>
                <a:cs typeface="Trebuchet MS" panose="020B0603020202020204"/>
              </a:rPr>
              <a:t> </a:t>
            </a:r>
            <a:r>
              <a:rPr sz="975" b="1" spc="-8" dirty="0">
                <a:latin typeface="Trebuchet MS" panose="020B0603020202020204"/>
                <a:cs typeface="Trebuchet MS" panose="020B0603020202020204"/>
              </a:rPr>
              <a:t>Beban</a:t>
            </a:r>
            <a:r>
              <a:rPr sz="975" b="1" spc="-57" dirty="0">
                <a:latin typeface="Trebuchet MS" panose="020B0603020202020204"/>
                <a:cs typeface="Trebuchet MS" panose="020B0603020202020204"/>
              </a:rPr>
              <a:t> </a:t>
            </a:r>
            <a:r>
              <a:rPr sz="975" b="1" dirty="0">
                <a:latin typeface="Trebuchet MS" panose="020B0603020202020204"/>
                <a:cs typeface="Trebuchet MS" panose="020B0603020202020204"/>
              </a:rPr>
              <a:t>APBN</a:t>
            </a:r>
            <a:r>
              <a:rPr sz="975" b="1" spc="-12" dirty="0">
                <a:latin typeface="Trebuchet MS" panose="020B0603020202020204"/>
                <a:cs typeface="Trebuchet MS" panose="020B0603020202020204"/>
              </a:rPr>
              <a:t> </a:t>
            </a:r>
            <a:r>
              <a:rPr sz="975" b="1" spc="-16" dirty="0">
                <a:latin typeface="Trebuchet MS" panose="020B0603020202020204"/>
                <a:cs typeface="Trebuchet MS" panose="020B0603020202020204"/>
              </a:rPr>
              <a:t>atau APBD</a:t>
            </a:r>
            <a:endParaRPr sz="975">
              <a:latin typeface="Trebuchet MS" panose="020B0603020202020204"/>
              <a:cs typeface="Trebuchet MS" panose="020B0603020202020204"/>
            </a:endParaRPr>
          </a:p>
        </p:txBody>
      </p:sp>
      <p:grpSp>
        <p:nvGrpSpPr>
          <p:cNvPr id="74" name="object 74"/>
          <p:cNvGrpSpPr/>
          <p:nvPr/>
        </p:nvGrpSpPr>
        <p:grpSpPr>
          <a:xfrm>
            <a:off x="3063636" y="4292039"/>
            <a:ext cx="6257290" cy="721797"/>
            <a:chOff x="3770629" y="4491202"/>
            <a:chExt cx="7701280" cy="888365"/>
          </a:xfrm>
        </p:grpSpPr>
        <p:sp>
          <p:nvSpPr>
            <p:cNvPr id="75" name="object 75"/>
            <p:cNvSpPr/>
            <p:nvPr/>
          </p:nvSpPr>
          <p:spPr>
            <a:xfrm>
              <a:off x="3783329" y="4746497"/>
              <a:ext cx="353695" cy="401320"/>
            </a:xfrm>
            <a:custGeom>
              <a:avLst/>
              <a:gdLst/>
              <a:ahLst/>
              <a:cxnLst/>
              <a:rect l="l" t="t" r="r" b="b"/>
              <a:pathLst>
                <a:path w="353695" h="401320">
                  <a:moveTo>
                    <a:pt x="176784" y="0"/>
                  </a:moveTo>
                  <a:lnTo>
                    <a:pt x="176784" y="100202"/>
                  </a:lnTo>
                  <a:lnTo>
                    <a:pt x="0" y="100202"/>
                  </a:lnTo>
                  <a:lnTo>
                    <a:pt x="0" y="300608"/>
                  </a:lnTo>
                  <a:lnTo>
                    <a:pt x="176784" y="300608"/>
                  </a:lnTo>
                  <a:lnTo>
                    <a:pt x="176784" y="400812"/>
                  </a:lnTo>
                  <a:lnTo>
                    <a:pt x="353568" y="200406"/>
                  </a:lnTo>
                  <a:lnTo>
                    <a:pt x="176784" y="0"/>
                  </a:lnTo>
                  <a:close/>
                </a:path>
              </a:pathLst>
            </a:custGeom>
            <a:solidFill>
              <a:srgbClr val="FFFFFF"/>
            </a:solidFill>
          </p:spPr>
          <p:txBody>
            <a:bodyPr wrap="square" lIns="0" tIns="0" rIns="0" bIns="0" rtlCol="0"/>
            <a:lstStyle/>
            <a:p>
              <a:endParaRPr sz="1140"/>
            </a:p>
          </p:txBody>
        </p:sp>
        <p:sp>
          <p:nvSpPr>
            <p:cNvPr id="76" name="object 76"/>
            <p:cNvSpPr/>
            <p:nvPr/>
          </p:nvSpPr>
          <p:spPr>
            <a:xfrm>
              <a:off x="3783329" y="4746497"/>
              <a:ext cx="353695" cy="401320"/>
            </a:xfrm>
            <a:custGeom>
              <a:avLst/>
              <a:gdLst/>
              <a:ahLst/>
              <a:cxnLst/>
              <a:rect l="l" t="t" r="r" b="b"/>
              <a:pathLst>
                <a:path w="353695" h="401320">
                  <a:moveTo>
                    <a:pt x="0" y="100202"/>
                  </a:moveTo>
                  <a:lnTo>
                    <a:pt x="176784" y="100202"/>
                  </a:lnTo>
                  <a:lnTo>
                    <a:pt x="176784" y="0"/>
                  </a:lnTo>
                  <a:lnTo>
                    <a:pt x="353568" y="200406"/>
                  </a:lnTo>
                  <a:lnTo>
                    <a:pt x="176784" y="400812"/>
                  </a:lnTo>
                  <a:lnTo>
                    <a:pt x="176784" y="300608"/>
                  </a:lnTo>
                  <a:lnTo>
                    <a:pt x="0" y="300608"/>
                  </a:lnTo>
                  <a:lnTo>
                    <a:pt x="0" y="100202"/>
                  </a:lnTo>
                  <a:close/>
                </a:path>
              </a:pathLst>
            </a:custGeom>
            <a:ln w="25400">
              <a:solidFill>
                <a:srgbClr val="00AFEF"/>
              </a:solidFill>
            </a:ln>
          </p:spPr>
          <p:txBody>
            <a:bodyPr wrap="square" lIns="0" tIns="0" rIns="0" bIns="0" rtlCol="0"/>
            <a:lstStyle/>
            <a:p>
              <a:endParaRPr sz="1140"/>
            </a:p>
          </p:txBody>
        </p:sp>
        <p:pic>
          <p:nvPicPr>
            <p:cNvPr id="77" name="object 77"/>
            <p:cNvPicPr/>
            <p:nvPr/>
          </p:nvPicPr>
          <p:blipFill>
            <a:blip r:embed="rId3" cstate="print"/>
            <a:stretch>
              <a:fillRect/>
            </a:stretch>
          </p:blipFill>
          <p:spPr>
            <a:xfrm>
              <a:off x="9494520" y="4491202"/>
              <a:ext cx="1977389" cy="273583"/>
            </a:xfrm>
            <a:prstGeom prst="rect">
              <a:avLst/>
            </a:prstGeom>
          </p:spPr>
        </p:pic>
        <p:sp>
          <p:nvSpPr>
            <p:cNvPr id="78" name="object 78"/>
            <p:cNvSpPr/>
            <p:nvPr/>
          </p:nvSpPr>
          <p:spPr>
            <a:xfrm>
              <a:off x="6432041" y="4505706"/>
              <a:ext cx="414655" cy="248920"/>
            </a:xfrm>
            <a:custGeom>
              <a:avLst/>
              <a:gdLst/>
              <a:ahLst/>
              <a:cxnLst/>
              <a:rect l="l" t="t" r="r" b="b"/>
              <a:pathLst>
                <a:path w="414654" h="248920">
                  <a:moveTo>
                    <a:pt x="290322" y="0"/>
                  </a:moveTo>
                  <a:lnTo>
                    <a:pt x="290322" y="62103"/>
                  </a:lnTo>
                  <a:lnTo>
                    <a:pt x="0" y="62103"/>
                  </a:lnTo>
                  <a:lnTo>
                    <a:pt x="0" y="186309"/>
                  </a:lnTo>
                  <a:lnTo>
                    <a:pt x="290322" y="186309"/>
                  </a:lnTo>
                  <a:lnTo>
                    <a:pt x="290322" y="248412"/>
                  </a:lnTo>
                  <a:lnTo>
                    <a:pt x="414528" y="124206"/>
                  </a:lnTo>
                  <a:lnTo>
                    <a:pt x="290322" y="0"/>
                  </a:lnTo>
                  <a:close/>
                </a:path>
              </a:pathLst>
            </a:custGeom>
            <a:solidFill>
              <a:srgbClr val="FFFFFF"/>
            </a:solidFill>
          </p:spPr>
          <p:txBody>
            <a:bodyPr wrap="square" lIns="0" tIns="0" rIns="0" bIns="0" rtlCol="0"/>
            <a:lstStyle/>
            <a:p>
              <a:endParaRPr sz="1140"/>
            </a:p>
          </p:txBody>
        </p:sp>
        <p:sp>
          <p:nvSpPr>
            <p:cNvPr id="79" name="object 79"/>
            <p:cNvSpPr/>
            <p:nvPr/>
          </p:nvSpPr>
          <p:spPr>
            <a:xfrm>
              <a:off x="6432041" y="4505706"/>
              <a:ext cx="414655" cy="248920"/>
            </a:xfrm>
            <a:custGeom>
              <a:avLst/>
              <a:gdLst/>
              <a:ahLst/>
              <a:cxnLst/>
              <a:rect l="l" t="t" r="r" b="b"/>
              <a:pathLst>
                <a:path w="414654" h="248920">
                  <a:moveTo>
                    <a:pt x="0" y="62103"/>
                  </a:moveTo>
                  <a:lnTo>
                    <a:pt x="290322" y="62103"/>
                  </a:lnTo>
                  <a:lnTo>
                    <a:pt x="290322" y="0"/>
                  </a:lnTo>
                  <a:lnTo>
                    <a:pt x="414528" y="124206"/>
                  </a:lnTo>
                  <a:lnTo>
                    <a:pt x="290322" y="248412"/>
                  </a:lnTo>
                  <a:lnTo>
                    <a:pt x="290322" y="186309"/>
                  </a:lnTo>
                  <a:lnTo>
                    <a:pt x="0" y="186309"/>
                  </a:lnTo>
                  <a:lnTo>
                    <a:pt x="0" y="62103"/>
                  </a:lnTo>
                  <a:close/>
                </a:path>
              </a:pathLst>
            </a:custGeom>
            <a:ln w="25400">
              <a:solidFill>
                <a:srgbClr val="00AFEF"/>
              </a:solidFill>
            </a:ln>
          </p:spPr>
          <p:txBody>
            <a:bodyPr wrap="square" lIns="0" tIns="0" rIns="0" bIns="0" rtlCol="0"/>
            <a:lstStyle/>
            <a:p>
              <a:endParaRPr sz="1140"/>
            </a:p>
          </p:txBody>
        </p:sp>
        <p:pic>
          <p:nvPicPr>
            <p:cNvPr id="80" name="object 80"/>
            <p:cNvPicPr/>
            <p:nvPr/>
          </p:nvPicPr>
          <p:blipFill>
            <a:blip r:embed="rId8" cstate="print"/>
            <a:stretch>
              <a:fillRect/>
            </a:stretch>
          </p:blipFill>
          <p:spPr>
            <a:xfrm>
              <a:off x="6850379" y="4491202"/>
              <a:ext cx="2209037" cy="273583"/>
            </a:xfrm>
            <a:prstGeom prst="rect">
              <a:avLst/>
            </a:prstGeom>
          </p:spPr>
        </p:pic>
        <p:sp>
          <p:nvSpPr>
            <p:cNvPr id="81" name="object 81"/>
            <p:cNvSpPr/>
            <p:nvPr/>
          </p:nvSpPr>
          <p:spPr>
            <a:xfrm>
              <a:off x="9067038" y="4505706"/>
              <a:ext cx="414655" cy="248920"/>
            </a:xfrm>
            <a:custGeom>
              <a:avLst/>
              <a:gdLst/>
              <a:ahLst/>
              <a:cxnLst/>
              <a:rect l="l" t="t" r="r" b="b"/>
              <a:pathLst>
                <a:path w="414654" h="248920">
                  <a:moveTo>
                    <a:pt x="290321" y="0"/>
                  </a:moveTo>
                  <a:lnTo>
                    <a:pt x="290321" y="62103"/>
                  </a:lnTo>
                  <a:lnTo>
                    <a:pt x="0" y="62103"/>
                  </a:lnTo>
                  <a:lnTo>
                    <a:pt x="0" y="186309"/>
                  </a:lnTo>
                  <a:lnTo>
                    <a:pt x="290321" y="186309"/>
                  </a:lnTo>
                  <a:lnTo>
                    <a:pt x="290321" y="248412"/>
                  </a:lnTo>
                  <a:lnTo>
                    <a:pt x="414527" y="124206"/>
                  </a:lnTo>
                  <a:lnTo>
                    <a:pt x="290321" y="0"/>
                  </a:lnTo>
                  <a:close/>
                </a:path>
              </a:pathLst>
            </a:custGeom>
            <a:solidFill>
              <a:srgbClr val="FFFFFF"/>
            </a:solidFill>
          </p:spPr>
          <p:txBody>
            <a:bodyPr wrap="square" lIns="0" tIns="0" rIns="0" bIns="0" rtlCol="0"/>
            <a:lstStyle/>
            <a:p>
              <a:endParaRPr sz="1140"/>
            </a:p>
          </p:txBody>
        </p:sp>
        <p:sp>
          <p:nvSpPr>
            <p:cNvPr id="82" name="object 82"/>
            <p:cNvSpPr/>
            <p:nvPr/>
          </p:nvSpPr>
          <p:spPr>
            <a:xfrm>
              <a:off x="9067038" y="4505706"/>
              <a:ext cx="414655" cy="248920"/>
            </a:xfrm>
            <a:custGeom>
              <a:avLst/>
              <a:gdLst/>
              <a:ahLst/>
              <a:cxnLst/>
              <a:rect l="l" t="t" r="r" b="b"/>
              <a:pathLst>
                <a:path w="414654" h="248920">
                  <a:moveTo>
                    <a:pt x="0" y="62103"/>
                  </a:moveTo>
                  <a:lnTo>
                    <a:pt x="290321" y="62103"/>
                  </a:lnTo>
                  <a:lnTo>
                    <a:pt x="290321" y="0"/>
                  </a:lnTo>
                  <a:lnTo>
                    <a:pt x="414527" y="124206"/>
                  </a:lnTo>
                  <a:lnTo>
                    <a:pt x="290321" y="248412"/>
                  </a:lnTo>
                  <a:lnTo>
                    <a:pt x="290321" y="186309"/>
                  </a:lnTo>
                  <a:lnTo>
                    <a:pt x="0" y="186309"/>
                  </a:lnTo>
                  <a:lnTo>
                    <a:pt x="0" y="62103"/>
                  </a:lnTo>
                  <a:close/>
                </a:path>
              </a:pathLst>
            </a:custGeom>
            <a:ln w="25400">
              <a:solidFill>
                <a:srgbClr val="00AFEF"/>
              </a:solidFill>
            </a:ln>
          </p:spPr>
          <p:txBody>
            <a:bodyPr wrap="square" lIns="0" tIns="0" rIns="0" bIns="0" rtlCol="0"/>
            <a:lstStyle/>
            <a:p>
              <a:endParaRPr sz="1140"/>
            </a:p>
          </p:txBody>
        </p:sp>
        <p:sp>
          <p:nvSpPr>
            <p:cNvPr id="83" name="object 83"/>
            <p:cNvSpPr/>
            <p:nvPr/>
          </p:nvSpPr>
          <p:spPr>
            <a:xfrm>
              <a:off x="6432041" y="4808981"/>
              <a:ext cx="414655" cy="248920"/>
            </a:xfrm>
            <a:custGeom>
              <a:avLst/>
              <a:gdLst/>
              <a:ahLst/>
              <a:cxnLst/>
              <a:rect l="l" t="t" r="r" b="b"/>
              <a:pathLst>
                <a:path w="414654" h="248920">
                  <a:moveTo>
                    <a:pt x="290322" y="0"/>
                  </a:moveTo>
                  <a:lnTo>
                    <a:pt x="290322" y="62103"/>
                  </a:lnTo>
                  <a:lnTo>
                    <a:pt x="0" y="62103"/>
                  </a:lnTo>
                  <a:lnTo>
                    <a:pt x="0" y="186309"/>
                  </a:lnTo>
                  <a:lnTo>
                    <a:pt x="290322" y="186309"/>
                  </a:lnTo>
                  <a:lnTo>
                    <a:pt x="290322" y="248412"/>
                  </a:lnTo>
                  <a:lnTo>
                    <a:pt x="414528" y="124206"/>
                  </a:lnTo>
                  <a:lnTo>
                    <a:pt x="290322" y="0"/>
                  </a:lnTo>
                  <a:close/>
                </a:path>
              </a:pathLst>
            </a:custGeom>
            <a:solidFill>
              <a:srgbClr val="FFFFFF"/>
            </a:solidFill>
          </p:spPr>
          <p:txBody>
            <a:bodyPr wrap="square" lIns="0" tIns="0" rIns="0" bIns="0" rtlCol="0"/>
            <a:lstStyle/>
            <a:p>
              <a:endParaRPr sz="1140"/>
            </a:p>
          </p:txBody>
        </p:sp>
        <p:sp>
          <p:nvSpPr>
            <p:cNvPr id="84" name="object 84"/>
            <p:cNvSpPr/>
            <p:nvPr/>
          </p:nvSpPr>
          <p:spPr>
            <a:xfrm>
              <a:off x="6432041" y="4808981"/>
              <a:ext cx="414655" cy="248920"/>
            </a:xfrm>
            <a:custGeom>
              <a:avLst/>
              <a:gdLst/>
              <a:ahLst/>
              <a:cxnLst/>
              <a:rect l="l" t="t" r="r" b="b"/>
              <a:pathLst>
                <a:path w="414654" h="248920">
                  <a:moveTo>
                    <a:pt x="0" y="62103"/>
                  </a:moveTo>
                  <a:lnTo>
                    <a:pt x="290322" y="62103"/>
                  </a:lnTo>
                  <a:lnTo>
                    <a:pt x="290322" y="0"/>
                  </a:lnTo>
                  <a:lnTo>
                    <a:pt x="414528" y="124206"/>
                  </a:lnTo>
                  <a:lnTo>
                    <a:pt x="290322" y="248412"/>
                  </a:lnTo>
                  <a:lnTo>
                    <a:pt x="290322" y="186309"/>
                  </a:lnTo>
                  <a:lnTo>
                    <a:pt x="0" y="186309"/>
                  </a:lnTo>
                  <a:lnTo>
                    <a:pt x="0" y="62103"/>
                  </a:lnTo>
                  <a:close/>
                </a:path>
              </a:pathLst>
            </a:custGeom>
            <a:ln w="25400">
              <a:solidFill>
                <a:srgbClr val="00AFEF"/>
              </a:solidFill>
            </a:ln>
          </p:spPr>
          <p:txBody>
            <a:bodyPr wrap="square" lIns="0" tIns="0" rIns="0" bIns="0" rtlCol="0"/>
            <a:lstStyle/>
            <a:p>
              <a:endParaRPr sz="1140"/>
            </a:p>
          </p:txBody>
        </p:sp>
        <p:pic>
          <p:nvPicPr>
            <p:cNvPr id="85" name="object 85"/>
            <p:cNvPicPr/>
            <p:nvPr/>
          </p:nvPicPr>
          <p:blipFill>
            <a:blip r:embed="rId8" cstate="print"/>
            <a:stretch>
              <a:fillRect/>
            </a:stretch>
          </p:blipFill>
          <p:spPr>
            <a:xfrm>
              <a:off x="6850379" y="4794465"/>
              <a:ext cx="2209037" cy="272072"/>
            </a:xfrm>
            <a:prstGeom prst="rect">
              <a:avLst/>
            </a:prstGeom>
          </p:spPr>
        </p:pic>
        <p:pic>
          <p:nvPicPr>
            <p:cNvPr id="86" name="object 86"/>
            <p:cNvPicPr/>
            <p:nvPr/>
          </p:nvPicPr>
          <p:blipFill>
            <a:blip r:embed="rId3" cstate="print"/>
            <a:stretch>
              <a:fillRect/>
            </a:stretch>
          </p:blipFill>
          <p:spPr>
            <a:xfrm>
              <a:off x="9494520" y="4794465"/>
              <a:ext cx="1977389" cy="272072"/>
            </a:xfrm>
            <a:prstGeom prst="rect">
              <a:avLst/>
            </a:prstGeom>
          </p:spPr>
        </p:pic>
        <p:sp>
          <p:nvSpPr>
            <p:cNvPr id="87" name="object 87"/>
            <p:cNvSpPr/>
            <p:nvPr/>
          </p:nvSpPr>
          <p:spPr>
            <a:xfrm>
              <a:off x="9067038" y="4799838"/>
              <a:ext cx="414655" cy="247015"/>
            </a:xfrm>
            <a:custGeom>
              <a:avLst/>
              <a:gdLst/>
              <a:ahLst/>
              <a:cxnLst/>
              <a:rect l="l" t="t" r="r" b="b"/>
              <a:pathLst>
                <a:path w="414654" h="247014">
                  <a:moveTo>
                    <a:pt x="291083" y="0"/>
                  </a:moveTo>
                  <a:lnTo>
                    <a:pt x="291083" y="61722"/>
                  </a:lnTo>
                  <a:lnTo>
                    <a:pt x="0" y="61722"/>
                  </a:lnTo>
                  <a:lnTo>
                    <a:pt x="0" y="185166"/>
                  </a:lnTo>
                  <a:lnTo>
                    <a:pt x="291083" y="185166"/>
                  </a:lnTo>
                  <a:lnTo>
                    <a:pt x="291083" y="246887"/>
                  </a:lnTo>
                  <a:lnTo>
                    <a:pt x="414527" y="123443"/>
                  </a:lnTo>
                  <a:lnTo>
                    <a:pt x="291083" y="0"/>
                  </a:lnTo>
                  <a:close/>
                </a:path>
              </a:pathLst>
            </a:custGeom>
            <a:solidFill>
              <a:srgbClr val="FFFFFF"/>
            </a:solidFill>
          </p:spPr>
          <p:txBody>
            <a:bodyPr wrap="square" lIns="0" tIns="0" rIns="0" bIns="0" rtlCol="0"/>
            <a:lstStyle/>
            <a:p>
              <a:endParaRPr sz="1140"/>
            </a:p>
          </p:txBody>
        </p:sp>
        <p:sp>
          <p:nvSpPr>
            <p:cNvPr id="88" name="object 88"/>
            <p:cNvSpPr/>
            <p:nvPr/>
          </p:nvSpPr>
          <p:spPr>
            <a:xfrm>
              <a:off x="9067038" y="4799838"/>
              <a:ext cx="414655" cy="247015"/>
            </a:xfrm>
            <a:custGeom>
              <a:avLst/>
              <a:gdLst/>
              <a:ahLst/>
              <a:cxnLst/>
              <a:rect l="l" t="t" r="r" b="b"/>
              <a:pathLst>
                <a:path w="414654" h="247014">
                  <a:moveTo>
                    <a:pt x="0" y="61722"/>
                  </a:moveTo>
                  <a:lnTo>
                    <a:pt x="291083" y="61722"/>
                  </a:lnTo>
                  <a:lnTo>
                    <a:pt x="291083" y="0"/>
                  </a:lnTo>
                  <a:lnTo>
                    <a:pt x="414527" y="123443"/>
                  </a:lnTo>
                  <a:lnTo>
                    <a:pt x="291083" y="246887"/>
                  </a:lnTo>
                  <a:lnTo>
                    <a:pt x="291083" y="185166"/>
                  </a:lnTo>
                  <a:lnTo>
                    <a:pt x="0" y="185166"/>
                  </a:lnTo>
                  <a:lnTo>
                    <a:pt x="0" y="61722"/>
                  </a:lnTo>
                  <a:close/>
                </a:path>
              </a:pathLst>
            </a:custGeom>
            <a:ln w="25400">
              <a:solidFill>
                <a:srgbClr val="00AFEF"/>
              </a:solidFill>
            </a:ln>
          </p:spPr>
          <p:txBody>
            <a:bodyPr wrap="square" lIns="0" tIns="0" rIns="0" bIns="0" rtlCol="0"/>
            <a:lstStyle/>
            <a:p>
              <a:endParaRPr sz="1140"/>
            </a:p>
          </p:txBody>
        </p:sp>
        <p:sp>
          <p:nvSpPr>
            <p:cNvPr id="89" name="object 89"/>
            <p:cNvSpPr/>
            <p:nvPr/>
          </p:nvSpPr>
          <p:spPr>
            <a:xfrm>
              <a:off x="6432041" y="5118354"/>
              <a:ext cx="414655" cy="248920"/>
            </a:xfrm>
            <a:custGeom>
              <a:avLst/>
              <a:gdLst/>
              <a:ahLst/>
              <a:cxnLst/>
              <a:rect l="l" t="t" r="r" b="b"/>
              <a:pathLst>
                <a:path w="414654" h="248920">
                  <a:moveTo>
                    <a:pt x="290322" y="0"/>
                  </a:moveTo>
                  <a:lnTo>
                    <a:pt x="290322" y="62103"/>
                  </a:lnTo>
                  <a:lnTo>
                    <a:pt x="0" y="62103"/>
                  </a:lnTo>
                  <a:lnTo>
                    <a:pt x="0" y="186309"/>
                  </a:lnTo>
                  <a:lnTo>
                    <a:pt x="290322" y="186309"/>
                  </a:lnTo>
                  <a:lnTo>
                    <a:pt x="290322" y="248412"/>
                  </a:lnTo>
                  <a:lnTo>
                    <a:pt x="414528" y="124206"/>
                  </a:lnTo>
                  <a:lnTo>
                    <a:pt x="290322" y="0"/>
                  </a:lnTo>
                  <a:close/>
                </a:path>
              </a:pathLst>
            </a:custGeom>
            <a:solidFill>
              <a:srgbClr val="FFFFFF"/>
            </a:solidFill>
          </p:spPr>
          <p:txBody>
            <a:bodyPr wrap="square" lIns="0" tIns="0" rIns="0" bIns="0" rtlCol="0"/>
            <a:lstStyle/>
            <a:p>
              <a:endParaRPr sz="1140"/>
            </a:p>
          </p:txBody>
        </p:sp>
        <p:sp>
          <p:nvSpPr>
            <p:cNvPr id="90" name="object 90"/>
            <p:cNvSpPr/>
            <p:nvPr/>
          </p:nvSpPr>
          <p:spPr>
            <a:xfrm>
              <a:off x="6432041" y="5118354"/>
              <a:ext cx="414655" cy="248920"/>
            </a:xfrm>
            <a:custGeom>
              <a:avLst/>
              <a:gdLst/>
              <a:ahLst/>
              <a:cxnLst/>
              <a:rect l="l" t="t" r="r" b="b"/>
              <a:pathLst>
                <a:path w="414654" h="248920">
                  <a:moveTo>
                    <a:pt x="0" y="62103"/>
                  </a:moveTo>
                  <a:lnTo>
                    <a:pt x="290322" y="62103"/>
                  </a:lnTo>
                  <a:lnTo>
                    <a:pt x="290322" y="0"/>
                  </a:lnTo>
                  <a:lnTo>
                    <a:pt x="414528" y="124206"/>
                  </a:lnTo>
                  <a:lnTo>
                    <a:pt x="290322" y="248412"/>
                  </a:lnTo>
                  <a:lnTo>
                    <a:pt x="290322" y="186309"/>
                  </a:lnTo>
                  <a:lnTo>
                    <a:pt x="0" y="186309"/>
                  </a:lnTo>
                  <a:lnTo>
                    <a:pt x="0" y="62103"/>
                  </a:lnTo>
                  <a:close/>
                </a:path>
              </a:pathLst>
            </a:custGeom>
            <a:ln w="25400">
              <a:solidFill>
                <a:srgbClr val="00AFEF"/>
              </a:solidFill>
            </a:ln>
          </p:spPr>
          <p:txBody>
            <a:bodyPr wrap="square" lIns="0" tIns="0" rIns="0" bIns="0" rtlCol="0"/>
            <a:lstStyle/>
            <a:p>
              <a:endParaRPr sz="1140"/>
            </a:p>
          </p:txBody>
        </p:sp>
        <p:pic>
          <p:nvPicPr>
            <p:cNvPr id="91" name="object 91"/>
            <p:cNvPicPr/>
            <p:nvPr/>
          </p:nvPicPr>
          <p:blipFill>
            <a:blip r:embed="rId8" cstate="print"/>
            <a:stretch>
              <a:fillRect/>
            </a:stretch>
          </p:blipFill>
          <p:spPr>
            <a:xfrm>
              <a:off x="6850379" y="5103837"/>
              <a:ext cx="2209037" cy="272072"/>
            </a:xfrm>
            <a:prstGeom prst="rect">
              <a:avLst/>
            </a:prstGeom>
          </p:spPr>
        </p:pic>
      </p:grpSp>
      <p:sp>
        <p:nvSpPr>
          <p:cNvPr id="92" name="object 92"/>
          <p:cNvSpPr txBox="1"/>
          <p:nvPr/>
        </p:nvSpPr>
        <p:spPr>
          <a:xfrm>
            <a:off x="5938234" y="4316619"/>
            <a:ext cx="1051997" cy="638027"/>
          </a:xfrm>
          <a:prstGeom prst="rect">
            <a:avLst/>
          </a:prstGeom>
        </p:spPr>
        <p:txBody>
          <a:bodyPr vert="horz" wrap="square" lIns="0" tIns="10319" rIns="0" bIns="0" rtlCol="0">
            <a:spAutoFit/>
          </a:bodyPr>
          <a:lstStyle/>
          <a:p>
            <a:pPr algn="ctr">
              <a:spcBef>
                <a:spcPts val="80"/>
              </a:spcBef>
            </a:pPr>
            <a:r>
              <a:rPr sz="975" b="1" dirty="0">
                <a:latin typeface="Trebuchet MS" panose="020B0603020202020204"/>
                <a:cs typeface="Trebuchet MS" panose="020B0603020202020204"/>
              </a:rPr>
              <a:t>Ph</a:t>
            </a:r>
            <a:r>
              <a:rPr sz="975" b="1" spc="-12" dirty="0">
                <a:latin typeface="Trebuchet MS" panose="020B0603020202020204"/>
                <a:cs typeface="Trebuchet MS" panose="020B0603020202020204"/>
              </a:rPr>
              <a:t> </a:t>
            </a:r>
            <a:r>
              <a:rPr sz="975" b="1" dirty="0">
                <a:latin typeface="Trebuchet MS" panose="020B0603020202020204"/>
                <a:cs typeface="Trebuchet MS" panose="020B0603020202020204"/>
              </a:rPr>
              <a:t>Bruto</a:t>
            </a:r>
            <a:r>
              <a:rPr sz="975" b="1" spc="-24" dirty="0">
                <a:latin typeface="Trebuchet MS" panose="020B0603020202020204"/>
                <a:cs typeface="Trebuchet MS" panose="020B0603020202020204"/>
              </a:rPr>
              <a:t> </a:t>
            </a:r>
            <a:r>
              <a:rPr sz="975" b="1" dirty="0">
                <a:latin typeface="Trebuchet MS" panose="020B0603020202020204"/>
                <a:cs typeface="Trebuchet MS" panose="020B0603020202020204"/>
              </a:rPr>
              <a:t>Gol</a:t>
            </a:r>
            <a:r>
              <a:rPr sz="975" b="1" spc="-12" dirty="0">
                <a:latin typeface="Trebuchet MS" panose="020B0603020202020204"/>
                <a:cs typeface="Trebuchet MS" panose="020B0603020202020204"/>
              </a:rPr>
              <a:t> </a:t>
            </a:r>
            <a:r>
              <a:rPr sz="975" b="1" dirty="0">
                <a:latin typeface="Trebuchet MS" panose="020B0603020202020204"/>
                <a:cs typeface="Trebuchet MS" panose="020B0603020202020204"/>
              </a:rPr>
              <a:t>I</a:t>
            </a:r>
            <a:r>
              <a:rPr sz="975" b="1" spc="-12" dirty="0">
                <a:latin typeface="Trebuchet MS" panose="020B0603020202020204"/>
                <a:cs typeface="Trebuchet MS" panose="020B0603020202020204"/>
              </a:rPr>
              <a:t> </a:t>
            </a:r>
            <a:r>
              <a:rPr sz="975" b="1" dirty="0">
                <a:latin typeface="Trebuchet MS" panose="020B0603020202020204"/>
                <a:cs typeface="Trebuchet MS" panose="020B0603020202020204"/>
              </a:rPr>
              <a:t>&amp;</a:t>
            </a:r>
            <a:r>
              <a:rPr sz="975" b="1" spc="-8" dirty="0">
                <a:latin typeface="Trebuchet MS" panose="020B0603020202020204"/>
                <a:cs typeface="Trebuchet MS" panose="020B0603020202020204"/>
              </a:rPr>
              <a:t> </a:t>
            </a:r>
            <a:r>
              <a:rPr sz="975" b="1" spc="-20" dirty="0">
                <a:latin typeface="Trebuchet MS" panose="020B0603020202020204"/>
                <a:cs typeface="Trebuchet MS" panose="020B0603020202020204"/>
              </a:rPr>
              <a:t>II</a:t>
            </a:r>
            <a:endParaRPr sz="975">
              <a:latin typeface="Trebuchet MS" panose="020B0603020202020204"/>
              <a:cs typeface="Trebuchet MS" panose="020B0603020202020204"/>
            </a:endParaRPr>
          </a:p>
          <a:p>
            <a:pPr marL="88265" marR="80010" indent="-1270" algn="ctr">
              <a:lnSpc>
                <a:spcPts val="1985"/>
              </a:lnSpc>
              <a:spcBef>
                <a:spcPts val="35"/>
              </a:spcBef>
            </a:pPr>
            <a:r>
              <a:rPr sz="975" b="1" dirty="0">
                <a:latin typeface="Trebuchet MS" panose="020B0603020202020204"/>
                <a:cs typeface="Trebuchet MS" panose="020B0603020202020204"/>
              </a:rPr>
              <a:t>Ph</a:t>
            </a:r>
            <a:r>
              <a:rPr sz="975" b="1" spc="-12" dirty="0">
                <a:latin typeface="Trebuchet MS" panose="020B0603020202020204"/>
                <a:cs typeface="Trebuchet MS" panose="020B0603020202020204"/>
              </a:rPr>
              <a:t> </a:t>
            </a:r>
            <a:r>
              <a:rPr sz="975" b="1" dirty="0">
                <a:latin typeface="Trebuchet MS" panose="020B0603020202020204"/>
                <a:cs typeface="Trebuchet MS" panose="020B0603020202020204"/>
              </a:rPr>
              <a:t>Bruto</a:t>
            </a:r>
            <a:r>
              <a:rPr sz="975" b="1" spc="-24" dirty="0">
                <a:latin typeface="Trebuchet MS" panose="020B0603020202020204"/>
                <a:cs typeface="Trebuchet MS" panose="020B0603020202020204"/>
              </a:rPr>
              <a:t> </a:t>
            </a:r>
            <a:r>
              <a:rPr sz="975" b="1" dirty="0">
                <a:latin typeface="Trebuchet MS" panose="020B0603020202020204"/>
                <a:cs typeface="Trebuchet MS" panose="020B0603020202020204"/>
              </a:rPr>
              <a:t>Gol</a:t>
            </a:r>
            <a:r>
              <a:rPr sz="975" b="1" spc="-16" dirty="0">
                <a:latin typeface="Trebuchet MS" panose="020B0603020202020204"/>
                <a:cs typeface="Trebuchet MS" panose="020B0603020202020204"/>
              </a:rPr>
              <a:t> </a:t>
            </a:r>
            <a:r>
              <a:rPr sz="975" b="1" spc="-20" dirty="0">
                <a:latin typeface="Trebuchet MS" panose="020B0603020202020204"/>
                <a:cs typeface="Trebuchet MS" panose="020B0603020202020204"/>
              </a:rPr>
              <a:t>III </a:t>
            </a:r>
            <a:r>
              <a:rPr sz="975" b="1" dirty="0">
                <a:latin typeface="Trebuchet MS" panose="020B0603020202020204"/>
                <a:cs typeface="Trebuchet MS" panose="020B0603020202020204"/>
              </a:rPr>
              <a:t>Ph</a:t>
            </a:r>
            <a:r>
              <a:rPr sz="975" b="1" spc="-12" dirty="0">
                <a:latin typeface="Trebuchet MS" panose="020B0603020202020204"/>
                <a:cs typeface="Trebuchet MS" panose="020B0603020202020204"/>
              </a:rPr>
              <a:t> </a:t>
            </a:r>
            <a:r>
              <a:rPr sz="975" b="1" dirty="0">
                <a:latin typeface="Trebuchet MS" panose="020B0603020202020204"/>
                <a:cs typeface="Trebuchet MS" panose="020B0603020202020204"/>
              </a:rPr>
              <a:t>Bruto</a:t>
            </a:r>
            <a:r>
              <a:rPr sz="975" b="1" spc="-24" dirty="0">
                <a:latin typeface="Trebuchet MS" panose="020B0603020202020204"/>
                <a:cs typeface="Trebuchet MS" panose="020B0603020202020204"/>
              </a:rPr>
              <a:t> </a:t>
            </a:r>
            <a:r>
              <a:rPr sz="975" b="1" dirty="0">
                <a:latin typeface="Trebuchet MS" panose="020B0603020202020204"/>
                <a:cs typeface="Trebuchet MS" panose="020B0603020202020204"/>
              </a:rPr>
              <a:t>Gol</a:t>
            </a:r>
            <a:r>
              <a:rPr sz="975" b="1" spc="-16" dirty="0">
                <a:latin typeface="Trebuchet MS" panose="020B0603020202020204"/>
                <a:cs typeface="Trebuchet MS" panose="020B0603020202020204"/>
              </a:rPr>
              <a:t> </a:t>
            </a:r>
            <a:r>
              <a:rPr sz="975" b="1" spc="-20" dirty="0">
                <a:latin typeface="Trebuchet MS" panose="020B0603020202020204"/>
                <a:cs typeface="Trebuchet MS" panose="020B0603020202020204"/>
              </a:rPr>
              <a:t>IV</a:t>
            </a:r>
            <a:endParaRPr sz="975">
              <a:latin typeface="Trebuchet MS" panose="020B0603020202020204"/>
              <a:cs typeface="Trebuchet MS" panose="020B0603020202020204"/>
            </a:endParaRPr>
          </a:p>
        </p:txBody>
      </p:sp>
      <p:pic>
        <p:nvPicPr>
          <p:cNvPr id="93" name="object 93"/>
          <p:cNvPicPr/>
          <p:nvPr/>
        </p:nvPicPr>
        <p:blipFill>
          <a:blip r:embed="rId3" cstate="print"/>
          <a:stretch>
            <a:fillRect/>
          </a:stretch>
        </p:blipFill>
        <p:spPr>
          <a:xfrm>
            <a:off x="7714297" y="4789806"/>
            <a:ext cx="1606629" cy="221059"/>
          </a:xfrm>
          <a:prstGeom prst="rect">
            <a:avLst/>
          </a:prstGeom>
        </p:spPr>
      </p:pic>
      <p:sp>
        <p:nvSpPr>
          <p:cNvPr id="94" name="object 94"/>
          <p:cNvSpPr txBox="1"/>
          <p:nvPr/>
        </p:nvSpPr>
        <p:spPr>
          <a:xfrm>
            <a:off x="7801285" y="4316619"/>
            <a:ext cx="1435338" cy="638027"/>
          </a:xfrm>
          <a:prstGeom prst="rect">
            <a:avLst/>
          </a:prstGeom>
        </p:spPr>
        <p:txBody>
          <a:bodyPr vert="horz" wrap="square" lIns="0" tIns="10319" rIns="0" bIns="0" rtlCol="0">
            <a:spAutoFit/>
          </a:bodyPr>
          <a:lstStyle/>
          <a:p>
            <a:pPr marL="47625">
              <a:spcBef>
                <a:spcPts val="80"/>
              </a:spcBef>
            </a:pPr>
            <a:r>
              <a:rPr sz="975" b="1" dirty="0">
                <a:latin typeface="Trebuchet MS" panose="020B0603020202020204"/>
                <a:cs typeface="Trebuchet MS" panose="020B0603020202020204"/>
              </a:rPr>
              <a:t>0%</a:t>
            </a:r>
            <a:r>
              <a:rPr sz="975" b="1" spc="-16" dirty="0">
                <a:latin typeface="Trebuchet MS" panose="020B0603020202020204"/>
                <a:cs typeface="Trebuchet MS" panose="020B0603020202020204"/>
              </a:rPr>
              <a:t> </a:t>
            </a:r>
            <a:r>
              <a:rPr sz="975" b="1" dirty="0">
                <a:latin typeface="Trebuchet MS" panose="020B0603020202020204"/>
                <a:cs typeface="Trebuchet MS" panose="020B0603020202020204"/>
              </a:rPr>
              <a:t>X</a:t>
            </a:r>
            <a:r>
              <a:rPr sz="975" b="1" spc="-4" dirty="0">
                <a:latin typeface="Trebuchet MS" panose="020B0603020202020204"/>
                <a:cs typeface="Trebuchet MS" panose="020B0603020202020204"/>
              </a:rPr>
              <a:t> </a:t>
            </a:r>
            <a:r>
              <a:rPr sz="975" b="1" spc="-8" dirty="0">
                <a:latin typeface="Trebuchet MS" panose="020B0603020202020204"/>
                <a:cs typeface="Trebuchet MS" panose="020B0603020202020204"/>
              </a:rPr>
              <a:t>Penghasilan</a:t>
            </a:r>
            <a:r>
              <a:rPr sz="975" b="1" spc="-4" dirty="0">
                <a:latin typeface="Trebuchet MS" panose="020B0603020202020204"/>
                <a:cs typeface="Trebuchet MS" panose="020B0603020202020204"/>
              </a:rPr>
              <a:t> </a:t>
            </a:r>
            <a:r>
              <a:rPr sz="975" b="1" spc="-16" dirty="0">
                <a:latin typeface="Trebuchet MS" panose="020B0603020202020204"/>
                <a:cs typeface="Trebuchet MS" panose="020B0603020202020204"/>
              </a:rPr>
              <a:t>Bruto</a:t>
            </a:r>
            <a:endParaRPr sz="975">
              <a:latin typeface="Trebuchet MS" panose="020B0603020202020204"/>
              <a:cs typeface="Trebuchet MS" panose="020B0603020202020204"/>
            </a:endParaRPr>
          </a:p>
          <a:p>
            <a:pPr marL="10160" marR="4445" indent="37465">
              <a:lnSpc>
                <a:spcPts val="1985"/>
              </a:lnSpc>
              <a:spcBef>
                <a:spcPts val="30"/>
              </a:spcBef>
            </a:pPr>
            <a:r>
              <a:rPr sz="975" b="1" dirty="0">
                <a:latin typeface="Trebuchet MS" panose="020B0603020202020204"/>
                <a:cs typeface="Trebuchet MS" panose="020B0603020202020204"/>
              </a:rPr>
              <a:t>5%</a:t>
            </a:r>
            <a:r>
              <a:rPr sz="975" b="1" spc="-16" dirty="0">
                <a:latin typeface="Trebuchet MS" panose="020B0603020202020204"/>
                <a:cs typeface="Trebuchet MS" panose="020B0603020202020204"/>
              </a:rPr>
              <a:t> </a:t>
            </a:r>
            <a:r>
              <a:rPr sz="975" b="1" dirty="0">
                <a:latin typeface="Trebuchet MS" panose="020B0603020202020204"/>
                <a:cs typeface="Trebuchet MS" panose="020B0603020202020204"/>
              </a:rPr>
              <a:t>X</a:t>
            </a:r>
            <a:r>
              <a:rPr sz="975" b="1" spc="-4" dirty="0">
                <a:latin typeface="Trebuchet MS" panose="020B0603020202020204"/>
                <a:cs typeface="Trebuchet MS" panose="020B0603020202020204"/>
              </a:rPr>
              <a:t> </a:t>
            </a:r>
            <a:r>
              <a:rPr sz="975" b="1" spc="-8" dirty="0">
                <a:latin typeface="Trebuchet MS" panose="020B0603020202020204"/>
                <a:cs typeface="Trebuchet MS" panose="020B0603020202020204"/>
              </a:rPr>
              <a:t>Penghasilan</a:t>
            </a:r>
            <a:r>
              <a:rPr sz="975" b="1" spc="-4" dirty="0">
                <a:latin typeface="Trebuchet MS" panose="020B0603020202020204"/>
                <a:cs typeface="Trebuchet MS" panose="020B0603020202020204"/>
              </a:rPr>
              <a:t> </a:t>
            </a:r>
            <a:r>
              <a:rPr sz="975" b="1" spc="-8" dirty="0">
                <a:latin typeface="Trebuchet MS" panose="020B0603020202020204"/>
                <a:cs typeface="Trebuchet MS" panose="020B0603020202020204"/>
              </a:rPr>
              <a:t>Bruto </a:t>
            </a:r>
            <a:r>
              <a:rPr sz="975" b="1" dirty="0">
                <a:latin typeface="Trebuchet MS" panose="020B0603020202020204"/>
                <a:cs typeface="Trebuchet MS" panose="020B0603020202020204"/>
              </a:rPr>
              <a:t>15%</a:t>
            </a:r>
            <a:r>
              <a:rPr sz="975" b="1" spc="-16" dirty="0">
                <a:latin typeface="Trebuchet MS" panose="020B0603020202020204"/>
                <a:cs typeface="Trebuchet MS" panose="020B0603020202020204"/>
              </a:rPr>
              <a:t> </a:t>
            </a:r>
            <a:r>
              <a:rPr sz="975" b="1" dirty="0">
                <a:latin typeface="Trebuchet MS" panose="020B0603020202020204"/>
                <a:cs typeface="Trebuchet MS" panose="020B0603020202020204"/>
              </a:rPr>
              <a:t>X</a:t>
            </a:r>
            <a:r>
              <a:rPr sz="975" b="1" spc="-12" dirty="0">
                <a:latin typeface="Trebuchet MS" panose="020B0603020202020204"/>
                <a:cs typeface="Trebuchet MS" panose="020B0603020202020204"/>
              </a:rPr>
              <a:t> </a:t>
            </a:r>
            <a:r>
              <a:rPr sz="975" b="1" spc="-8" dirty="0">
                <a:latin typeface="Trebuchet MS" panose="020B0603020202020204"/>
                <a:cs typeface="Trebuchet MS" panose="020B0603020202020204"/>
              </a:rPr>
              <a:t>Penghasilan</a:t>
            </a:r>
            <a:r>
              <a:rPr sz="975" b="1" spc="8" dirty="0">
                <a:latin typeface="Trebuchet MS" panose="020B0603020202020204"/>
                <a:cs typeface="Trebuchet MS" panose="020B0603020202020204"/>
              </a:rPr>
              <a:t> </a:t>
            </a:r>
            <a:r>
              <a:rPr sz="975" b="1" spc="-8" dirty="0">
                <a:latin typeface="Trebuchet MS" panose="020B0603020202020204"/>
                <a:cs typeface="Trebuchet MS" panose="020B0603020202020204"/>
              </a:rPr>
              <a:t>Bruto</a:t>
            </a:r>
            <a:endParaRPr sz="975">
              <a:latin typeface="Trebuchet MS" panose="020B0603020202020204"/>
              <a:cs typeface="Trebuchet MS" panose="020B0603020202020204"/>
            </a:endParaRPr>
          </a:p>
        </p:txBody>
      </p:sp>
      <p:grpSp>
        <p:nvGrpSpPr>
          <p:cNvPr id="95" name="object 95"/>
          <p:cNvGrpSpPr/>
          <p:nvPr/>
        </p:nvGrpSpPr>
        <p:grpSpPr>
          <a:xfrm>
            <a:off x="7356650" y="4783852"/>
            <a:ext cx="357545" cy="221337"/>
            <a:chOff x="9054338" y="5096509"/>
            <a:chExt cx="440055" cy="272415"/>
          </a:xfrm>
        </p:grpSpPr>
        <p:sp>
          <p:nvSpPr>
            <p:cNvPr id="96" name="object 96"/>
            <p:cNvSpPr/>
            <p:nvPr/>
          </p:nvSpPr>
          <p:spPr>
            <a:xfrm>
              <a:off x="9067038" y="5109209"/>
              <a:ext cx="414655" cy="247015"/>
            </a:xfrm>
            <a:custGeom>
              <a:avLst/>
              <a:gdLst/>
              <a:ahLst/>
              <a:cxnLst/>
              <a:rect l="l" t="t" r="r" b="b"/>
              <a:pathLst>
                <a:path w="414654" h="247014">
                  <a:moveTo>
                    <a:pt x="291083" y="0"/>
                  </a:moveTo>
                  <a:lnTo>
                    <a:pt x="291083" y="61721"/>
                  </a:lnTo>
                  <a:lnTo>
                    <a:pt x="0" y="61721"/>
                  </a:lnTo>
                  <a:lnTo>
                    <a:pt x="0" y="185165"/>
                  </a:lnTo>
                  <a:lnTo>
                    <a:pt x="291083" y="185165"/>
                  </a:lnTo>
                  <a:lnTo>
                    <a:pt x="291083" y="246887"/>
                  </a:lnTo>
                  <a:lnTo>
                    <a:pt x="414527" y="123443"/>
                  </a:lnTo>
                  <a:lnTo>
                    <a:pt x="291083" y="0"/>
                  </a:lnTo>
                  <a:close/>
                </a:path>
              </a:pathLst>
            </a:custGeom>
            <a:solidFill>
              <a:srgbClr val="FFFFFF"/>
            </a:solidFill>
          </p:spPr>
          <p:txBody>
            <a:bodyPr wrap="square" lIns="0" tIns="0" rIns="0" bIns="0" rtlCol="0"/>
            <a:lstStyle/>
            <a:p>
              <a:endParaRPr sz="1140"/>
            </a:p>
          </p:txBody>
        </p:sp>
        <p:sp>
          <p:nvSpPr>
            <p:cNvPr id="97" name="object 97"/>
            <p:cNvSpPr/>
            <p:nvPr/>
          </p:nvSpPr>
          <p:spPr>
            <a:xfrm>
              <a:off x="9067038" y="5109209"/>
              <a:ext cx="414655" cy="247015"/>
            </a:xfrm>
            <a:custGeom>
              <a:avLst/>
              <a:gdLst/>
              <a:ahLst/>
              <a:cxnLst/>
              <a:rect l="l" t="t" r="r" b="b"/>
              <a:pathLst>
                <a:path w="414654" h="247014">
                  <a:moveTo>
                    <a:pt x="0" y="61721"/>
                  </a:moveTo>
                  <a:lnTo>
                    <a:pt x="291083" y="61721"/>
                  </a:lnTo>
                  <a:lnTo>
                    <a:pt x="291083" y="0"/>
                  </a:lnTo>
                  <a:lnTo>
                    <a:pt x="414527" y="123443"/>
                  </a:lnTo>
                  <a:lnTo>
                    <a:pt x="291083" y="246887"/>
                  </a:lnTo>
                  <a:lnTo>
                    <a:pt x="291083" y="185165"/>
                  </a:lnTo>
                  <a:lnTo>
                    <a:pt x="0" y="185165"/>
                  </a:lnTo>
                  <a:lnTo>
                    <a:pt x="0" y="61721"/>
                  </a:lnTo>
                  <a:close/>
                </a:path>
              </a:pathLst>
            </a:custGeom>
            <a:ln w="25400">
              <a:solidFill>
                <a:srgbClr val="00AFEF"/>
              </a:solidFill>
            </a:ln>
          </p:spPr>
          <p:txBody>
            <a:bodyPr wrap="square" lIns="0" tIns="0" rIns="0" bIns="0" rtlCol="0"/>
            <a:lstStyle/>
            <a:p>
              <a:endParaRPr sz="1140"/>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27"/>
          <p:cNvSpPr txBox="1"/>
          <p:nvPr/>
        </p:nvSpPr>
        <p:spPr>
          <a:xfrm>
            <a:off x="631825" y="4005262"/>
            <a:ext cx="8569325" cy="2160587"/>
          </a:xfrm>
          <a:prstGeom prst="rect">
            <a:avLst/>
          </a:prstGeom>
          <a:solidFill>
            <a:srgbClr val="CCFFCC"/>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Dalam hal Dokter Yang Praktik di RS/Klinik</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Jumlah Penghasilan Bruto adalah</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Sebesar Jasa Dokter Yang Dibayarkan </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Pasien melalui RS/Klinik sebelum</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Dipotong Biaya-Biaya atau Bagi Hasil RS/Klinik</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510" name="Google Shape;510;p27"/>
          <p:cNvSpPr>
            <a:spLocks noGrp="1"/>
          </p:cNvSpPr>
          <p:nvPr>
            <p:ph type="title"/>
          </p:nvPr>
        </p:nvSpPr>
        <p:spPr>
          <a:xfrm>
            <a:off x="515937" y="312737"/>
            <a:ext cx="8915400" cy="890587"/>
          </a:xfrm>
          <a:prstGeom prst="roundRect">
            <a:avLst>
              <a:gd name="adj" fmla="val 3600"/>
            </a:avLst>
          </a:prstGeom>
          <a:solidFill>
            <a:srgbClr val="CCFF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800"/>
              <a:buFont typeface="Arial" panose="020B0604020202020204"/>
              <a:buNone/>
            </a:pPr>
            <a:r>
              <a:rPr lang="en-US" sz="2800" b="0" i="0" u="none">
                <a:solidFill>
                  <a:schemeClr val="dk2"/>
                </a:solidFill>
                <a:latin typeface="Arial" panose="020B0604020202020204"/>
                <a:ea typeface="Arial" panose="020B0604020202020204"/>
                <a:cs typeface="Arial" panose="020B0604020202020204"/>
                <a:sym typeface="Arial" panose="020B0604020202020204"/>
              </a:rPr>
              <a:t>Penghitungan PPh Pasal 21:</a:t>
            </a:r>
            <a:br>
              <a:rPr lang="en-US" sz="2800" b="0" i="0" u="none">
                <a:solidFill>
                  <a:schemeClr val="dk2"/>
                </a:solidFill>
                <a:latin typeface="Arial" panose="020B0604020202020204"/>
                <a:ea typeface="Arial" panose="020B0604020202020204"/>
                <a:cs typeface="Arial" panose="020B0604020202020204"/>
                <a:sym typeface="Arial" panose="020B0604020202020204"/>
              </a:rPr>
            </a:br>
            <a:r>
              <a:rPr lang="en-US" sz="2800" b="0" i="0" u="none">
                <a:solidFill>
                  <a:schemeClr val="dk2"/>
                </a:solidFill>
                <a:latin typeface="Arial" panose="020B0604020202020204"/>
                <a:ea typeface="Arial" panose="020B0604020202020204"/>
                <a:cs typeface="Arial" panose="020B0604020202020204"/>
                <a:sym typeface="Arial" panose="020B0604020202020204"/>
              </a:rPr>
              <a:t>Tenaga Ahli Yang Melakukan Pekerjaan Bebas</a:t>
            </a:r>
            <a:endParaRPr lang="en-US" sz="2800" b="0" i="0" u="none">
              <a:solidFill>
                <a:schemeClr val="dk2"/>
              </a:solidFill>
              <a:latin typeface="Arial" panose="020B0604020202020204"/>
              <a:ea typeface="Arial" panose="020B0604020202020204"/>
              <a:cs typeface="Arial" panose="020B0604020202020204"/>
              <a:sym typeface="Arial" panose="020B0604020202020204"/>
            </a:endParaRPr>
          </a:p>
        </p:txBody>
      </p:sp>
      <p:sp>
        <p:nvSpPr>
          <p:cNvPr id="511" name="Google Shape;511;p27"/>
          <p:cNvSpPr/>
          <p:nvPr/>
        </p:nvSpPr>
        <p:spPr>
          <a:xfrm>
            <a:off x="3911600" y="1285875"/>
            <a:ext cx="1665287" cy="398462"/>
          </a:xfrm>
          <a:prstGeom prst="down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512" name="Google Shape;512;p27"/>
          <p:cNvSpPr/>
          <p:nvPr/>
        </p:nvSpPr>
        <p:spPr>
          <a:xfrm>
            <a:off x="1536700" y="1905000"/>
            <a:ext cx="6627812" cy="1112837"/>
          </a:xfrm>
          <a:prstGeom prst="roundRect">
            <a:avLst>
              <a:gd name="adj" fmla="val 16667"/>
            </a:avLst>
          </a:prstGeom>
          <a:gradFill>
            <a:gsLst>
              <a:gs pos="0">
                <a:srgbClr val="C4C8DA"/>
              </a:gs>
              <a:gs pos="50000">
                <a:srgbClr val="FFFFCC"/>
              </a:gs>
              <a:gs pos="100000">
                <a:srgbClr val="C4C8DA"/>
              </a:gs>
            </a:gsLst>
            <a:lin ang="135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Tarif Pasal 17 atas Jumlah Kumulatif</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a:p>
            <a:pPr marL="0" marR="0" lvl="0" indent="0" algn="ctr" rtl="0">
              <a:lnSpc>
                <a:spcPct val="100000"/>
              </a:lnSpc>
              <a:spcBef>
                <a:spcPts val="120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50% dari Jumlah Penghasilan Bruto</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513" name="Google Shape;513;p27"/>
          <p:cNvSpPr/>
          <p:nvPr/>
        </p:nvSpPr>
        <p:spPr>
          <a:xfrm>
            <a:off x="3944937" y="3175000"/>
            <a:ext cx="1665287" cy="396875"/>
          </a:xfrm>
          <a:prstGeom prst="down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wheel spokes="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28"/>
          <p:cNvSpPr txBox="1">
            <a:spLocks noGrp="1"/>
          </p:cNvSpPr>
          <p:nvPr>
            <p:ph type="title"/>
          </p:nvPr>
        </p:nvSpPr>
        <p:spPr>
          <a:xfrm>
            <a:off x="0" y="31750"/>
            <a:ext cx="9906000" cy="1236662"/>
          </a:xfrm>
          <a:prstGeom prst="rect">
            <a:avLst/>
          </a:prstGeom>
          <a:solidFill>
            <a:srgbClr val="FF9900"/>
          </a:solidFill>
          <a:ln w="9525" cap="flat" cmpd="sng">
            <a:solidFill>
              <a:schemeClr val="dk1"/>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800"/>
              <a:buFont typeface="Arial" panose="020B0604020202020204"/>
              <a:buNone/>
            </a:pPr>
            <a:r>
              <a:rPr lang="en-US" sz="2800" b="1" i="0" u="none">
                <a:solidFill>
                  <a:schemeClr val="dk2"/>
                </a:solidFill>
                <a:latin typeface="Arial" panose="020B0604020202020204"/>
                <a:ea typeface="Arial" panose="020B0604020202020204"/>
                <a:cs typeface="Arial" panose="020B0604020202020204"/>
                <a:sym typeface="Arial" panose="020B0604020202020204"/>
              </a:rPr>
              <a:t>Penghitungan PPh Pasal 21:</a:t>
            </a:r>
            <a:br>
              <a:rPr lang="en-US" sz="2800" b="1" i="0" u="none">
                <a:solidFill>
                  <a:schemeClr val="dk2"/>
                </a:solidFill>
                <a:latin typeface="Arial" panose="020B0604020202020204"/>
                <a:ea typeface="Arial" panose="020B0604020202020204"/>
                <a:cs typeface="Arial" panose="020B0604020202020204"/>
                <a:sym typeface="Arial" panose="020B0604020202020204"/>
              </a:rPr>
            </a:br>
            <a:r>
              <a:rPr lang="en-US" sz="2800" b="1" i="0" u="none">
                <a:solidFill>
                  <a:schemeClr val="dk2"/>
                </a:solidFill>
                <a:latin typeface="Arial" panose="020B0604020202020204"/>
                <a:ea typeface="Arial" panose="020B0604020202020204"/>
                <a:cs typeface="Arial" panose="020B0604020202020204"/>
                <a:sym typeface="Arial" panose="020B0604020202020204"/>
              </a:rPr>
              <a:t>Bukan Pegawai  Selain Tenaga Ahli </a:t>
            </a:r>
            <a:br>
              <a:rPr lang="en-US" sz="2800" b="1" i="0" u="none">
                <a:solidFill>
                  <a:schemeClr val="dk2"/>
                </a:solidFill>
                <a:latin typeface="Arial" panose="020B0604020202020204"/>
                <a:ea typeface="Arial" panose="020B0604020202020204"/>
                <a:cs typeface="Arial" panose="020B0604020202020204"/>
                <a:sym typeface="Arial" panose="020B0604020202020204"/>
              </a:rPr>
            </a:br>
            <a:r>
              <a:rPr lang="en-US" sz="2800" b="1" i="0" u="none">
                <a:solidFill>
                  <a:schemeClr val="dk2"/>
                </a:solidFill>
                <a:latin typeface="Arial" panose="020B0604020202020204"/>
                <a:ea typeface="Arial" panose="020B0604020202020204"/>
                <a:cs typeface="Arial" panose="020B0604020202020204"/>
                <a:sym typeface="Arial" panose="020B0604020202020204"/>
              </a:rPr>
              <a:t>Atas Imbalan Berkesinambungan</a:t>
            </a:r>
            <a:endParaRPr lang="en-US" sz="2800" b="1" i="0" u="none">
              <a:solidFill>
                <a:schemeClr val="dk2"/>
              </a:solidFill>
              <a:latin typeface="Arial" panose="020B0604020202020204"/>
              <a:ea typeface="Arial" panose="020B0604020202020204"/>
              <a:cs typeface="Arial" panose="020B0604020202020204"/>
              <a:sym typeface="Arial" panose="020B0604020202020204"/>
            </a:endParaRPr>
          </a:p>
        </p:txBody>
      </p:sp>
      <p:sp>
        <p:nvSpPr>
          <p:cNvPr id="520" name="Google Shape;520;p28"/>
          <p:cNvSpPr txBox="1"/>
          <p:nvPr/>
        </p:nvSpPr>
        <p:spPr>
          <a:xfrm>
            <a:off x="515937" y="1647825"/>
            <a:ext cx="4265612" cy="10160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Memiliki NPWP dan Hanya Menerima Penghasilan Dari Pemotong Pajak Yang Bersangkutan</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521" name="Google Shape;521;p28"/>
          <p:cNvSpPr txBox="1"/>
          <p:nvPr/>
        </p:nvSpPr>
        <p:spPr>
          <a:xfrm>
            <a:off x="5262562" y="1647825"/>
            <a:ext cx="4152900" cy="10160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Tidak Punya NPWP Atau Menerima Penghasilan Dari Selain Pemotong Pajak Yang Bersangkutan</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522" name="Google Shape;522;p28"/>
          <p:cNvSpPr txBox="1"/>
          <p:nvPr/>
        </p:nvSpPr>
        <p:spPr>
          <a:xfrm>
            <a:off x="488950" y="2927350"/>
            <a:ext cx="4257675" cy="7112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Tarif Pasal 17 atas Jumlah Kumulatif Penghasilan Kena  Pajak</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523" name="Google Shape;523;p28"/>
          <p:cNvSpPr txBox="1"/>
          <p:nvPr/>
        </p:nvSpPr>
        <p:spPr>
          <a:xfrm>
            <a:off x="488950" y="3816350"/>
            <a:ext cx="4257675" cy="7112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PKP adalah Penghasilan Bruto Dikurangi PTKP per bulan</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cxnSp>
        <p:nvCxnSpPr>
          <p:cNvPr id="524" name="Google Shape;524;p28"/>
          <p:cNvCxnSpPr/>
          <p:nvPr/>
        </p:nvCxnSpPr>
        <p:spPr>
          <a:xfrm>
            <a:off x="2373312" y="1450975"/>
            <a:ext cx="4992687" cy="0"/>
          </a:xfrm>
          <a:prstGeom prst="straightConnector1">
            <a:avLst/>
          </a:prstGeom>
          <a:noFill/>
          <a:ln w="9525" cap="flat" cmpd="sng">
            <a:solidFill>
              <a:schemeClr val="dk1"/>
            </a:solidFill>
            <a:prstDash val="solid"/>
            <a:miter lim="800000"/>
            <a:headEnd type="none" w="med" len="med"/>
            <a:tailEnd type="none" w="med" len="med"/>
          </a:ln>
        </p:spPr>
      </p:cxnSp>
      <p:cxnSp>
        <p:nvCxnSpPr>
          <p:cNvPr id="525" name="Google Shape;525;p28"/>
          <p:cNvCxnSpPr/>
          <p:nvPr/>
        </p:nvCxnSpPr>
        <p:spPr>
          <a:xfrm>
            <a:off x="2373312" y="1450975"/>
            <a:ext cx="0" cy="161925"/>
          </a:xfrm>
          <a:prstGeom prst="straightConnector1">
            <a:avLst/>
          </a:prstGeom>
          <a:noFill/>
          <a:ln w="9525" cap="flat" cmpd="sng">
            <a:solidFill>
              <a:schemeClr val="dk1"/>
            </a:solidFill>
            <a:prstDash val="solid"/>
            <a:miter lim="800000"/>
            <a:headEnd type="none" w="med" len="med"/>
            <a:tailEnd type="none" w="med" len="med"/>
          </a:ln>
        </p:spPr>
      </p:cxnSp>
      <p:cxnSp>
        <p:nvCxnSpPr>
          <p:cNvPr id="526" name="Google Shape;526;p28"/>
          <p:cNvCxnSpPr/>
          <p:nvPr/>
        </p:nvCxnSpPr>
        <p:spPr>
          <a:xfrm>
            <a:off x="4953000" y="1214437"/>
            <a:ext cx="0" cy="215900"/>
          </a:xfrm>
          <a:prstGeom prst="straightConnector1">
            <a:avLst/>
          </a:prstGeom>
          <a:noFill/>
          <a:ln w="9525" cap="flat" cmpd="sng">
            <a:solidFill>
              <a:schemeClr val="dk1"/>
            </a:solidFill>
            <a:prstDash val="solid"/>
            <a:miter lim="800000"/>
            <a:headEnd type="none" w="med" len="med"/>
            <a:tailEnd type="none" w="med" len="med"/>
          </a:ln>
        </p:spPr>
      </p:cxnSp>
      <p:cxnSp>
        <p:nvCxnSpPr>
          <p:cNvPr id="527" name="Google Shape;527;p28"/>
          <p:cNvCxnSpPr/>
          <p:nvPr/>
        </p:nvCxnSpPr>
        <p:spPr>
          <a:xfrm>
            <a:off x="2373312" y="2630487"/>
            <a:ext cx="0" cy="269875"/>
          </a:xfrm>
          <a:prstGeom prst="straightConnector1">
            <a:avLst/>
          </a:prstGeom>
          <a:noFill/>
          <a:ln w="9525" cap="flat" cmpd="sng">
            <a:solidFill>
              <a:schemeClr val="dk1"/>
            </a:solidFill>
            <a:prstDash val="solid"/>
            <a:miter lim="800000"/>
            <a:headEnd type="none" w="med" len="med"/>
            <a:tailEnd type="triangle" w="med" len="med"/>
          </a:ln>
        </p:spPr>
      </p:cxnSp>
      <p:cxnSp>
        <p:nvCxnSpPr>
          <p:cNvPr id="528" name="Google Shape;528;p28"/>
          <p:cNvCxnSpPr/>
          <p:nvPr/>
        </p:nvCxnSpPr>
        <p:spPr>
          <a:xfrm>
            <a:off x="2373312" y="3521075"/>
            <a:ext cx="0" cy="269875"/>
          </a:xfrm>
          <a:prstGeom prst="straightConnector1">
            <a:avLst/>
          </a:prstGeom>
          <a:noFill/>
          <a:ln w="9525" cap="flat" cmpd="sng">
            <a:solidFill>
              <a:schemeClr val="dk1"/>
            </a:solidFill>
            <a:prstDash val="solid"/>
            <a:miter lim="800000"/>
            <a:headEnd type="none" w="med" len="med"/>
            <a:tailEnd type="triangle" w="med" len="med"/>
          </a:ln>
        </p:spPr>
      </p:cxnSp>
      <p:cxnSp>
        <p:nvCxnSpPr>
          <p:cNvPr id="529" name="Google Shape;529;p28"/>
          <p:cNvCxnSpPr/>
          <p:nvPr/>
        </p:nvCxnSpPr>
        <p:spPr>
          <a:xfrm>
            <a:off x="7329487" y="1450975"/>
            <a:ext cx="0" cy="161925"/>
          </a:xfrm>
          <a:prstGeom prst="straightConnector1">
            <a:avLst/>
          </a:prstGeom>
          <a:noFill/>
          <a:ln w="9525" cap="flat" cmpd="sng">
            <a:solidFill>
              <a:schemeClr val="dk1"/>
            </a:solidFill>
            <a:prstDash val="solid"/>
            <a:miter lim="800000"/>
            <a:headEnd type="none" w="med" len="med"/>
            <a:tailEnd type="none" w="med" len="med"/>
          </a:ln>
        </p:spPr>
      </p:cxnSp>
      <p:sp>
        <p:nvSpPr>
          <p:cNvPr id="530" name="Google Shape;530;p28"/>
          <p:cNvSpPr txBox="1"/>
          <p:nvPr/>
        </p:nvSpPr>
        <p:spPr>
          <a:xfrm>
            <a:off x="5262562" y="3005137"/>
            <a:ext cx="4127500" cy="7112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Tarif Pasal 17 atas Jumlah Kumulatif Penghasilan Bruto</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cxnSp>
        <p:nvCxnSpPr>
          <p:cNvPr id="531" name="Google Shape;531;p28"/>
          <p:cNvCxnSpPr/>
          <p:nvPr/>
        </p:nvCxnSpPr>
        <p:spPr>
          <a:xfrm>
            <a:off x="7326312" y="2659062"/>
            <a:ext cx="0" cy="269875"/>
          </a:xfrm>
          <a:prstGeom prst="straightConnector1">
            <a:avLst/>
          </a:prstGeom>
          <a:noFill/>
          <a:ln w="9525" cap="flat" cmpd="sng">
            <a:solidFill>
              <a:schemeClr val="dk1"/>
            </a:solidFill>
            <a:prstDash val="solid"/>
            <a:miter lim="800000"/>
            <a:headEnd type="none" w="med" len="med"/>
            <a:tailEnd type="triangle" w="med" len="med"/>
          </a:ln>
        </p:spPr>
      </p:cxnSp>
      <p:cxnSp>
        <p:nvCxnSpPr>
          <p:cNvPr id="532" name="Google Shape;532;p28"/>
          <p:cNvCxnSpPr/>
          <p:nvPr/>
        </p:nvCxnSpPr>
        <p:spPr>
          <a:xfrm>
            <a:off x="2373312" y="4459287"/>
            <a:ext cx="0" cy="271462"/>
          </a:xfrm>
          <a:prstGeom prst="straightConnector1">
            <a:avLst/>
          </a:prstGeom>
          <a:noFill/>
          <a:ln w="9525" cap="flat" cmpd="sng">
            <a:solidFill>
              <a:schemeClr val="dk1"/>
            </a:solidFill>
            <a:prstDash val="solid"/>
            <a:miter lim="800000"/>
            <a:headEnd type="none" w="med" len="med"/>
            <a:tailEnd type="triangle" w="med" len="med"/>
          </a:ln>
        </p:spPr>
      </p:cxnSp>
      <p:sp>
        <p:nvSpPr>
          <p:cNvPr id="533" name="Google Shape;533;p28"/>
          <p:cNvSpPr txBox="1"/>
          <p:nvPr/>
        </p:nvSpPr>
        <p:spPr>
          <a:xfrm>
            <a:off x="488950" y="4756150"/>
            <a:ext cx="4360862" cy="13208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Menyerahkan fotokopi kartu NPWP dan bagi wanita kawin menyerahkan fotokopi  NPWP suami serta fotokopi surat nikah &amp; KK</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Tree>
  </p:cSld>
  <p:clrMapOvr>
    <a:masterClrMapping/>
  </p:clrMapOvr>
  <p:transition spd="slow">
    <p:circl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29"/>
          <p:cNvSpPr txBox="1"/>
          <p:nvPr/>
        </p:nvSpPr>
        <p:spPr>
          <a:xfrm>
            <a:off x="1754187" y="3616325"/>
            <a:ext cx="6238875" cy="1397000"/>
          </a:xfrm>
          <a:prstGeom prst="rect">
            <a:avLst/>
          </a:prstGeom>
          <a:solidFill>
            <a:srgbClr val="CCFFCC"/>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540" name="Google Shape;540;p29"/>
          <p:cNvSpPr>
            <a:spLocks noGrp="1"/>
          </p:cNvSpPr>
          <p:nvPr>
            <p:ph type="title"/>
          </p:nvPr>
        </p:nvSpPr>
        <p:spPr>
          <a:xfrm>
            <a:off x="515937" y="312737"/>
            <a:ext cx="8915400" cy="777875"/>
          </a:xfrm>
          <a:prstGeom prst="roundRect">
            <a:avLst>
              <a:gd name="adj" fmla="val 3600"/>
            </a:avLst>
          </a:prstGeom>
          <a:solidFill>
            <a:srgbClr val="CCFF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800"/>
              <a:buFont typeface="Arial" panose="020B0604020202020204"/>
              <a:buNone/>
            </a:pPr>
            <a:r>
              <a:rPr lang="en-US" sz="2800" b="0" i="0" u="none">
                <a:solidFill>
                  <a:schemeClr val="dk2"/>
                </a:solidFill>
                <a:latin typeface="Arial" panose="020B0604020202020204"/>
                <a:ea typeface="Arial" panose="020B0604020202020204"/>
                <a:cs typeface="Arial" panose="020B0604020202020204"/>
                <a:sym typeface="Arial" panose="020B0604020202020204"/>
              </a:rPr>
              <a:t>PPh Pasal 21 :</a:t>
            </a:r>
            <a:br>
              <a:rPr lang="en-US" sz="2800" b="0" i="0" u="none">
                <a:solidFill>
                  <a:schemeClr val="dk2"/>
                </a:solidFill>
                <a:latin typeface="Arial" panose="020B0604020202020204"/>
                <a:ea typeface="Arial" panose="020B0604020202020204"/>
                <a:cs typeface="Arial" panose="020B0604020202020204"/>
                <a:sym typeface="Arial" panose="020B0604020202020204"/>
              </a:rPr>
            </a:br>
            <a:r>
              <a:rPr lang="en-US" sz="2800" b="0" i="0" u="none">
                <a:solidFill>
                  <a:schemeClr val="dk2"/>
                </a:solidFill>
                <a:latin typeface="Arial" panose="020B0604020202020204"/>
                <a:ea typeface="Arial" panose="020B0604020202020204"/>
                <a:cs typeface="Arial" panose="020B0604020202020204"/>
                <a:sym typeface="Arial" panose="020B0604020202020204"/>
              </a:rPr>
              <a:t>Bukan Pegawai Selain Tenaga Ahli</a:t>
            </a:r>
            <a:endParaRPr lang="en-US" sz="2800" b="0" i="0" u="none">
              <a:solidFill>
                <a:schemeClr val="dk2"/>
              </a:solidFill>
              <a:latin typeface="Arial" panose="020B0604020202020204"/>
              <a:ea typeface="Arial" panose="020B0604020202020204"/>
              <a:cs typeface="Arial" panose="020B0604020202020204"/>
              <a:sym typeface="Arial" panose="020B0604020202020204"/>
            </a:endParaRPr>
          </a:p>
        </p:txBody>
      </p:sp>
      <p:sp>
        <p:nvSpPr>
          <p:cNvPr id="541" name="Google Shape;541;p29"/>
          <p:cNvSpPr/>
          <p:nvPr/>
        </p:nvSpPr>
        <p:spPr>
          <a:xfrm>
            <a:off x="3911600" y="1285875"/>
            <a:ext cx="1665287" cy="398462"/>
          </a:xfrm>
          <a:prstGeom prst="down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542" name="Google Shape;542;p29"/>
          <p:cNvSpPr/>
          <p:nvPr/>
        </p:nvSpPr>
        <p:spPr>
          <a:xfrm>
            <a:off x="1536700" y="1833562"/>
            <a:ext cx="6627812" cy="1112837"/>
          </a:xfrm>
          <a:prstGeom prst="roundRect">
            <a:avLst>
              <a:gd name="adj" fmla="val 16667"/>
            </a:avLst>
          </a:prstGeom>
          <a:gradFill>
            <a:gsLst>
              <a:gs pos="0">
                <a:srgbClr val="C4C8DA"/>
              </a:gs>
              <a:gs pos="50000">
                <a:srgbClr val="FFFFCC"/>
              </a:gs>
              <a:gs pos="100000">
                <a:srgbClr val="C4C8DA"/>
              </a:gs>
            </a:gsLst>
            <a:lin ang="135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Atas Imbalan Yang Tidak</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a:p>
            <a:pPr marL="0" marR="0" lvl="0" indent="0" algn="ctr" rtl="0">
              <a:lnSpc>
                <a:spcPct val="100000"/>
              </a:lnSpc>
              <a:spcBef>
                <a:spcPts val="120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  Bersifat  Berkesinambungan</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543" name="Google Shape;543;p29"/>
          <p:cNvSpPr/>
          <p:nvPr/>
        </p:nvSpPr>
        <p:spPr>
          <a:xfrm>
            <a:off x="4024312" y="3122612"/>
            <a:ext cx="1665287" cy="396875"/>
          </a:xfrm>
          <a:prstGeom prst="down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544" name="Google Shape;544;p29"/>
          <p:cNvSpPr txBox="1"/>
          <p:nvPr/>
        </p:nvSpPr>
        <p:spPr>
          <a:xfrm>
            <a:off x="3302000" y="3765550"/>
            <a:ext cx="3224212" cy="45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TARIF PS. 17</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545" name="Google Shape;545;p29"/>
          <p:cNvSpPr txBox="1"/>
          <p:nvPr/>
        </p:nvSpPr>
        <p:spPr>
          <a:xfrm>
            <a:off x="2476500" y="4359275"/>
            <a:ext cx="4994275" cy="45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JUMLAH PENGHASILAN BRUTO</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546" name="Google Shape;546;p29"/>
          <p:cNvSpPr txBox="1"/>
          <p:nvPr/>
        </p:nvSpPr>
        <p:spPr>
          <a:xfrm>
            <a:off x="4437062" y="4062412"/>
            <a:ext cx="831850" cy="45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X</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p:txBody>
      </p:sp>
    </p:spTree>
  </p:cSld>
  <p:clrMapOvr>
    <a:masterClrMapping/>
  </p:clrMapOvr>
  <p:transition spd="slow">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0"/>
          <p:cNvSpPr>
            <a:spLocks noGrp="1"/>
          </p:cNvSpPr>
          <p:nvPr>
            <p:ph type="title"/>
          </p:nvPr>
        </p:nvSpPr>
        <p:spPr>
          <a:xfrm>
            <a:off x="488950" y="352425"/>
            <a:ext cx="8907462" cy="989012"/>
          </a:xfrm>
          <a:prstGeom prst="roundRect">
            <a:avLst>
              <a:gd name="adj" fmla="val 3600"/>
            </a:avLst>
          </a:prstGeom>
          <a:solidFill>
            <a:srgbClr val="CCFF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200"/>
              <a:buFont typeface="Tahoma" panose="020B0604030504040204"/>
              <a:buNone/>
            </a:pPr>
            <a:r>
              <a:rPr lang="en-US" sz="3200" b="0" i="0" u="none">
                <a:solidFill>
                  <a:schemeClr val="dk2"/>
                </a:solidFill>
                <a:latin typeface="Tahoma" panose="020B0604030504040204"/>
                <a:ea typeface="Tahoma" panose="020B0604030504040204"/>
                <a:cs typeface="Tahoma" panose="020B0604030504040204"/>
                <a:sym typeface="Tahoma" panose="020B0604030504040204"/>
              </a:rPr>
              <a:t>PPh Pasal 21:</a:t>
            </a:r>
            <a:br>
              <a:rPr lang="en-US" sz="3200" b="0" i="0" u="none">
                <a:solidFill>
                  <a:schemeClr val="dk2"/>
                </a:solidFill>
                <a:latin typeface="Tahoma" panose="020B0604030504040204"/>
                <a:ea typeface="Tahoma" panose="020B0604030504040204"/>
                <a:cs typeface="Tahoma" panose="020B0604030504040204"/>
                <a:sym typeface="Tahoma" panose="020B0604030504040204"/>
              </a:rPr>
            </a:br>
            <a:r>
              <a:rPr lang="en-US" sz="3200" b="0" i="0" u="none">
                <a:solidFill>
                  <a:schemeClr val="dk2"/>
                </a:solidFill>
                <a:latin typeface="Tahoma" panose="020B0604030504040204"/>
                <a:ea typeface="Tahoma" panose="020B0604030504040204"/>
                <a:cs typeface="Tahoma" panose="020B0604030504040204"/>
                <a:sym typeface="Tahoma" panose="020B0604030504040204"/>
              </a:rPr>
              <a:t>Peserta Kegiatan</a:t>
            </a:r>
            <a:endParaRPr lang="en-US" sz="3200" b="0" i="0" u="none">
              <a:solidFill>
                <a:schemeClr val="dk2"/>
              </a:solidFill>
              <a:latin typeface="Tahoma" panose="020B0604030504040204"/>
              <a:ea typeface="Tahoma" panose="020B0604030504040204"/>
              <a:cs typeface="Tahoma" panose="020B0604030504040204"/>
              <a:sym typeface="Tahoma" panose="020B0604030504040204"/>
            </a:endParaRPr>
          </a:p>
        </p:txBody>
      </p:sp>
      <p:sp>
        <p:nvSpPr>
          <p:cNvPr id="552" name="Google Shape;552;p30"/>
          <p:cNvSpPr/>
          <p:nvPr/>
        </p:nvSpPr>
        <p:spPr>
          <a:xfrm>
            <a:off x="2936875" y="1628775"/>
            <a:ext cx="4203700" cy="1047750"/>
          </a:xfrm>
          <a:prstGeom prst="roundRect">
            <a:avLst>
              <a:gd name="adj" fmla="val 16667"/>
            </a:avLst>
          </a:prstGeom>
          <a:solidFill>
            <a:srgbClr val="CCFFCC"/>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Tahoma" panose="020B0604030504040204"/>
              <a:buNone/>
            </a:pPr>
            <a:r>
              <a:rPr lang="en-US" sz="2800" b="0" i="0" u="none">
                <a:solidFill>
                  <a:schemeClr val="dk1"/>
                </a:solidFill>
                <a:latin typeface="Tahoma" panose="020B0604030504040204"/>
                <a:ea typeface="Tahoma" panose="020B0604030504040204"/>
                <a:cs typeface="Tahoma" panose="020B0604030504040204"/>
                <a:sym typeface="Tahoma" panose="020B0604030504040204"/>
              </a:rPr>
              <a:t>TARIF PS. 17 DITERAPKAN ATAS :</a:t>
            </a:r>
            <a:endParaRPr lang="en-US" sz="2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553" name="Google Shape;553;p30"/>
          <p:cNvSpPr txBox="1"/>
          <p:nvPr/>
        </p:nvSpPr>
        <p:spPr>
          <a:xfrm>
            <a:off x="1712912" y="4921250"/>
            <a:ext cx="6769100" cy="955675"/>
          </a:xfrm>
          <a:prstGeom prst="rect">
            <a:avLst/>
          </a:prstGeom>
          <a:solidFill>
            <a:srgbClr val="FFFF99"/>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Tahoma" panose="020B0604030504040204"/>
              <a:buNone/>
            </a:pPr>
            <a:r>
              <a:rPr lang="en-US" sz="2800" b="0" i="0" u="none">
                <a:solidFill>
                  <a:schemeClr val="dk1"/>
                </a:solidFill>
                <a:latin typeface="Tahoma" panose="020B0604030504040204"/>
                <a:ea typeface="Tahoma" panose="020B0604030504040204"/>
                <a:cs typeface="Tahoma" panose="020B0604030504040204"/>
                <a:sym typeface="Tahoma" panose="020B0604030504040204"/>
              </a:rPr>
              <a:t>PEMBAYARAN YANG BERSIFAT UTUH DAN TIDAK DAPAT DIPECAH</a:t>
            </a:r>
            <a:endParaRPr lang="en-US" sz="2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554" name="Google Shape;554;p30"/>
          <p:cNvSpPr/>
          <p:nvPr/>
        </p:nvSpPr>
        <p:spPr>
          <a:xfrm>
            <a:off x="4592637" y="2852737"/>
            <a:ext cx="706437" cy="504825"/>
          </a:xfrm>
          <a:prstGeom prst="downArrow">
            <a:avLst>
              <a:gd name="adj1" fmla="val 12194"/>
              <a:gd name="adj2" fmla="val 50000"/>
            </a:avLst>
          </a:prstGeom>
          <a:solidFill>
            <a:schemeClr va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555" name="Google Shape;555;p30"/>
          <p:cNvSpPr txBox="1"/>
          <p:nvPr/>
        </p:nvSpPr>
        <p:spPr>
          <a:xfrm>
            <a:off x="2073275" y="3548062"/>
            <a:ext cx="6192837" cy="528637"/>
          </a:xfrm>
          <a:prstGeom prst="rect">
            <a:avLst/>
          </a:prstGeom>
          <a:solidFill>
            <a:srgbClr val="FFFF99"/>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Tahoma" panose="020B0604030504040204"/>
              <a:buNone/>
            </a:pPr>
            <a:r>
              <a:rPr lang="en-US" sz="2800" b="0" i="0" u="none">
                <a:solidFill>
                  <a:schemeClr val="dk1"/>
                </a:solidFill>
                <a:latin typeface="Tahoma" panose="020B0604030504040204"/>
                <a:ea typeface="Tahoma" panose="020B0604030504040204"/>
                <a:cs typeface="Tahoma" panose="020B0604030504040204"/>
                <a:sym typeface="Tahoma" panose="020B0604030504040204"/>
              </a:rPr>
              <a:t>JUMLAH PENGHASILAN BRUTO</a:t>
            </a:r>
            <a:endParaRPr lang="en-US" sz="28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556" name="Google Shape;556;p30"/>
          <p:cNvSpPr/>
          <p:nvPr/>
        </p:nvSpPr>
        <p:spPr>
          <a:xfrm>
            <a:off x="4592637" y="4221162"/>
            <a:ext cx="706437" cy="600075"/>
          </a:xfrm>
          <a:prstGeom prst="downArrow">
            <a:avLst>
              <a:gd name="adj1" fmla="val 10333"/>
              <a:gd name="adj2" fmla="val 50000"/>
            </a:avLst>
          </a:prstGeom>
          <a:solidFill>
            <a:schemeClr val="hlink"/>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wedg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31"/>
          <p:cNvSpPr>
            <a:spLocks noGrp="1"/>
          </p:cNvSpPr>
          <p:nvPr>
            <p:ph type="title"/>
          </p:nvPr>
        </p:nvSpPr>
        <p:spPr>
          <a:xfrm>
            <a:off x="2144712" y="296862"/>
            <a:ext cx="5614987" cy="561975"/>
          </a:xfrm>
          <a:prstGeom prst="roundRect">
            <a:avLst>
              <a:gd name="adj" fmla="val 36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200"/>
              <a:buFont typeface="Arial" panose="020B0604020202020204"/>
              <a:buNone/>
            </a:pPr>
            <a:r>
              <a:rPr lang="en-US" sz="3200" b="0" i="0" u="none">
                <a:solidFill>
                  <a:schemeClr val="dk2"/>
                </a:solidFill>
                <a:latin typeface="Arial" panose="020B0604020202020204"/>
                <a:ea typeface="Arial" panose="020B0604020202020204"/>
                <a:cs typeface="Arial" panose="020B0604020202020204"/>
                <a:sym typeface="Arial" panose="020B0604020202020204"/>
              </a:rPr>
              <a:t>PPh Pasal 21</a:t>
            </a:r>
            <a:endParaRPr lang="en-US" sz="3200" b="0" i="0" u="none">
              <a:solidFill>
                <a:schemeClr val="dk2"/>
              </a:solidFill>
              <a:latin typeface="Arial" panose="020B0604020202020204"/>
              <a:ea typeface="Arial" panose="020B0604020202020204"/>
              <a:cs typeface="Arial" panose="020B0604020202020204"/>
              <a:sym typeface="Arial" panose="020B0604020202020204"/>
            </a:endParaRPr>
          </a:p>
        </p:txBody>
      </p:sp>
      <p:sp>
        <p:nvSpPr>
          <p:cNvPr id="562" name="Google Shape;562;p31"/>
          <p:cNvSpPr txBox="1"/>
          <p:nvPr/>
        </p:nvSpPr>
        <p:spPr>
          <a:xfrm>
            <a:off x="3198812" y="3132137"/>
            <a:ext cx="3117850" cy="1625600"/>
          </a:xfrm>
          <a:prstGeom prst="rect">
            <a:avLst/>
          </a:prstGeom>
          <a:gradFill>
            <a:gsLst>
              <a:gs pos="0">
                <a:srgbClr val="FFFFCC"/>
              </a:gs>
              <a:gs pos="100000">
                <a:srgbClr val="E8E7B7"/>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JASA PRODUKSI, TANTIEM, GRATIFIKASI DAN BONUS ATAU IMBALAN LAIN YANG TIDAK TERATUR</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563" name="Google Shape;563;p31"/>
          <p:cNvSpPr txBox="1"/>
          <p:nvPr/>
        </p:nvSpPr>
        <p:spPr>
          <a:xfrm>
            <a:off x="6707187" y="3860800"/>
            <a:ext cx="2743200" cy="711200"/>
          </a:xfrm>
          <a:prstGeom prst="rect">
            <a:avLst/>
          </a:prstGeom>
          <a:gradFill>
            <a:gsLst>
              <a:gs pos="0">
                <a:srgbClr val="FFFFCC"/>
              </a:gs>
              <a:gs pos="100000">
                <a:srgbClr val="E8E7B7"/>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PENARIKAN DANA PENSIUN</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564" name="Google Shape;564;p31"/>
          <p:cNvSpPr txBox="1"/>
          <p:nvPr/>
        </p:nvSpPr>
        <p:spPr>
          <a:xfrm>
            <a:off x="515937" y="1647825"/>
            <a:ext cx="2600325" cy="1016000"/>
          </a:xfrm>
          <a:prstGeom prst="rect">
            <a:avLst/>
          </a:prstGeom>
          <a:gradFill>
            <a:gsLst>
              <a:gs pos="0">
                <a:srgbClr val="FFFFCC"/>
              </a:gs>
              <a:gs pos="100000">
                <a:srgbClr val="E8E7B7"/>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DEWAN KOMISARIS / PENGAWAS BUKAN PEG. TETAP</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565" name="Google Shape;565;p31"/>
          <p:cNvSpPr txBox="1"/>
          <p:nvPr/>
        </p:nvSpPr>
        <p:spPr>
          <a:xfrm>
            <a:off x="3405187" y="1798637"/>
            <a:ext cx="2992437" cy="406400"/>
          </a:xfrm>
          <a:prstGeom prst="rect">
            <a:avLst/>
          </a:prstGeom>
          <a:gradFill>
            <a:gsLst>
              <a:gs pos="0">
                <a:srgbClr val="FFFFCC"/>
              </a:gs>
              <a:gs pos="100000">
                <a:srgbClr val="E8E7B7"/>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MANTAN PEGAWAI</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566" name="Google Shape;566;p31"/>
          <p:cNvSpPr txBox="1"/>
          <p:nvPr/>
        </p:nvSpPr>
        <p:spPr>
          <a:xfrm>
            <a:off x="6604000" y="1647825"/>
            <a:ext cx="2703512" cy="1320800"/>
          </a:xfrm>
          <a:prstGeom prst="rect">
            <a:avLst/>
          </a:prstGeom>
          <a:gradFill>
            <a:gsLst>
              <a:gs pos="0">
                <a:srgbClr val="FFFFCC"/>
              </a:gs>
              <a:gs pos="100000">
                <a:srgbClr val="E8E7B7"/>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PESERTA PROGRAM PENSIUN YANG MASIH BERSTATUS PEGAWAI</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cxnSp>
        <p:nvCxnSpPr>
          <p:cNvPr id="567" name="Google Shape;567;p31"/>
          <p:cNvCxnSpPr/>
          <p:nvPr/>
        </p:nvCxnSpPr>
        <p:spPr>
          <a:xfrm>
            <a:off x="1938337" y="1214437"/>
            <a:ext cx="5926137" cy="0"/>
          </a:xfrm>
          <a:prstGeom prst="straightConnector1">
            <a:avLst/>
          </a:prstGeom>
          <a:noFill/>
          <a:ln w="101600" cap="flat" cmpd="sng">
            <a:solidFill>
              <a:schemeClr val="dk1"/>
            </a:solidFill>
            <a:prstDash val="solid"/>
            <a:miter lim="800000"/>
            <a:headEnd type="none" w="med" len="med"/>
            <a:tailEnd type="none" w="med" len="med"/>
          </a:ln>
        </p:spPr>
      </p:cxnSp>
      <p:cxnSp>
        <p:nvCxnSpPr>
          <p:cNvPr id="568" name="Google Shape;568;p31"/>
          <p:cNvCxnSpPr/>
          <p:nvPr/>
        </p:nvCxnSpPr>
        <p:spPr>
          <a:xfrm>
            <a:off x="4849812" y="838200"/>
            <a:ext cx="0" cy="700087"/>
          </a:xfrm>
          <a:prstGeom prst="straightConnector1">
            <a:avLst/>
          </a:prstGeom>
          <a:noFill/>
          <a:ln w="101600" cap="flat" cmpd="sng">
            <a:solidFill>
              <a:schemeClr val="dk1"/>
            </a:solidFill>
            <a:prstDash val="solid"/>
            <a:miter lim="800000"/>
            <a:headEnd type="none" w="med" len="med"/>
            <a:tailEnd type="triangle" w="med" len="med"/>
          </a:ln>
        </p:spPr>
      </p:cxnSp>
      <p:cxnSp>
        <p:nvCxnSpPr>
          <p:cNvPr id="569" name="Google Shape;569;p31"/>
          <p:cNvCxnSpPr/>
          <p:nvPr/>
        </p:nvCxnSpPr>
        <p:spPr>
          <a:xfrm>
            <a:off x="7842250" y="1276350"/>
            <a:ext cx="0" cy="323850"/>
          </a:xfrm>
          <a:prstGeom prst="straightConnector1">
            <a:avLst/>
          </a:prstGeom>
          <a:noFill/>
          <a:ln w="101600" cap="flat" cmpd="sng">
            <a:solidFill>
              <a:schemeClr val="dk1"/>
            </a:solidFill>
            <a:prstDash val="solid"/>
            <a:miter lim="800000"/>
            <a:headEnd type="none" w="med" len="med"/>
            <a:tailEnd type="triangle" w="med" len="med"/>
          </a:ln>
        </p:spPr>
      </p:cxnSp>
      <p:cxnSp>
        <p:nvCxnSpPr>
          <p:cNvPr id="570" name="Google Shape;570;p31"/>
          <p:cNvCxnSpPr/>
          <p:nvPr/>
        </p:nvCxnSpPr>
        <p:spPr>
          <a:xfrm>
            <a:off x="1857375" y="2924175"/>
            <a:ext cx="0" cy="1873250"/>
          </a:xfrm>
          <a:prstGeom prst="straightConnector1">
            <a:avLst/>
          </a:prstGeom>
          <a:noFill/>
          <a:ln w="101600" cap="flat" cmpd="sng">
            <a:solidFill>
              <a:schemeClr val="dk1"/>
            </a:solidFill>
            <a:prstDash val="solid"/>
            <a:miter lim="800000"/>
            <a:headEnd type="none" w="med" len="med"/>
            <a:tailEnd type="triangle" w="med" len="med"/>
          </a:ln>
        </p:spPr>
      </p:cxnSp>
      <p:sp>
        <p:nvSpPr>
          <p:cNvPr id="571" name="Google Shape;571;p31"/>
          <p:cNvSpPr txBox="1"/>
          <p:nvPr/>
        </p:nvSpPr>
        <p:spPr>
          <a:xfrm>
            <a:off x="515937" y="5327650"/>
            <a:ext cx="8942387" cy="406400"/>
          </a:xfrm>
          <a:prstGeom prst="rect">
            <a:avLst/>
          </a:prstGeom>
          <a:solidFill>
            <a:schemeClr val="accent2">
              <a:alpha val="22745"/>
            </a:schemeClr>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DITERAPKAN TARIF PASAL 17 X PENGHASILAN BRUTO KUMULATIF</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cxnSp>
        <p:nvCxnSpPr>
          <p:cNvPr id="572" name="Google Shape;572;p31"/>
          <p:cNvCxnSpPr/>
          <p:nvPr/>
        </p:nvCxnSpPr>
        <p:spPr>
          <a:xfrm>
            <a:off x="8048625" y="3132137"/>
            <a:ext cx="0" cy="487362"/>
          </a:xfrm>
          <a:prstGeom prst="straightConnector1">
            <a:avLst/>
          </a:prstGeom>
          <a:noFill/>
          <a:ln w="101600" cap="flat" cmpd="sng">
            <a:solidFill>
              <a:schemeClr val="dk1"/>
            </a:solidFill>
            <a:prstDash val="solid"/>
            <a:miter lim="800000"/>
            <a:headEnd type="none" w="med" len="med"/>
            <a:tailEnd type="triangle" w="med" len="med"/>
          </a:ln>
        </p:spPr>
      </p:cxnSp>
      <p:cxnSp>
        <p:nvCxnSpPr>
          <p:cNvPr id="573" name="Google Shape;573;p31"/>
          <p:cNvCxnSpPr/>
          <p:nvPr/>
        </p:nvCxnSpPr>
        <p:spPr>
          <a:xfrm>
            <a:off x="4808537" y="2349500"/>
            <a:ext cx="0" cy="647700"/>
          </a:xfrm>
          <a:prstGeom prst="straightConnector1">
            <a:avLst/>
          </a:prstGeom>
          <a:noFill/>
          <a:ln w="101600" cap="flat" cmpd="sng">
            <a:solidFill>
              <a:schemeClr val="dk1"/>
            </a:solidFill>
            <a:prstDash val="solid"/>
            <a:miter lim="800000"/>
            <a:headEnd type="none" w="med" len="med"/>
            <a:tailEnd type="triangle" w="med" len="med"/>
          </a:ln>
        </p:spPr>
      </p:cxnSp>
      <p:cxnSp>
        <p:nvCxnSpPr>
          <p:cNvPr id="574" name="Google Shape;574;p31"/>
          <p:cNvCxnSpPr/>
          <p:nvPr/>
        </p:nvCxnSpPr>
        <p:spPr>
          <a:xfrm>
            <a:off x="1960562" y="1268412"/>
            <a:ext cx="0" cy="323850"/>
          </a:xfrm>
          <a:prstGeom prst="straightConnector1">
            <a:avLst/>
          </a:prstGeom>
          <a:noFill/>
          <a:ln w="101600" cap="flat" cmpd="sng">
            <a:solidFill>
              <a:schemeClr val="dk1"/>
            </a:solidFill>
            <a:prstDash val="solid"/>
            <a:miter lim="800000"/>
            <a:headEnd type="none" w="med" len="med"/>
            <a:tailEnd type="triangle" w="med" len="med"/>
          </a:ln>
        </p:spPr>
      </p:cxnSp>
    </p:spTree>
  </p:cSld>
  <p:clrMapOvr>
    <a:masterClrMapping/>
  </p:clrMapOvr>
  <p:transition spd="slow">
    <p:wipe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32"/>
          <p:cNvSpPr/>
          <p:nvPr/>
        </p:nvSpPr>
        <p:spPr>
          <a:xfrm>
            <a:off x="1135062" y="808037"/>
            <a:ext cx="7489825" cy="647700"/>
          </a:xfrm>
          <a:prstGeom prst="roundRect">
            <a:avLst>
              <a:gd name="adj" fmla="val 16667"/>
            </a:avLst>
          </a:prstGeom>
          <a:solidFill>
            <a:srgbClr val="C0C0C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Arial" panose="020B0604020202020204"/>
              <a:buNone/>
            </a:pPr>
            <a:r>
              <a:rPr lang="en-US" sz="3200" b="0" i="0" u="none">
                <a:solidFill>
                  <a:schemeClr val="dk1"/>
                </a:solidFill>
                <a:latin typeface="Arial" panose="020B0604020202020204"/>
                <a:ea typeface="Arial" panose="020B0604020202020204"/>
                <a:cs typeface="Arial" panose="020B0604020202020204"/>
                <a:sym typeface="Arial" panose="020B0604020202020204"/>
              </a:rPr>
              <a:t>Tatacara Pemotongan PPh Pasal 21</a:t>
            </a:r>
            <a:endParaRPr lang="en-US" sz="32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580" name="Google Shape;580;p32"/>
          <p:cNvSpPr/>
          <p:nvPr/>
        </p:nvSpPr>
        <p:spPr>
          <a:xfrm>
            <a:off x="4437062" y="3676650"/>
            <a:ext cx="935037" cy="398462"/>
          </a:xfrm>
          <a:prstGeom prst="downArrow">
            <a:avLst>
              <a:gd name="adj1" fmla="val 50000"/>
              <a:gd name="adj2" fmla="val 50000"/>
            </a:avLst>
          </a:prstGeom>
          <a:solidFill>
            <a:srgbClr val="339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581" name="Google Shape;581;p32"/>
          <p:cNvSpPr/>
          <p:nvPr/>
        </p:nvSpPr>
        <p:spPr>
          <a:xfrm>
            <a:off x="2786062" y="1698625"/>
            <a:ext cx="4105275" cy="419100"/>
          </a:xfrm>
          <a:prstGeom prst="down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panose="020B0604020202020204"/>
              <a:buNone/>
            </a:pPr>
            <a:r>
              <a:rPr lang="en-US" sz="1800" b="0" i="0" u="none">
                <a:solidFill>
                  <a:schemeClr val="dk1"/>
                </a:solidFill>
                <a:latin typeface="Arial" panose="020B0604020202020204"/>
                <a:ea typeface="Arial" panose="020B0604020202020204"/>
                <a:cs typeface="Arial" panose="020B0604020202020204"/>
                <a:sym typeface="Arial" panose="020B0604020202020204"/>
              </a:rPr>
              <a:t>ATAS</a:t>
            </a:r>
            <a:endParaRPr lang="en-US" sz="18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582" name="Google Shape;582;p32"/>
          <p:cNvSpPr/>
          <p:nvPr/>
        </p:nvSpPr>
        <p:spPr>
          <a:xfrm>
            <a:off x="1444625" y="2489200"/>
            <a:ext cx="7451725" cy="1328737"/>
          </a:xfrm>
          <a:prstGeom prst="roundRect">
            <a:avLst>
              <a:gd name="adj" fmla="val 16667"/>
            </a:avLst>
          </a:prstGeom>
          <a:solidFill>
            <a:srgbClr val="FFFF99"/>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panose="020B0604020202020204"/>
              <a:buNone/>
            </a:pPr>
            <a:r>
              <a:rPr lang="en-US" sz="1800" b="0" i="0" u="none">
                <a:solidFill>
                  <a:schemeClr val="dk1"/>
                </a:solidFill>
                <a:latin typeface="Arial" panose="020B0604020202020204"/>
                <a:ea typeface="Arial" panose="020B0604020202020204"/>
                <a:cs typeface="Arial" panose="020B0604020202020204"/>
                <a:sym typeface="Arial" panose="020B0604020202020204"/>
              </a:rPr>
              <a:t>Uang Pesangon</a:t>
            </a:r>
            <a:endParaRPr lang="en-US" sz="18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900"/>
              </a:spcBef>
              <a:spcAft>
                <a:spcPts val="0"/>
              </a:spcAft>
              <a:buClr>
                <a:schemeClr val="dk1"/>
              </a:buClr>
              <a:buSzPts val="1800"/>
              <a:buFont typeface="Arial" panose="020B0604020202020204"/>
              <a:buNone/>
            </a:pPr>
            <a:r>
              <a:rPr lang="en-US" sz="1800" b="0" i="0" u="none">
                <a:solidFill>
                  <a:schemeClr val="dk1"/>
                </a:solidFill>
                <a:latin typeface="Arial" panose="020B0604020202020204"/>
                <a:ea typeface="Arial" panose="020B0604020202020204"/>
                <a:cs typeface="Arial" panose="020B0604020202020204"/>
                <a:sym typeface="Arial" panose="020B0604020202020204"/>
              </a:rPr>
              <a:t>Uang Manfaat Pensiun</a:t>
            </a:r>
            <a:endParaRPr lang="en-US" sz="18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900"/>
              </a:spcBef>
              <a:spcAft>
                <a:spcPts val="0"/>
              </a:spcAft>
              <a:buClr>
                <a:schemeClr val="dk1"/>
              </a:buClr>
              <a:buSzPts val="1800"/>
              <a:buFont typeface="Arial" panose="020B0604020202020204"/>
              <a:buNone/>
            </a:pPr>
            <a:r>
              <a:rPr lang="en-US" sz="1800" b="0" i="0" u="none">
                <a:solidFill>
                  <a:schemeClr val="dk1"/>
                </a:solidFill>
                <a:latin typeface="Arial" panose="020B0604020202020204"/>
                <a:ea typeface="Arial" panose="020B0604020202020204"/>
                <a:cs typeface="Arial" panose="020B0604020202020204"/>
                <a:sym typeface="Arial" panose="020B0604020202020204"/>
              </a:rPr>
              <a:t>THT/JHT Yang Dibayarkan Sekaligus</a:t>
            </a:r>
            <a:endParaRPr lang="en-US" sz="18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583" name="Google Shape;583;p32"/>
          <p:cNvSpPr/>
          <p:nvPr/>
        </p:nvSpPr>
        <p:spPr>
          <a:xfrm>
            <a:off x="1360487" y="4348162"/>
            <a:ext cx="7602537" cy="1533525"/>
          </a:xfrm>
          <a:prstGeom prst="roundRect">
            <a:avLst>
              <a:gd name="adj" fmla="val 16667"/>
            </a:avLst>
          </a:prstGeom>
          <a:solidFill>
            <a:srgbClr val="00CC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panose="020B0604020202020204"/>
              <a:buNone/>
            </a:pPr>
            <a:r>
              <a:rPr lang="en-US" sz="2400" b="0" i="0" u="none">
                <a:solidFill>
                  <a:schemeClr val="dk1"/>
                </a:solidFill>
                <a:latin typeface="Arial" panose="020B0604020202020204"/>
                <a:ea typeface="Arial" panose="020B0604020202020204"/>
                <a:cs typeface="Arial" panose="020B0604020202020204"/>
                <a:sym typeface="Arial" panose="020B0604020202020204"/>
              </a:rPr>
              <a:t>DIATUR DALAM KETENTUAN YANG DITETAPKAN KHUSUS</a:t>
            </a:r>
            <a:endParaRPr lang="en-US" sz="24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1200"/>
              </a:spcBef>
              <a:spcAft>
                <a:spcPts val="0"/>
              </a:spcAft>
              <a:buClr>
                <a:schemeClr val="dk1"/>
              </a:buClr>
              <a:buSzPts val="2400"/>
              <a:buFont typeface="Arial" panose="020B0604020202020204"/>
              <a:buNone/>
            </a:pPr>
            <a:r>
              <a:rPr lang="en-US" sz="2400" b="0" i="0" u="none">
                <a:solidFill>
                  <a:schemeClr val="dk1"/>
                </a:solidFill>
                <a:latin typeface="Arial" panose="020B0604020202020204"/>
                <a:ea typeface="Arial" panose="020B0604020202020204"/>
                <a:cs typeface="Arial" panose="020B0604020202020204"/>
                <a:sym typeface="Arial" panose="020B0604020202020204"/>
              </a:rPr>
              <a:t>(Pasal 18)</a:t>
            </a:r>
            <a:endParaRPr lang="en-US" sz="2400" b="0"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strips dir="l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3"/>
          <p:cNvSpPr/>
          <p:nvPr/>
        </p:nvSpPr>
        <p:spPr>
          <a:xfrm>
            <a:off x="309562" y="357187"/>
            <a:ext cx="8715375" cy="579437"/>
          </a:xfrm>
          <a:prstGeom prst="roundRect">
            <a:avLst>
              <a:gd name="adj" fmla="val 16667"/>
            </a:avLst>
          </a:prstGeom>
          <a:solidFill>
            <a:srgbClr val="C0C0C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Arial" panose="020B0604020202020204"/>
              <a:buNone/>
            </a:pPr>
            <a:r>
              <a:rPr lang="en-US" sz="2800" b="0" i="0" u="none">
                <a:solidFill>
                  <a:schemeClr val="dk1"/>
                </a:solidFill>
                <a:latin typeface="Arial" panose="020B0604020202020204"/>
                <a:ea typeface="Arial" panose="020B0604020202020204"/>
                <a:cs typeface="Arial" panose="020B0604020202020204"/>
                <a:sym typeface="Arial" panose="020B0604020202020204"/>
              </a:rPr>
              <a:t>Tatacara Pemotongan dan Pengenaan PPh Pasal 21</a:t>
            </a:r>
            <a:endParaRPr lang="en-US" sz="28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589" name="Google Shape;589;p33"/>
          <p:cNvSpPr/>
          <p:nvPr/>
        </p:nvSpPr>
        <p:spPr>
          <a:xfrm>
            <a:off x="4584700" y="3128962"/>
            <a:ext cx="935037" cy="400050"/>
          </a:xfrm>
          <a:prstGeom prst="downArrow">
            <a:avLst>
              <a:gd name="adj1" fmla="val 50000"/>
              <a:gd name="adj2" fmla="val 50000"/>
            </a:avLst>
          </a:prstGeom>
          <a:solidFill>
            <a:srgbClr val="339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590" name="Google Shape;590;p33"/>
          <p:cNvSpPr/>
          <p:nvPr/>
        </p:nvSpPr>
        <p:spPr>
          <a:xfrm>
            <a:off x="1154112" y="2133600"/>
            <a:ext cx="7578725" cy="1925637"/>
          </a:xfrm>
          <a:prstGeom prst="roundRect">
            <a:avLst>
              <a:gd name="adj" fmla="val 16667"/>
            </a:avLst>
          </a:prstGeom>
          <a:solidFill>
            <a:srgbClr val="FFFF99"/>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panose="020B0604020202020204"/>
              <a:buNone/>
            </a:pPr>
            <a:r>
              <a:rPr lang="en-US" sz="1800" b="0" i="0" u="none">
                <a:solidFill>
                  <a:schemeClr val="dk1"/>
                </a:solidFill>
                <a:latin typeface="Arial" panose="020B0604020202020204"/>
                <a:ea typeface="Arial" panose="020B0604020202020204"/>
                <a:cs typeface="Arial" panose="020B0604020202020204"/>
                <a:sym typeface="Arial" panose="020B0604020202020204"/>
              </a:rPr>
              <a:t>Penghasilan Bersumber Dari APBN/D yang Diterima oleh :</a:t>
            </a:r>
            <a:endParaRPr lang="en-US" sz="18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1000"/>
              </a:spcBef>
              <a:spcAft>
                <a:spcPts val="0"/>
              </a:spcAft>
              <a:buClr>
                <a:schemeClr val="dk1"/>
              </a:buClr>
              <a:buSzPts val="2000"/>
              <a:buFont typeface="Arial" panose="020B0604020202020204"/>
              <a:buNone/>
            </a:pPr>
            <a:r>
              <a:rPr lang="en-US" sz="2000" b="0" i="0" u="none">
                <a:solidFill>
                  <a:schemeClr val="dk1"/>
                </a:solidFill>
                <a:latin typeface="Arial" panose="020B0604020202020204"/>
                <a:ea typeface="Arial" panose="020B0604020202020204"/>
                <a:cs typeface="Arial" panose="020B0604020202020204"/>
                <a:sym typeface="Arial" panose="020B0604020202020204"/>
              </a:rPr>
              <a:t>Pejabat Negara</a:t>
            </a:r>
            <a:br>
              <a:rPr lang="en-US" sz="2000" b="0" i="0" u="none">
                <a:solidFill>
                  <a:schemeClr val="dk1"/>
                </a:solidFill>
                <a:latin typeface="Arial" panose="020B0604020202020204"/>
                <a:ea typeface="Arial" panose="020B0604020202020204"/>
                <a:cs typeface="Arial" panose="020B0604020202020204"/>
                <a:sym typeface="Arial" panose="020B0604020202020204"/>
              </a:rPr>
            </a:br>
            <a:r>
              <a:rPr lang="en-US" sz="2000" b="0" i="0" u="none">
                <a:solidFill>
                  <a:schemeClr val="dk1"/>
                </a:solidFill>
                <a:latin typeface="Arial" panose="020B0604020202020204"/>
                <a:ea typeface="Arial" panose="020B0604020202020204"/>
                <a:cs typeface="Arial" panose="020B0604020202020204"/>
                <a:sym typeface="Arial" panose="020B0604020202020204"/>
              </a:rPr>
              <a:t>PNS</a:t>
            </a:r>
            <a:br>
              <a:rPr lang="en-US" sz="2000" b="0" i="0" u="none">
                <a:solidFill>
                  <a:schemeClr val="dk1"/>
                </a:solidFill>
                <a:latin typeface="Arial" panose="020B0604020202020204"/>
                <a:ea typeface="Arial" panose="020B0604020202020204"/>
                <a:cs typeface="Arial" panose="020B0604020202020204"/>
                <a:sym typeface="Arial" panose="020B0604020202020204"/>
              </a:rPr>
            </a:br>
            <a:r>
              <a:rPr lang="en-US" sz="2000" b="0" i="0" u="none">
                <a:solidFill>
                  <a:schemeClr val="dk1"/>
                </a:solidFill>
                <a:latin typeface="Arial" panose="020B0604020202020204"/>
                <a:ea typeface="Arial" panose="020B0604020202020204"/>
                <a:cs typeface="Arial" panose="020B0604020202020204"/>
                <a:sym typeface="Arial" panose="020B0604020202020204"/>
              </a:rPr>
              <a:t>Anggota TNI/Polri</a:t>
            </a:r>
            <a:br>
              <a:rPr lang="en-US" sz="2000" b="0" i="0" u="none">
                <a:solidFill>
                  <a:schemeClr val="dk1"/>
                </a:solidFill>
                <a:latin typeface="Arial" panose="020B0604020202020204"/>
                <a:ea typeface="Arial" panose="020B0604020202020204"/>
                <a:cs typeface="Arial" panose="020B0604020202020204"/>
                <a:sym typeface="Arial" panose="020B0604020202020204"/>
              </a:rPr>
            </a:br>
            <a:r>
              <a:rPr lang="en-US" sz="2000" b="0" i="0" u="none">
                <a:solidFill>
                  <a:schemeClr val="dk1"/>
                </a:solidFill>
                <a:latin typeface="Arial" panose="020B0604020202020204"/>
                <a:ea typeface="Arial" panose="020B0604020202020204"/>
                <a:cs typeface="Arial" panose="020B0604020202020204"/>
                <a:sym typeface="Arial" panose="020B0604020202020204"/>
              </a:rPr>
              <a:t>dan Pensiunannya</a:t>
            </a:r>
            <a:endParaRPr lang="en-US" sz="20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591" name="Google Shape;591;p33"/>
          <p:cNvSpPr/>
          <p:nvPr/>
        </p:nvSpPr>
        <p:spPr>
          <a:xfrm>
            <a:off x="1049337" y="4535487"/>
            <a:ext cx="7913687" cy="1773237"/>
          </a:xfrm>
          <a:prstGeom prst="plaque">
            <a:avLst>
              <a:gd name="adj" fmla="val 16667"/>
            </a:avLst>
          </a:prstGeom>
          <a:solidFill>
            <a:srgbClr val="00CC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panose="020B0604020202020204"/>
              <a:buNone/>
            </a:pPr>
            <a:r>
              <a:rPr lang="en-US" sz="2400" b="0" i="0" u="none">
                <a:solidFill>
                  <a:schemeClr val="dk1"/>
                </a:solidFill>
                <a:latin typeface="Arial" panose="020B0604020202020204"/>
                <a:ea typeface="Arial" panose="020B0604020202020204"/>
                <a:cs typeface="Arial" panose="020B0604020202020204"/>
                <a:sym typeface="Arial" panose="020B0604020202020204"/>
              </a:rPr>
              <a:t>DIATUR DALAM KETENTUAN YANG DITETAPKAN KHUSUS</a:t>
            </a:r>
            <a:endParaRPr lang="en-US" sz="24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1200"/>
              </a:spcBef>
              <a:spcAft>
                <a:spcPts val="0"/>
              </a:spcAft>
              <a:buClr>
                <a:schemeClr val="dk1"/>
              </a:buClr>
              <a:buSzPts val="2400"/>
              <a:buFont typeface="Arial" panose="020B0604020202020204"/>
              <a:buNone/>
            </a:pPr>
            <a:r>
              <a:rPr lang="en-US" sz="2400" b="0" i="0" u="none">
                <a:solidFill>
                  <a:schemeClr val="dk1"/>
                </a:solidFill>
                <a:latin typeface="Arial" panose="020B0604020202020204"/>
                <a:ea typeface="Arial" panose="020B0604020202020204"/>
                <a:cs typeface="Arial" panose="020B0604020202020204"/>
                <a:sym typeface="Arial" panose="020B0604020202020204"/>
              </a:rPr>
              <a:t>(Pasal 17)</a:t>
            </a:r>
            <a:endParaRPr lang="en-US"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592" name="Google Shape;592;p33"/>
          <p:cNvSpPr/>
          <p:nvPr/>
        </p:nvSpPr>
        <p:spPr>
          <a:xfrm>
            <a:off x="8640762" y="4033837"/>
            <a:ext cx="520700" cy="647700"/>
          </a:xfrm>
          <a:prstGeom prst="curvedLeftArrow">
            <a:avLst>
              <a:gd name="adj1" fmla="val 3573"/>
              <a:gd name="adj2" fmla="val 17093"/>
              <a:gd name="adj3" fmla="val 25000"/>
            </a:avLst>
          </a:prstGeom>
          <a:solidFill>
            <a:srgbClr val="CC33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593" name="Google Shape;593;p33"/>
          <p:cNvSpPr/>
          <p:nvPr/>
        </p:nvSpPr>
        <p:spPr>
          <a:xfrm>
            <a:off x="631825" y="4033837"/>
            <a:ext cx="625475" cy="647700"/>
          </a:xfrm>
          <a:prstGeom prst="curvedRightArrow">
            <a:avLst>
              <a:gd name="adj1" fmla="val 3573"/>
              <a:gd name="adj2" fmla="val 17093"/>
              <a:gd name="adj3" fmla="val 25000"/>
            </a:avLst>
          </a:prstGeom>
          <a:solidFill>
            <a:srgbClr val="CC33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594" name="Google Shape;594;p33"/>
          <p:cNvSpPr/>
          <p:nvPr/>
        </p:nvSpPr>
        <p:spPr>
          <a:xfrm>
            <a:off x="4230687" y="1341437"/>
            <a:ext cx="1444625" cy="542925"/>
          </a:xfrm>
          <a:prstGeom prst="downArrow">
            <a:avLst>
              <a:gd name="adj1" fmla="val 10800"/>
              <a:gd name="adj2"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34"/>
          <p:cNvSpPr>
            <a:spLocks noGrp="1"/>
          </p:cNvSpPr>
          <p:nvPr>
            <p:ph type="title"/>
          </p:nvPr>
        </p:nvSpPr>
        <p:spPr>
          <a:xfrm>
            <a:off x="2144712" y="274637"/>
            <a:ext cx="5616575" cy="885825"/>
          </a:xfrm>
          <a:prstGeom prst="roundRect">
            <a:avLst>
              <a:gd name="adj" fmla="val 3600"/>
            </a:avLst>
          </a:prstGeom>
          <a:solidFill>
            <a:srgbClr val="CCFFFF">
              <a:alpha val="37647"/>
            </a:srgb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200"/>
              <a:buFont typeface="Arial" panose="020B0604020202020204"/>
              <a:buNone/>
            </a:pPr>
            <a:r>
              <a:rPr lang="en-US" sz="3200" b="0" i="0" u="none">
                <a:solidFill>
                  <a:schemeClr val="dk2"/>
                </a:solidFill>
                <a:latin typeface="Arial" panose="020B0604020202020204"/>
                <a:ea typeface="Arial" panose="020B0604020202020204"/>
                <a:cs typeface="Arial" panose="020B0604020202020204"/>
                <a:sym typeface="Arial" panose="020B0604020202020204"/>
              </a:rPr>
              <a:t>PPh Pasal 26:</a:t>
            </a:r>
            <a:br>
              <a:rPr lang="en-US" sz="3200" b="0" i="0" u="none">
                <a:solidFill>
                  <a:schemeClr val="dk2"/>
                </a:solidFill>
                <a:latin typeface="Arial" panose="020B0604020202020204"/>
                <a:ea typeface="Arial" panose="020B0604020202020204"/>
                <a:cs typeface="Arial" panose="020B0604020202020204"/>
                <a:sym typeface="Arial" panose="020B0604020202020204"/>
              </a:rPr>
            </a:br>
            <a:r>
              <a:rPr lang="en-US" sz="2400" b="0" i="0" u="none">
                <a:solidFill>
                  <a:schemeClr val="dk2"/>
                </a:solidFill>
                <a:latin typeface="Arial" panose="020B0604020202020204"/>
                <a:ea typeface="Arial" panose="020B0604020202020204"/>
                <a:cs typeface="Arial" panose="020B0604020202020204"/>
                <a:sym typeface="Arial" panose="020B0604020202020204"/>
              </a:rPr>
              <a:t>WP Luar Negeri</a:t>
            </a:r>
            <a:endParaRPr lang="en-US" sz="2400" b="0" i="0" u="none">
              <a:solidFill>
                <a:schemeClr val="dk2"/>
              </a:solidFill>
              <a:latin typeface="Arial" panose="020B0604020202020204"/>
              <a:ea typeface="Arial" panose="020B0604020202020204"/>
              <a:cs typeface="Arial" panose="020B0604020202020204"/>
              <a:sym typeface="Arial" panose="020B0604020202020204"/>
            </a:endParaRPr>
          </a:p>
        </p:txBody>
      </p:sp>
      <p:sp>
        <p:nvSpPr>
          <p:cNvPr id="601" name="Google Shape;601;p34"/>
          <p:cNvSpPr/>
          <p:nvPr/>
        </p:nvSpPr>
        <p:spPr>
          <a:xfrm>
            <a:off x="3584575" y="1341437"/>
            <a:ext cx="2760662" cy="709612"/>
          </a:xfrm>
          <a:prstGeom prst="roundRect">
            <a:avLst>
              <a:gd name="adj" fmla="val 16667"/>
            </a:avLst>
          </a:prstGeom>
          <a:solidFill>
            <a:srgbClr val="00FF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Arial" panose="020B0604020202020204"/>
              <a:buNone/>
            </a:pPr>
            <a:r>
              <a:rPr lang="en-US" sz="3600" b="0" i="0" u="none">
                <a:solidFill>
                  <a:schemeClr val="dk1"/>
                </a:solidFill>
                <a:latin typeface="Arial" panose="020B0604020202020204"/>
                <a:ea typeface="Arial" panose="020B0604020202020204"/>
                <a:cs typeface="Arial" panose="020B0604020202020204"/>
                <a:sym typeface="Arial" panose="020B0604020202020204"/>
              </a:rPr>
              <a:t>20% Final</a:t>
            </a:r>
            <a:endParaRPr lang="en-US" sz="36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602" name="Google Shape;602;p34"/>
          <p:cNvSpPr/>
          <p:nvPr/>
        </p:nvSpPr>
        <p:spPr>
          <a:xfrm>
            <a:off x="3513137" y="2205037"/>
            <a:ext cx="3019425" cy="1620837"/>
          </a:xfrm>
          <a:prstGeom prst="downArrow">
            <a:avLst>
              <a:gd name="adj1" fmla="val 50000"/>
              <a:gd name="adj2" fmla="val 50000"/>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panose="020B0604020202020204"/>
              <a:buNone/>
            </a:pPr>
            <a:endParaRPr sz="18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1400"/>
              </a:spcBef>
              <a:spcAft>
                <a:spcPts val="0"/>
              </a:spcAft>
              <a:buClr>
                <a:schemeClr val="dk1"/>
              </a:buClr>
              <a:buSzPts val="2800"/>
              <a:buFont typeface="Arial" panose="020B0604020202020204"/>
              <a:buNone/>
            </a:pPr>
            <a:r>
              <a:rPr lang="en-US" sz="2800" b="0" i="0" u="none">
                <a:solidFill>
                  <a:schemeClr val="dk1"/>
                </a:solidFill>
                <a:latin typeface="Arial" panose="020B0604020202020204"/>
                <a:ea typeface="Arial" panose="020B0604020202020204"/>
                <a:cs typeface="Arial" panose="020B0604020202020204"/>
                <a:sym typeface="Arial" panose="020B0604020202020204"/>
              </a:rPr>
              <a:t>X</a:t>
            </a:r>
            <a:endParaRPr lang="en-US" sz="28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endParaRPr sz="28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603" name="Google Shape;603;p34"/>
          <p:cNvSpPr/>
          <p:nvPr/>
        </p:nvSpPr>
        <p:spPr>
          <a:xfrm>
            <a:off x="1728787" y="4176712"/>
            <a:ext cx="6380162" cy="646112"/>
          </a:xfrm>
          <a:prstGeom prst="roundRect">
            <a:avLst>
              <a:gd name="adj" fmla="val 16667"/>
            </a:avLst>
          </a:prstGeom>
          <a:solidFill>
            <a:srgbClr val="C0C0C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Arial" panose="020B0604020202020204"/>
              <a:buNone/>
            </a:pPr>
            <a:r>
              <a:rPr lang="en-US" sz="3200" b="0" i="0" u="none">
                <a:solidFill>
                  <a:schemeClr val="dk1"/>
                </a:solidFill>
                <a:latin typeface="Arial" panose="020B0604020202020204"/>
                <a:ea typeface="Arial" panose="020B0604020202020204"/>
                <a:cs typeface="Arial" panose="020B0604020202020204"/>
                <a:sym typeface="Arial" panose="020B0604020202020204"/>
              </a:rPr>
              <a:t>PENGHASILAN BRUTO</a:t>
            </a:r>
            <a:endParaRPr lang="en-US" sz="32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604" name="Google Shape;604;p34"/>
          <p:cNvSpPr/>
          <p:nvPr/>
        </p:nvSpPr>
        <p:spPr>
          <a:xfrm>
            <a:off x="3808412" y="5073650"/>
            <a:ext cx="2392362" cy="400050"/>
          </a:xfrm>
          <a:prstGeom prst="downArrow">
            <a:avLst>
              <a:gd name="adj1" fmla="val 50000"/>
              <a:gd name="adj2" fmla="val 50000"/>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605" name="Google Shape;605;p34"/>
          <p:cNvSpPr/>
          <p:nvPr/>
        </p:nvSpPr>
        <p:spPr>
          <a:xfrm>
            <a:off x="1635125" y="5576887"/>
            <a:ext cx="6361112" cy="577850"/>
          </a:xfrm>
          <a:prstGeom prst="roundRect">
            <a:avLst>
              <a:gd name="adj" fmla="val 16667"/>
            </a:avLst>
          </a:prstGeom>
          <a:solidFill>
            <a:srgbClr val="E8E7B7"/>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Arial" panose="020B0604020202020204"/>
              <a:buNone/>
            </a:pPr>
            <a:r>
              <a:rPr lang="en-US" sz="2800" b="0" i="0" u="none">
                <a:solidFill>
                  <a:schemeClr val="dk1"/>
                </a:solidFill>
                <a:latin typeface="Arial" panose="020B0604020202020204"/>
                <a:ea typeface="Arial" panose="020B0604020202020204"/>
                <a:cs typeface="Arial" panose="020B0604020202020204"/>
                <a:sym typeface="Arial" panose="020B0604020202020204"/>
              </a:rPr>
              <a:t>MEMPERHATIKAN KETENTUAN P3B</a:t>
            </a:r>
            <a:endParaRPr lang="en-US" sz="2800" b="0"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a:spLocks noGrp="1"/>
          </p:cNvSpPr>
          <p:nvPr>
            <p:ph type="body" idx="1"/>
          </p:nvPr>
        </p:nvSpPr>
        <p:spPr>
          <a:xfrm>
            <a:off x="742950" y="152400"/>
            <a:ext cx="8667750" cy="1066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2"/>
              </a:buClr>
              <a:buSzPts val="3200"/>
              <a:buFont typeface="Arial" panose="020B0604020202020204"/>
              <a:buNone/>
            </a:pPr>
            <a:r>
              <a:rPr lang="en-US" sz="3200" b="1" i="0" u="none">
                <a:solidFill>
                  <a:schemeClr val="dk2"/>
                </a:solidFill>
                <a:latin typeface="Arial" panose="020B0604020202020204"/>
                <a:ea typeface="Arial" panose="020B0604020202020204"/>
                <a:cs typeface="Arial" panose="020B0604020202020204"/>
                <a:sym typeface="Arial" panose="020B0604020202020204"/>
              </a:rPr>
              <a:t>Faktor – Faktor yang Relevan Untuk Diperhatikan</a:t>
            </a:r>
            <a:endParaRPr lang="en-US" sz="3200" b="1" i="0" u="none">
              <a:solidFill>
                <a:schemeClr val="dk2"/>
              </a:solidFill>
              <a:latin typeface="Arial" panose="020B0604020202020204"/>
              <a:ea typeface="Arial" panose="020B0604020202020204"/>
              <a:cs typeface="Arial" panose="020B0604020202020204"/>
              <a:sym typeface="Arial" panose="020B0604020202020204"/>
            </a:endParaRPr>
          </a:p>
        </p:txBody>
      </p:sp>
      <p:sp>
        <p:nvSpPr>
          <p:cNvPr id="127" name="Google Shape;127;p4"/>
          <p:cNvSpPr txBox="1"/>
          <p:nvPr/>
        </p:nvSpPr>
        <p:spPr>
          <a:xfrm>
            <a:off x="193675" y="4191000"/>
            <a:ext cx="4222750" cy="654050"/>
          </a:xfrm>
          <a:prstGeom prst="rect">
            <a:avLst/>
          </a:prstGeom>
          <a:gradFill>
            <a:gsLst>
              <a:gs pos="0">
                <a:schemeClr val="lt1"/>
              </a:gs>
              <a:gs pos="50000">
                <a:schemeClr val="hlink"/>
              </a:gs>
              <a:gs pos="100000">
                <a:schemeClr val="lt1"/>
              </a:gs>
            </a:gsLst>
            <a:lin ang="5400000" scaled="0"/>
          </a:gradFill>
          <a:ln w="12700" cap="sq"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228600" algn="ctr" rtl="0">
              <a:lnSpc>
                <a:spcPct val="100000"/>
              </a:lnSpc>
              <a:spcBef>
                <a:spcPts val="0"/>
              </a:spcBef>
              <a:spcAft>
                <a:spcPts val="0"/>
              </a:spcAft>
              <a:buClr>
                <a:srgbClr val="FF0000"/>
              </a:buClr>
              <a:buSzPts val="3600"/>
              <a:buFont typeface="Arial Narrow" panose="020B0606020202030204"/>
              <a:buChar char="•"/>
            </a:pPr>
            <a:r>
              <a:rPr lang="en-US" sz="3600" b="1" i="0" u="none">
                <a:solidFill>
                  <a:srgbClr val="FF0000"/>
                </a:solidFill>
                <a:latin typeface="Arial Narrow" panose="020B0606020202030204"/>
                <a:ea typeface="Arial Narrow" panose="020B0606020202030204"/>
                <a:cs typeface="Arial Narrow" panose="020B0606020202030204"/>
                <a:sym typeface="Arial Narrow" panose="020B0606020202030204"/>
              </a:rPr>
              <a:t> Tarif Pajak</a:t>
            </a:r>
            <a:endParaRPr lang="en-US" sz="3600" b="1" i="0" u="none">
              <a:solidFill>
                <a:srgbClr val="FF0000"/>
              </a:solidFill>
              <a:latin typeface="Arial Narrow" panose="020B0606020202030204"/>
              <a:ea typeface="Arial Narrow" panose="020B0606020202030204"/>
              <a:cs typeface="Arial Narrow" panose="020B0606020202030204"/>
              <a:sym typeface="Arial Narrow" panose="020B0606020202030204"/>
            </a:endParaRPr>
          </a:p>
        </p:txBody>
      </p:sp>
      <p:sp>
        <p:nvSpPr>
          <p:cNvPr id="128" name="Google Shape;128;p4"/>
          <p:cNvSpPr txBox="1"/>
          <p:nvPr/>
        </p:nvSpPr>
        <p:spPr>
          <a:xfrm>
            <a:off x="5500687" y="4191000"/>
            <a:ext cx="3897312" cy="654050"/>
          </a:xfrm>
          <a:prstGeom prst="rect">
            <a:avLst/>
          </a:prstGeom>
          <a:gradFill>
            <a:gsLst>
              <a:gs pos="0">
                <a:schemeClr val="lt1"/>
              </a:gs>
              <a:gs pos="50000">
                <a:srgbClr val="99FF99"/>
              </a:gs>
              <a:gs pos="100000">
                <a:schemeClr val="lt1"/>
              </a:gs>
            </a:gsLst>
            <a:lin ang="5400000" scaled="0"/>
          </a:gradFill>
          <a:ln w="12700" cap="sq"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228600" algn="ctr" rtl="0">
              <a:lnSpc>
                <a:spcPct val="100000"/>
              </a:lnSpc>
              <a:spcBef>
                <a:spcPts val="0"/>
              </a:spcBef>
              <a:spcAft>
                <a:spcPts val="0"/>
              </a:spcAft>
              <a:buClr>
                <a:srgbClr val="FF0000"/>
              </a:buClr>
              <a:buSzPts val="3600"/>
              <a:buFont typeface="Arial Narrow" panose="020B0606020202030204"/>
              <a:buChar char="•"/>
            </a:pPr>
            <a:r>
              <a:rPr lang="en-US" sz="3600" b="1" i="0" u="none">
                <a:solidFill>
                  <a:srgbClr val="FF0000"/>
                </a:solidFill>
                <a:latin typeface="Arial Narrow" panose="020B0606020202030204"/>
                <a:ea typeface="Arial Narrow" panose="020B0606020202030204"/>
                <a:cs typeface="Arial Narrow" panose="020B0606020202030204"/>
                <a:sym typeface="Arial Narrow" panose="020B0606020202030204"/>
              </a:rPr>
              <a:t> Cara Pelunasan</a:t>
            </a:r>
            <a:endParaRPr lang="en-US" sz="3600" b="1" i="0" u="none">
              <a:solidFill>
                <a:srgbClr val="FF0000"/>
              </a:solidFill>
              <a:latin typeface="Arial Narrow" panose="020B0606020202030204"/>
              <a:ea typeface="Arial Narrow" panose="020B0606020202030204"/>
              <a:cs typeface="Arial Narrow" panose="020B0606020202030204"/>
              <a:sym typeface="Arial Narrow" panose="020B0606020202030204"/>
            </a:endParaRPr>
          </a:p>
        </p:txBody>
      </p:sp>
      <p:pic>
        <p:nvPicPr>
          <p:cNvPr id="129" name="Google Shape;129;p4" descr="image11"/>
          <p:cNvPicPr preferRelativeResize="0"/>
          <p:nvPr/>
        </p:nvPicPr>
        <p:blipFill rotWithShape="1">
          <a:blip r:embed="rId1"/>
          <a:srcRect/>
          <a:stretch>
            <a:fillRect/>
          </a:stretch>
        </p:blipFill>
        <p:spPr>
          <a:xfrm>
            <a:off x="193675" y="2362200"/>
            <a:ext cx="4214812" cy="1701800"/>
          </a:xfrm>
          <a:prstGeom prst="rect">
            <a:avLst/>
          </a:prstGeom>
          <a:noFill/>
          <a:ln>
            <a:noFill/>
          </a:ln>
        </p:spPr>
      </p:pic>
      <p:pic>
        <p:nvPicPr>
          <p:cNvPr id="130" name="Google Shape;130;p4" descr="mfi_045-5"/>
          <p:cNvPicPr preferRelativeResize="0"/>
          <p:nvPr/>
        </p:nvPicPr>
        <p:blipFill rotWithShape="1">
          <a:blip r:embed="rId2"/>
          <a:srcRect/>
          <a:stretch>
            <a:fillRect/>
          </a:stretch>
        </p:blipFill>
        <p:spPr>
          <a:xfrm>
            <a:off x="5497512" y="2362200"/>
            <a:ext cx="3900487" cy="1725612"/>
          </a:xfrm>
          <a:prstGeom prst="rect">
            <a:avLst/>
          </a:prstGeom>
          <a:noFill/>
          <a:ln>
            <a:noFill/>
          </a:ln>
        </p:spPr>
      </p:pic>
      <p:pic>
        <p:nvPicPr>
          <p:cNvPr id="131" name="Google Shape;131;p4" descr="PH01649J"/>
          <p:cNvPicPr preferRelativeResize="0"/>
          <p:nvPr/>
        </p:nvPicPr>
        <p:blipFill rotWithShape="1">
          <a:blip r:embed="rId3"/>
          <a:srcRect/>
          <a:stretch>
            <a:fillRect/>
          </a:stretch>
        </p:blipFill>
        <p:spPr>
          <a:xfrm>
            <a:off x="193675" y="4953000"/>
            <a:ext cx="4213225" cy="1671637"/>
          </a:xfrm>
          <a:prstGeom prst="rect">
            <a:avLst/>
          </a:prstGeom>
          <a:noFill/>
          <a:ln>
            <a:noFill/>
          </a:ln>
        </p:spPr>
      </p:pic>
      <p:pic>
        <p:nvPicPr>
          <p:cNvPr id="132" name="Google Shape;132;p4" descr="100302aPerbangkan"/>
          <p:cNvPicPr preferRelativeResize="0"/>
          <p:nvPr/>
        </p:nvPicPr>
        <p:blipFill rotWithShape="1">
          <a:blip r:embed="rId4"/>
          <a:srcRect/>
          <a:stretch>
            <a:fillRect/>
          </a:stretch>
        </p:blipFill>
        <p:spPr>
          <a:xfrm>
            <a:off x="5500687" y="4953000"/>
            <a:ext cx="3897312" cy="1679575"/>
          </a:xfrm>
          <a:prstGeom prst="rect">
            <a:avLst/>
          </a:prstGeom>
          <a:noFill/>
          <a:ln>
            <a:noFill/>
          </a:ln>
        </p:spPr>
      </p:pic>
      <p:sp>
        <p:nvSpPr>
          <p:cNvPr id="133" name="Google Shape;133;p4"/>
          <p:cNvSpPr txBox="1"/>
          <p:nvPr/>
        </p:nvSpPr>
        <p:spPr>
          <a:xfrm>
            <a:off x="193675" y="1555750"/>
            <a:ext cx="4181475" cy="654050"/>
          </a:xfrm>
          <a:prstGeom prst="rect">
            <a:avLst/>
          </a:prstGeom>
          <a:solidFill>
            <a:schemeClr val="dk1"/>
          </a:solidFill>
          <a:ln w="12700" cap="sq"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228600" algn="ctr" rtl="0">
              <a:lnSpc>
                <a:spcPct val="100000"/>
              </a:lnSpc>
              <a:spcBef>
                <a:spcPts val="0"/>
              </a:spcBef>
              <a:spcAft>
                <a:spcPts val="0"/>
              </a:spcAft>
              <a:buClr>
                <a:srgbClr val="FFFF00"/>
              </a:buClr>
              <a:buSzPts val="3600"/>
              <a:buFont typeface="Arial Narrow" panose="020B0606020202030204"/>
              <a:buChar char="•"/>
            </a:pPr>
            <a:r>
              <a:rPr lang="en-US" sz="3600" b="1" i="0" u="none">
                <a:solidFill>
                  <a:srgbClr val="FFFF00"/>
                </a:solidFill>
                <a:latin typeface="Arial Narrow" panose="020B0606020202030204"/>
                <a:ea typeface="Arial Narrow" panose="020B0606020202030204"/>
                <a:cs typeface="Arial Narrow" panose="020B0606020202030204"/>
                <a:sym typeface="Arial Narrow" panose="020B0606020202030204"/>
              </a:rPr>
              <a:t>Subyek Pajak</a:t>
            </a:r>
            <a:endParaRPr lang="en-US" sz="3600" b="1" i="0" u="none">
              <a:solidFill>
                <a:srgbClr val="FFFF00"/>
              </a:solidFill>
              <a:latin typeface="Arial Narrow" panose="020B0606020202030204"/>
              <a:ea typeface="Arial Narrow" panose="020B0606020202030204"/>
              <a:cs typeface="Arial Narrow" panose="020B0606020202030204"/>
              <a:sym typeface="Arial Narrow" panose="020B0606020202030204"/>
            </a:endParaRPr>
          </a:p>
        </p:txBody>
      </p:sp>
      <p:sp>
        <p:nvSpPr>
          <p:cNvPr id="134" name="Google Shape;134;p4"/>
          <p:cNvSpPr txBox="1"/>
          <p:nvPr/>
        </p:nvSpPr>
        <p:spPr>
          <a:xfrm>
            <a:off x="5489575" y="1555750"/>
            <a:ext cx="3908425" cy="654050"/>
          </a:xfrm>
          <a:prstGeom prst="rect">
            <a:avLst/>
          </a:prstGeom>
          <a:gradFill>
            <a:gsLst>
              <a:gs pos="0">
                <a:schemeClr val="accent1"/>
              </a:gs>
              <a:gs pos="50000">
                <a:srgbClr val="FFFF00"/>
              </a:gs>
              <a:gs pos="100000">
                <a:schemeClr val="accent1"/>
              </a:gs>
            </a:gsLst>
            <a:lin ang="5400000" scaled="0"/>
          </a:gradFill>
          <a:ln w="12700" cap="sq"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228600" algn="ctr" rtl="0">
              <a:lnSpc>
                <a:spcPct val="100000"/>
              </a:lnSpc>
              <a:spcBef>
                <a:spcPts val="0"/>
              </a:spcBef>
              <a:spcAft>
                <a:spcPts val="0"/>
              </a:spcAft>
              <a:buClr>
                <a:srgbClr val="0000CC"/>
              </a:buClr>
              <a:buSzPts val="3600"/>
              <a:buFont typeface="Arial Narrow" panose="020B0606020202030204"/>
              <a:buChar char="•"/>
            </a:pPr>
            <a:r>
              <a:rPr lang="en-US" sz="3600" b="1" i="0" u="none">
                <a:solidFill>
                  <a:srgbClr val="0000CC"/>
                </a:solidFill>
                <a:latin typeface="Arial Narrow" panose="020B0606020202030204"/>
                <a:ea typeface="Arial Narrow" panose="020B0606020202030204"/>
                <a:cs typeface="Arial Narrow" panose="020B0606020202030204"/>
                <a:sym typeface="Arial Narrow" panose="020B0606020202030204"/>
              </a:rPr>
              <a:t>Obyek Pajak</a:t>
            </a:r>
            <a:endParaRPr lang="en-US" sz="3600" b="1" i="0" u="none">
              <a:solidFill>
                <a:srgbClr val="0000CC"/>
              </a:solidFill>
              <a:latin typeface="Arial Narrow" panose="020B0606020202030204"/>
              <a:ea typeface="Arial Narrow" panose="020B0606020202030204"/>
              <a:cs typeface="Arial Narrow" panose="020B0606020202030204"/>
              <a:sym typeface="Arial Narrow" panose="020B0606020202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2000"/>
                                        <p:tgtEl>
                                          <p:spTgt spid="126">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3"/>
                                        </p:tgtEl>
                                        <p:attrNameLst>
                                          <p:attrName>style.visibility</p:attrName>
                                        </p:attrNameLst>
                                      </p:cBhvr>
                                      <p:to>
                                        <p:strVal val="visible"/>
                                      </p:to>
                                    </p:set>
                                    <p:animEffect transition="in" filter="fade">
                                      <p:cBhvr>
                                        <p:cTn id="11" dur="3000"/>
                                        <p:tgtEl>
                                          <p:spTgt spid="133"/>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129"/>
                                        </p:tgtEl>
                                        <p:attrNameLst>
                                          <p:attrName>style.visibility</p:attrName>
                                        </p:attrNameLst>
                                      </p:cBhvr>
                                      <p:to>
                                        <p:strVal val="visible"/>
                                      </p:to>
                                    </p:set>
                                    <p:animEffect transition="in" filter="fade">
                                      <p:cBhvr>
                                        <p:cTn id="15" dur="3000"/>
                                        <p:tgtEl>
                                          <p:spTgt spid="129"/>
                                        </p:tgtEl>
                                      </p:cBhvr>
                                    </p:animEffect>
                                  </p:childTnLst>
                                </p:cTn>
                              </p:par>
                            </p:childTnLst>
                          </p:cTn>
                        </p:par>
                        <p:par>
                          <p:cTn id="16" fill="hold">
                            <p:stCondLst>
                              <p:cond delay="8000"/>
                            </p:stCondLst>
                            <p:childTnLst>
                              <p:par>
                                <p:cTn id="17" presetID="10" presetClass="entr" presetSubtype="0" fill="hold" nodeType="afterEffect">
                                  <p:stCondLst>
                                    <p:cond delay="0"/>
                                  </p:stCondLst>
                                  <p:childTnLst>
                                    <p:set>
                                      <p:cBhvr>
                                        <p:cTn id="18" dur="1" fill="hold">
                                          <p:stCondLst>
                                            <p:cond delay="0"/>
                                          </p:stCondLst>
                                        </p:cTn>
                                        <p:tgtEl>
                                          <p:spTgt spid="134"/>
                                        </p:tgtEl>
                                        <p:attrNameLst>
                                          <p:attrName>style.visibility</p:attrName>
                                        </p:attrNameLst>
                                      </p:cBhvr>
                                      <p:to>
                                        <p:strVal val="visible"/>
                                      </p:to>
                                    </p:set>
                                    <p:animEffect transition="in" filter="fade">
                                      <p:cBhvr>
                                        <p:cTn id="19" dur="3000"/>
                                        <p:tgtEl>
                                          <p:spTgt spid="134"/>
                                        </p:tgtEl>
                                      </p:cBhvr>
                                    </p:animEffect>
                                  </p:childTnLst>
                                </p:cTn>
                              </p:par>
                            </p:childTnLst>
                          </p:cTn>
                        </p:par>
                        <p:par>
                          <p:cTn id="20" fill="hold">
                            <p:stCondLst>
                              <p:cond delay="11000"/>
                            </p:stCondLst>
                            <p:childTnLst>
                              <p:par>
                                <p:cTn id="21" presetID="10" presetClass="entr" presetSubtype="0"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fade">
                                      <p:cBhvr>
                                        <p:cTn id="23" dur="3000"/>
                                        <p:tgtEl>
                                          <p:spTgt spid="130"/>
                                        </p:tgtEl>
                                      </p:cBhvr>
                                    </p:animEffect>
                                  </p:childTnLst>
                                </p:cTn>
                              </p:par>
                            </p:childTnLst>
                          </p:cTn>
                        </p:par>
                        <p:par>
                          <p:cTn id="24" fill="hold">
                            <p:stCondLst>
                              <p:cond delay="14000"/>
                            </p:stCondLst>
                            <p:childTnLst>
                              <p:par>
                                <p:cTn id="25" presetID="10" presetClass="entr" presetSubtype="0" fill="hold" nodeType="afterEffect">
                                  <p:stCondLst>
                                    <p:cond delay="0"/>
                                  </p:stCondLst>
                                  <p:childTnLst>
                                    <p:set>
                                      <p:cBhvr>
                                        <p:cTn id="26" dur="1" fill="hold">
                                          <p:stCondLst>
                                            <p:cond delay="0"/>
                                          </p:stCondLst>
                                        </p:cTn>
                                        <p:tgtEl>
                                          <p:spTgt spid="127"/>
                                        </p:tgtEl>
                                        <p:attrNameLst>
                                          <p:attrName>style.visibility</p:attrName>
                                        </p:attrNameLst>
                                      </p:cBhvr>
                                      <p:to>
                                        <p:strVal val="visible"/>
                                      </p:to>
                                    </p:set>
                                    <p:animEffect transition="in" filter="fade">
                                      <p:cBhvr>
                                        <p:cTn id="27" dur="3000"/>
                                        <p:tgtEl>
                                          <p:spTgt spid="127"/>
                                        </p:tgtEl>
                                      </p:cBhvr>
                                    </p:animEffect>
                                  </p:childTnLst>
                                </p:cTn>
                              </p:par>
                            </p:childTnLst>
                          </p:cTn>
                        </p:par>
                        <p:par>
                          <p:cTn id="28" fill="hold">
                            <p:stCondLst>
                              <p:cond delay="17000"/>
                            </p:stCondLst>
                            <p:childTnLst>
                              <p:par>
                                <p:cTn id="29" presetID="10" presetClass="entr" presetSubtype="0" fill="hold" nodeType="afterEffect">
                                  <p:stCondLst>
                                    <p:cond delay="0"/>
                                  </p:stCondLst>
                                  <p:childTnLst>
                                    <p:set>
                                      <p:cBhvr>
                                        <p:cTn id="30" dur="1" fill="hold">
                                          <p:stCondLst>
                                            <p:cond delay="0"/>
                                          </p:stCondLst>
                                        </p:cTn>
                                        <p:tgtEl>
                                          <p:spTgt spid="131"/>
                                        </p:tgtEl>
                                        <p:attrNameLst>
                                          <p:attrName>style.visibility</p:attrName>
                                        </p:attrNameLst>
                                      </p:cBhvr>
                                      <p:to>
                                        <p:strVal val="visible"/>
                                      </p:to>
                                    </p:set>
                                    <p:animEffect transition="in" filter="fade">
                                      <p:cBhvr>
                                        <p:cTn id="31" dur="3000"/>
                                        <p:tgtEl>
                                          <p:spTgt spid="131"/>
                                        </p:tgtEl>
                                      </p:cBhvr>
                                    </p:animEffect>
                                  </p:childTnLst>
                                </p:cTn>
                              </p:par>
                            </p:childTnLst>
                          </p:cTn>
                        </p:par>
                        <p:par>
                          <p:cTn id="32" fill="hold">
                            <p:stCondLst>
                              <p:cond delay="20000"/>
                            </p:stCondLst>
                            <p:childTnLst>
                              <p:par>
                                <p:cTn id="33" presetID="10" presetClass="entr" presetSubtype="0" fill="hold" nodeType="afterEffect">
                                  <p:stCondLst>
                                    <p:cond delay="0"/>
                                  </p:stCondLst>
                                  <p:childTnLst>
                                    <p:set>
                                      <p:cBhvr>
                                        <p:cTn id="34" dur="1" fill="hold">
                                          <p:stCondLst>
                                            <p:cond delay="0"/>
                                          </p:stCondLst>
                                        </p:cTn>
                                        <p:tgtEl>
                                          <p:spTgt spid="128"/>
                                        </p:tgtEl>
                                        <p:attrNameLst>
                                          <p:attrName>style.visibility</p:attrName>
                                        </p:attrNameLst>
                                      </p:cBhvr>
                                      <p:to>
                                        <p:strVal val="visible"/>
                                      </p:to>
                                    </p:set>
                                    <p:animEffect transition="in" filter="fade">
                                      <p:cBhvr>
                                        <p:cTn id="35" dur="3000"/>
                                        <p:tgtEl>
                                          <p:spTgt spid="128"/>
                                        </p:tgtEl>
                                      </p:cBhvr>
                                    </p:animEffect>
                                  </p:childTnLst>
                                </p:cTn>
                              </p:par>
                            </p:childTnLst>
                          </p:cTn>
                        </p:par>
                        <p:par>
                          <p:cTn id="36" fill="hold">
                            <p:stCondLst>
                              <p:cond delay="23000"/>
                            </p:stCondLst>
                            <p:childTnLst>
                              <p:par>
                                <p:cTn id="37" presetID="10" presetClass="entr" presetSubtype="0" fill="hold" nodeType="afterEffect">
                                  <p:stCondLst>
                                    <p:cond delay="0"/>
                                  </p:stCondLst>
                                  <p:childTnLst>
                                    <p:set>
                                      <p:cBhvr>
                                        <p:cTn id="38" dur="1" fill="hold">
                                          <p:stCondLst>
                                            <p:cond delay="0"/>
                                          </p:stCondLst>
                                        </p:cTn>
                                        <p:tgtEl>
                                          <p:spTgt spid="132"/>
                                        </p:tgtEl>
                                        <p:attrNameLst>
                                          <p:attrName>style.visibility</p:attrName>
                                        </p:attrNameLst>
                                      </p:cBhvr>
                                      <p:to>
                                        <p:strVal val="visible"/>
                                      </p:to>
                                    </p:set>
                                    <p:animEffect transition="in" filter="fade">
                                      <p:cBhvr>
                                        <p:cTn id="39" dur="3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35"/>
          <p:cNvSpPr>
            <a:spLocks noGrp="1"/>
          </p:cNvSpPr>
          <p:nvPr>
            <p:ph type="title"/>
          </p:nvPr>
        </p:nvSpPr>
        <p:spPr>
          <a:xfrm>
            <a:off x="560387" y="274637"/>
            <a:ext cx="8496300" cy="561975"/>
          </a:xfrm>
          <a:prstGeom prst="roundRect">
            <a:avLst>
              <a:gd name="adj" fmla="val 3600"/>
            </a:avLst>
          </a:prstGeom>
          <a:solidFill>
            <a:srgbClr val="CCFFCC">
              <a:alpha val="37647"/>
            </a:srgb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800"/>
              <a:buFont typeface="Arial" panose="020B0604020202020204"/>
              <a:buNone/>
            </a:pPr>
            <a:r>
              <a:rPr lang="en-US" sz="2800" b="1" i="0" u="none">
                <a:solidFill>
                  <a:schemeClr val="dk2"/>
                </a:solidFill>
                <a:latin typeface="Arial" panose="020B0604020202020204"/>
                <a:ea typeface="Arial" panose="020B0604020202020204"/>
                <a:cs typeface="Arial" panose="020B0604020202020204"/>
                <a:sym typeface="Arial" panose="020B0604020202020204"/>
              </a:rPr>
              <a:t>Penerima Penghasilan Tidak Ber NPWP</a:t>
            </a:r>
            <a:endParaRPr lang="en-US" sz="2800" b="1" i="0" u="none">
              <a:solidFill>
                <a:schemeClr val="dk2"/>
              </a:solidFill>
              <a:latin typeface="Arial" panose="020B0604020202020204"/>
              <a:ea typeface="Arial" panose="020B0604020202020204"/>
              <a:cs typeface="Arial" panose="020B0604020202020204"/>
              <a:sym typeface="Arial" panose="020B0604020202020204"/>
            </a:endParaRPr>
          </a:p>
        </p:txBody>
      </p:sp>
      <p:sp>
        <p:nvSpPr>
          <p:cNvPr id="611" name="Google Shape;611;p35"/>
          <p:cNvSpPr/>
          <p:nvPr/>
        </p:nvSpPr>
        <p:spPr>
          <a:xfrm>
            <a:off x="1808162" y="1341437"/>
            <a:ext cx="6313487" cy="506412"/>
          </a:xfrm>
          <a:prstGeom prst="roundRect">
            <a:avLst>
              <a:gd name="adj" fmla="val 16667"/>
            </a:avLst>
          </a:prstGeom>
          <a:solidFill>
            <a:srgbClr val="00FF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DIKENAKAN TARIF LEBIH TINGGI 20%</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612" name="Google Shape;612;p35"/>
          <p:cNvSpPr/>
          <p:nvPr/>
        </p:nvSpPr>
        <p:spPr>
          <a:xfrm>
            <a:off x="2041525" y="3446462"/>
            <a:ext cx="831850" cy="269875"/>
          </a:xfrm>
          <a:prstGeom prst="downArrow">
            <a:avLst>
              <a:gd name="adj1" fmla="val 50000"/>
              <a:gd name="adj2" fmla="val 50000"/>
            </a:avLst>
          </a:prstGeom>
          <a:solidFill>
            <a:srgbClr val="339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613" name="Google Shape;613;p35"/>
          <p:cNvSpPr/>
          <p:nvPr/>
        </p:nvSpPr>
        <p:spPr>
          <a:xfrm>
            <a:off x="681037" y="3854450"/>
            <a:ext cx="3576637" cy="911225"/>
          </a:xfrm>
          <a:prstGeom prst="roundRect">
            <a:avLst>
              <a:gd name="adj" fmla="val 16667"/>
            </a:avLst>
          </a:prstGeom>
          <a:solidFill>
            <a:srgbClr val="E8E7B7"/>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TIDAK BERLAKU UNTUK PPh PASAL 21 FINAL</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614" name="Google Shape;614;p35"/>
          <p:cNvSpPr/>
          <p:nvPr/>
        </p:nvSpPr>
        <p:spPr>
          <a:xfrm>
            <a:off x="776287" y="2060575"/>
            <a:ext cx="8261350" cy="911225"/>
          </a:xfrm>
          <a:prstGeom prst="roundRect">
            <a:avLst>
              <a:gd name="adj" fmla="val 16667"/>
            </a:avLst>
          </a:prstGeom>
          <a:solidFill>
            <a:srgbClr val="C0C0C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DIPOTONG PPh PASAL 21 SEBESAR 120% DARI PPh PASAL 21 YANG SEHARUSNYA DIPOTONG JIKA BER NPWP</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615" name="Google Shape;615;p35"/>
          <p:cNvSpPr/>
          <p:nvPr/>
        </p:nvSpPr>
        <p:spPr>
          <a:xfrm>
            <a:off x="2649537" y="5456237"/>
            <a:ext cx="6721475" cy="777875"/>
          </a:xfrm>
          <a:prstGeom prst="roundRect">
            <a:avLst>
              <a:gd name="adj" fmla="val 16667"/>
            </a:avLst>
          </a:prstGeom>
          <a:solidFill>
            <a:srgbClr val="E8E7B7"/>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Tahoma" panose="020B0604030504040204"/>
              <a:buNone/>
            </a:pPr>
            <a:r>
              <a:rPr lang="en-US" sz="2000" b="0" i="0" u="none">
                <a:solidFill>
                  <a:schemeClr val="dk1"/>
                </a:solidFill>
                <a:latin typeface="Tahoma" panose="020B0604030504040204"/>
                <a:ea typeface="Tahoma" panose="020B0604030504040204"/>
                <a:cs typeface="Tahoma" panose="020B0604030504040204"/>
                <a:sym typeface="Tahoma" panose="020B0604030504040204"/>
              </a:rPr>
              <a:t>DIPERHITUNGKAN OLEH PEMOTONG DENGAN PPh PASAL 21 TERUTANG BULAN-BULAN BERIKUTNYA</a:t>
            </a:r>
            <a:endParaRPr lang="en-US" sz="20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616" name="Google Shape;616;p35"/>
          <p:cNvSpPr/>
          <p:nvPr/>
        </p:nvSpPr>
        <p:spPr>
          <a:xfrm>
            <a:off x="6511925" y="3395662"/>
            <a:ext cx="833437" cy="320675"/>
          </a:xfrm>
          <a:prstGeom prst="downArrow">
            <a:avLst>
              <a:gd name="adj1" fmla="val 15516"/>
              <a:gd name="adj2" fmla="val 50000"/>
            </a:avLst>
          </a:prstGeom>
          <a:solidFill>
            <a:srgbClr val="339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617" name="Google Shape;617;p35"/>
          <p:cNvSpPr txBox="1"/>
          <p:nvPr/>
        </p:nvSpPr>
        <p:spPr>
          <a:xfrm>
            <a:off x="2249487" y="3297237"/>
            <a:ext cx="4889500" cy="198437"/>
          </a:xfrm>
          <a:prstGeom prst="rect">
            <a:avLst/>
          </a:prstGeom>
          <a:solidFill>
            <a:srgbClr val="339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618" name="Google Shape;618;p35"/>
          <p:cNvSpPr txBox="1"/>
          <p:nvPr/>
        </p:nvSpPr>
        <p:spPr>
          <a:xfrm>
            <a:off x="4538662" y="2997200"/>
            <a:ext cx="517525" cy="300037"/>
          </a:xfrm>
          <a:prstGeom prst="rect">
            <a:avLst/>
          </a:prstGeom>
          <a:solidFill>
            <a:srgbClr val="339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619" name="Google Shape;619;p35"/>
          <p:cNvSpPr/>
          <p:nvPr/>
        </p:nvSpPr>
        <p:spPr>
          <a:xfrm>
            <a:off x="4448175" y="981075"/>
            <a:ext cx="935037" cy="254000"/>
          </a:xfrm>
          <a:prstGeom prst="downArrow">
            <a:avLst>
              <a:gd name="adj1" fmla="val 50000"/>
              <a:gd name="adj2" fmla="val 50000"/>
            </a:avLst>
          </a:prstGeom>
          <a:solidFill>
            <a:srgbClr val="339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620" name="Google Shape;620;p35"/>
          <p:cNvSpPr/>
          <p:nvPr/>
        </p:nvSpPr>
        <p:spPr>
          <a:xfrm>
            <a:off x="4932362" y="3716337"/>
            <a:ext cx="4600575" cy="1316037"/>
          </a:xfrm>
          <a:prstGeom prst="roundRect">
            <a:avLst>
              <a:gd name="adj" fmla="val 16667"/>
            </a:avLst>
          </a:prstGeom>
          <a:solidFill>
            <a:srgbClr val="E8E7B7"/>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ahoma" panose="020B0604030504040204"/>
              <a:buNone/>
            </a:pPr>
            <a:r>
              <a:rPr lang="en-US" sz="2400" b="0" i="0" u="none">
                <a:solidFill>
                  <a:schemeClr val="dk1"/>
                </a:solidFill>
                <a:latin typeface="Tahoma" panose="020B0604030504040204"/>
                <a:ea typeface="Tahoma" panose="020B0604030504040204"/>
                <a:cs typeface="Tahoma" panose="020B0604030504040204"/>
                <a:sym typeface="Tahoma" panose="020B0604030504040204"/>
              </a:rPr>
              <a:t>JIKA PEGAWAI TETAP, BER- NPWP SEBELUM PEMOTONGAN BULAN DESEMBER</a:t>
            </a:r>
            <a:endParaRPr lang="en-US" sz="2400" b="0"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621" name="Google Shape;621;p35"/>
          <p:cNvSpPr/>
          <p:nvPr/>
        </p:nvSpPr>
        <p:spPr>
          <a:xfrm>
            <a:off x="6680200" y="5084762"/>
            <a:ext cx="936625" cy="249237"/>
          </a:xfrm>
          <a:prstGeom prst="downArrow">
            <a:avLst>
              <a:gd name="adj1" fmla="val 10848"/>
              <a:gd name="adj2" fmla="val 4976"/>
            </a:avLst>
          </a:prstGeom>
          <a:solidFill>
            <a:srgbClr val="339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push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36"/>
          <p:cNvSpPr>
            <a:spLocks noGrp="1"/>
          </p:cNvSpPr>
          <p:nvPr>
            <p:ph type="title"/>
          </p:nvPr>
        </p:nvSpPr>
        <p:spPr>
          <a:xfrm>
            <a:off x="1208087" y="287337"/>
            <a:ext cx="7489825" cy="798512"/>
          </a:xfrm>
          <a:prstGeom prst="roundRect">
            <a:avLst>
              <a:gd name="adj" fmla="val 3600"/>
            </a:avLst>
          </a:prstGeom>
          <a:solidFill>
            <a:srgbClr val="00FFFF">
              <a:alpha val="37647"/>
            </a:srgb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800"/>
              <a:buFont typeface="Arial" panose="020B0604020202020204"/>
              <a:buNone/>
            </a:pPr>
            <a:r>
              <a:rPr lang="en-US" sz="2800" b="1" i="0" u="none">
                <a:solidFill>
                  <a:schemeClr val="dk2"/>
                </a:solidFill>
                <a:latin typeface="Arial" panose="020B0604020202020204"/>
                <a:ea typeface="Arial" panose="020B0604020202020204"/>
                <a:cs typeface="Arial" panose="020B0604020202020204"/>
                <a:sym typeface="Arial" panose="020B0604020202020204"/>
              </a:rPr>
              <a:t>Saat Terutang </a:t>
            </a:r>
            <a:br>
              <a:rPr lang="en-US" sz="2800" b="1" i="0" u="none">
                <a:solidFill>
                  <a:schemeClr val="dk2"/>
                </a:solidFill>
                <a:latin typeface="Arial" panose="020B0604020202020204"/>
                <a:ea typeface="Arial" panose="020B0604020202020204"/>
                <a:cs typeface="Arial" panose="020B0604020202020204"/>
                <a:sym typeface="Arial" panose="020B0604020202020204"/>
              </a:rPr>
            </a:br>
            <a:r>
              <a:rPr lang="en-US" sz="2800" b="1" i="0" u="none">
                <a:solidFill>
                  <a:schemeClr val="dk2"/>
                </a:solidFill>
                <a:latin typeface="Arial" panose="020B0604020202020204"/>
                <a:ea typeface="Arial" panose="020B0604020202020204"/>
                <a:cs typeface="Arial" panose="020B0604020202020204"/>
                <a:sym typeface="Arial" panose="020B0604020202020204"/>
              </a:rPr>
              <a:t>PPh Pasal 21/26</a:t>
            </a:r>
            <a:endParaRPr lang="en-US" sz="2800" b="1" i="0" u="none">
              <a:solidFill>
                <a:schemeClr val="dk2"/>
              </a:solidFill>
              <a:latin typeface="Arial" panose="020B0604020202020204"/>
              <a:ea typeface="Arial" panose="020B0604020202020204"/>
              <a:cs typeface="Arial" panose="020B0604020202020204"/>
              <a:sym typeface="Arial" panose="020B0604020202020204"/>
            </a:endParaRPr>
          </a:p>
        </p:txBody>
      </p:sp>
      <p:sp>
        <p:nvSpPr>
          <p:cNvPr id="628" name="Google Shape;628;p36"/>
          <p:cNvSpPr/>
          <p:nvPr/>
        </p:nvSpPr>
        <p:spPr>
          <a:xfrm>
            <a:off x="1311275" y="1893887"/>
            <a:ext cx="3330575" cy="911225"/>
          </a:xfrm>
          <a:prstGeom prst="roundRect">
            <a:avLst>
              <a:gd name="adj" fmla="val 16667"/>
            </a:avLst>
          </a:prstGeom>
          <a:solidFill>
            <a:srgbClr val="C0C0C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panose="020B0604020202020204"/>
              <a:buNone/>
            </a:pPr>
            <a:r>
              <a:rPr lang="en-US" sz="2400" b="0" i="0" u="none">
                <a:solidFill>
                  <a:schemeClr val="dk1"/>
                </a:solidFill>
                <a:latin typeface="Arial" panose="020B0604020202020204"/>
                <a:ea typeface="Arial" panose="020B0604020202020204"/>
                <a:cs typeface="Arial" panose="020B0604020202020204"/>
                <a:sym typeface="Arial" panose="020B0604020202020204"/>
              </a:rPr>
              <a:t>Bagi Penerima Penghasilan</a:t>
            </a:r>
            <a:endParaRPr lang="en-US"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629" name="Google Shape;629;p36"/>
          <p:cNvSpPr/>
          <p:nvPr/>
        </p:nvSpPr>
        <p:spPr>
          <a:xfrm>
            <a:off x="6618287" y="4021137"/>
            <a:ext cx="935037" cy="398462"/>
          </a:xfrm>
          <a:prstGeom prst="downArrow">
            <a:avLst>
              <a:gd name="adj1" fmla="val 50000"/>
              <a:gd name="adj2" fmla="val 50000"/>
            </a:avLst>
          </a:prstGeom>
          <a:solidFill>
            <a:srgbClr val="3399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630" name="Google Shape;630;p36"/>
          <p:cNvSpPr/>
          <p:nvPr/>
        </p:nvSpPr>
        <p:spPr>
          <a:xfrm>
            <a:off x="1314450" y="3473450"/>
            <a:ext cx="3346450" cy="1319212"/>
          </a:xfrm>
          <a:prstGeom prst="roundRect">
            <a:avLst>
              <a:gd name="adj" fmla="val 16667"/>
            </a:avLst>
          </a:prstGeom>
          <a:solidFill>
            <a:srgbClr val="FFFF99"/>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panose="020B0604020202020204"/>
              <a:buNone/>
            </a:pPr>
            <a:r>
              <a:rPr lang="en-US" sz="1800" b="0" i="0" u="none">
                <a:solidFill>
                  <a:schemeClr val="dk1"/>
                </a:solidFill>
                <a:latin typeface="Arial" panose="020B0604020202020204"/>
                <a:ea typeface="Arial" panose="020B0604020202020204"/>
                <a:cs typeface="Arial" panose="020B0604020202020204"/>
                <a:sym typeface="Arial" panose="020B0604020202020204"/>
              </a:rPr>
              <a:t>SAAT DILAKUKAN PEMBAYARAN ATAU SAAT TERUTANGNYA PENGHASILAN</a:t>
            </a:r>
            <a:endParaRPr lang="en-US" sz="18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631" name="Google Shape;631;p36"/>
          <p:cNvSpPr/>
          <p:nvPr/>
        </p:nvSpPr>
        <p:spPr>
          <a:xfrm>
            <a:off x="2560637" y="2852737"/>
            <a:ext cx="627062" cy="647700"/>
          </a:xfrm>
          <a:prstGeom prst="curvedRightArrow">
            <a:avLst>
              <a:gd name="adj1" fmla="val 3573"/>
              <a:gd name="adj2" fmla="val 17093"/>
              <a:gd name="adj3" fmla="val 25000"/>
            </a:avLst>
          </a:prstGeom>
          <a:solidFill>
            <a:srgbClr val="CC33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632" name="Google Shape;632;p36"/>
          <p:cNvSpPr/>
          <p:nvPr/>
        </p:nvSpPr>
        <p:spPr>
          <a:xfrm>
            <a:off x="5086350" y="1908175"/>
            <a:ext cx="3746500" cy="911225"/>
          </a:xfrm>
          <a:prstGeom prst="roundRect">
            <a:avLst>
              <a:gd name="adj" fmla="val 16667"/>
            </a:avLst>
          </a:prstGeom>
          <a:solidFill>
            <a:srgbClr val="C0C0C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panose="020B0604020202020204"/>
              <a:buNone/>
            </a:pPr>
            <a:r>
              <a:rPr lang="en-US" sz="2400" b="0" i="0" u="none">
                <a:solidFill>
                  <a:schemeClr val="dk1"/>
                </a:solidFill>
                <a:latin typeface="Arial" panose="020B0604020202020204"/>
                <a:ea typeface="Arial" panose="020B0604020202020204"/>
                <a:cs typeface="Arial" panose="020B0604020202020204"/>
                <a:sym typeface="Arial" panose="020B0604020202020204"/>
              </a:rPr>
              <a:t>Bagi Pemotong PPh Pasal 21/26</a:t>
            </a:r>
            <a:endParaRPr lang="en-US"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633" name="Google Shape;633;p36"/>
          <p:cNvSpPr/>
          <p:nvPr/>
        </p:nvSpPr>
        <p:spPr>
          <a:xfrm>
            <a:off x="5349875" y="3463925"/>
            <a:ext cx="3468687" cy="407987"/>
          </a:xfrm>
          <a:prstGeom prst="roundRect">
            <a:avLst>
              <a:gd name="adj" fmla="val 16667"/>
            </a:avLst>
          </a:prstGeom>
          <a:solidFill>
            <a:srgbClr val="FFFF99"/>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panose="020B0604020202020204"/>
              <a:buNone/>
            </a:pPr>
            <a:r>
              <a:rPr lang="en-US" sz="1800" b="0" i="0" u="none">
                <a:solidFill>
                  <a:schemeClr val="dk1"/>
                </a:solidFill>
                <a:latin typeface="Arial" panose="020B0604020202020204"/>
                <a:ea typeface="Arial" panose="020B0604020202020204"/>
                <a:cs typeface="Arial" panose="020B0604020202020204"/>
                <a:sym typeface="Arial" panose="020B0604020202020204"/>
              </a:rPr>
              <a:t>UNTUK SETIAP MASA PAJAK</a:t>
            </a:r>
            <a:endParaRPr lang="en-US" sz="18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634" name="Google Shape;634;p36"/>
          <p:cNvSpPr/>
          <p:nvPr/>
        </p:nvSpPr>
        <p:spPr>
          <a:xfrm>
            <a:off x="7032625" y="2852737"/>
            <a:ext cx="520700" cy="647700"/>
          </a:xfrm>
          <a:prstGeom prst="curvedLeftArrow">
            <a:avLst>
              <a:gd name="adj1" fmla="val 3573"/>
              <a:gd name="adj2" fmla="val 17093"/>
              <a:gd name="adj3" fmla="val 25000"/>
            </a:avLst>
          </a:prstGeom>
          <a:solidFill>
            <a:srgbClr val="CC33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635" name="Google Shape;635;p36"/>
          <p:cNvSpPr/>
          <p:nvPr/>
        </p:nvSpPr>
        <p:spPr>
          <a:xfrm>
            <a:off x="5351462" y="4454525"/>
            <a:ext cx="3713162" cy="1927225"/>
          </a:xfrm>
          <a:prstGeom prst="roundRect">
            <a:avLst>
              <a:gd name="adj" fmla="val 16667"/>
            </a:avLst>
          </a:prstGeom>
          <a:solidFill>
            <a:srgbClr val="FFFF99"/>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panose="020B0604020202020204"/>
              <a:buNone/>
            </a:pPr>
            <a:r>
              <a:rPr lang="en-US" sz="1800" b="0" i="0" u="none">
                <a:solidFill>
                  <a:schemeClr val="dk1"/>
                </a:solidFill>
                <a:latin typeface="Arial" panose="020B0604020202020204"/>
                <a:ea typeface="Arial" panose="020B0604020202020204"/>
                <a:cs typeface="Arial" panose="020B0604020202020204"/>
                <a:sym typeface="Arial" panose="020B0604020202020204"/>
              </a:rPr>
              <a:t>AKHIR BULAN DILAKUKANNYA PEMBAYARAN </a:t>
            </a:r>
            <a:br>
              <a:rPr lang="en-US" sz="1800" b="0" i="0" u="none">
                <a:solidFill>
                  <a:schemeClr val="dk1"/>
                </a:solidFill>
                <a:latin typeface="Arial" panose="020B0604020202020204"/>
                <a:ea typeface="Arial" panose="020B0604020202020204"/>
                <a:cs typeface="Arial" panose="020B0604020202020204"/>
                <a:sym typeface="Arial" panose="020B0604020202020204"/>
              </a:rPr>
            </a:br>
            <a:r>
              <a:rPr lang="en-US" sz="1800" b="0" i="0" u="none">
                <a:solidFill>
                  <a:schemeClr val="dk1"/>
                </a:solidFill>
                <a:latin typeface="Arial" panose="020B0604020202020204"/>
                <a:ea typeface="Arial" panose="020B0604020202020204"/>
                <a:cs typeface="Arial" panose="020B0604020202020204"/>
                <a:sym typeface="Arial" panose="020B0604020202020204"/>
              </a:rPr>
              <a:t>ATAU</a:t>
            </a:r>
            <a:br>
              <a:rPr lang="en-US" sz="1800" b="0" i="0" u="none">
                <a:solidFill>
                  <a:schemeClr val="dk1"/>
                </a:solidFill>
                <a:latin typeface="Arial" panose="020B0604020202020204"/>
                <a:ea typeface="Arial" panose="020B0604020202020204"/>
                <a:cs typeface="Arial" panose="020B0604020202020204"/>
                <a:sym typeface="Arial" panose="020B0604020202020204"/>
              </a:rPr>
            </a:br>
            <a:r>
              <a:rPr lang="en-US" sz="1800" b="0" i="0" u="none">
                <a:solidFill>
                  <a:schemeClr val="dk1"/>
                </a:solidFill>
                <a:latin typeface="Arial" panose="020B0604020202020204"/>
                <a:ea typeface="Arial" panose="020B0604020202020204"/>
                <a:cs typeface="Arial" panose="020B0604020202020204"/>
                <a:sym typeface="Arial" panose="020B0604020202020204"/>
              </a:rPr>
              <a:t>AKHIR BULAN TERUTANGNYA PENGHASILAN</a:t>
            </a:r>
            <a:endParaRPr lang="en-US" sz="18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636" name="Google Shape;636;p36"/>
          <p:cNvSpPr/>
          <p:nvPr/>
        </p:nvSpPr>
        <p:spPr>
          <a:xfrm>
            <a:off x="3911600" y="1135062"/>
            <a:ext cx="1770062" cy="449262"/>
          </a:xfrm>
          <a:prstGeom prst="downArrow">
            <a:avLst>
              <a:gd name="adj1" fmla="val 50000"/>
              <a:gd name="adj2" fmla="val 50000"/>
            </a:avLst>
          </a:prstGeom>
          <a:gradFill>
            <a:gsLst>
              <a:gs pos="0">
                <a:schemeClr val="accent1"/>
              </a:gs>
              <a:gs pos="50000">
                <a:srgbClr val="FF5050"/>
              </a:gs>
              <a:gs pos="100000">
                <a:schemeClr val="accent1"/>
              </a:gs>
            </a:gsLst>
            <a:lin ang="108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36"/>
          <p:cNvSpPr txBox="1"/>
          <p:nvPr/>
        </p:nvSpPr>
        <p:spPr>
          <a:xfrm rot="5400000">
            <a:off x="4628158" y="861008"/>
            <a:ext cx="336946" cy="88503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638" name="Google Shape;638;p36"/>
          <p:cNvSpPr txBox="1"/>
          <p:nvPr/>
        </p:nvSpPr>
        <p:spPr>
          <a:xfrm>
            <a:off x="584200" y="6572250"/>
            <a:ext cx="681037" cy="24606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000"/>
              <a:buFont typeface="Arial" panose="020B0604020202020204"/>
              <a:buNone/>
            </a:pPr>
            <a:r>
              <a:rPr lang="en-US" sz="1000" b="0" i="0" u="none">
                <a:solidFill>
                  <a:schemeClr val="dk1"/>
                </a:solidFill>
                <a:latin typeface="Arial" panose="020B0604020202020204"/>
                <a:ea typeface="Arial" panose="020B0604020202020204"/>
                <a:cs typeface="Arial" panose="020B0604020202020204"/>
                <a:sym typeface="Arial" panose="020B0604020202020204"/>
              </a:rPr>
              <a:t>Pasal 21</a:t>
            </a:r>
            <a:endParaRPr lang="en-US" sz="1000" b="0"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comb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37"/>
          <p:cNvSpPr txBox="1">
            <a:spLocks noGrp="1"/>
          </p:cNvSpPr>
          <p:nvPr>
            <p:ph type="title"/>
          </p:nvPr>
        </p:nvSpPr>
        <p:spPr>
          <a:xfrm>
            <a:off x="495300" y="274637"/>
            <a:ext cx="8915400" cy="633412"/>
          </a:xfrm>
          <a:prstGeom prst="rect">
            <a:avLst/>
          </a:prstGeom>
          <a:solidFill>
            <a:srgbClr val="008000">
              <a:alpha val="44705"/>
            </a:srgbClr>
          </a:solidFill>
          <a:ln w="9525" cap="flat" cmpd="sng">
            <a:solidFill>
              <a:schemeClr val="dk1"/>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panose="020B0604020202020204"/>
              <a:buNone/>
            </a:pPr>
            <a:r>
              <a:rPr lang="en-US" sz="3600" b="0" i="0" u="none">
                <a:solidFill>
                  <a:schemeClr val="dk2"/>
                </a:solidFill>
                <a:latin typeface="Arial" panose="020B0604020202020204"/>
                <a:ea typeface="Arial" panose="020B0604020202020204"/>
                <a:cs typeface="Arial" panose="020B0604020202020204"/>
                <a:sym typeface="Arial" panose="020B0604020202020204"/>
              </a:rPr>
              <a:t>Kewajiban Pemotong</a:t>
            </a:r>
            <a:endParaRPr lang="en-US" sz="3600" b="0" i="0" u="none">
              <a:solidFill>
                <a:schemeClr val="dk2"/>
              </a:solidFill>
              <a:latin typeface="Arial" panose="020B0604020202020204"/>
              <a:ea typeface="Arial" panose="020B0604020202020204"/>
              <a:cs typeface="Arial" panose="020B0604020202020204"/>
              <a:sym typeface="Arial" panose="020B0604020202020204"/>
            </a:endParaRPr>
          </a:p>
        </p:txBody>
      </p:sp>
      <p:sp>
        <p:nvSpPr>
          <p:cNvPr id="644" name="Google Shape;644;p37"/>
          <p:cNvSpPr txBox="1">
            <a:spLocks noGrp="1"/>
          </p:cNvSpPr>
          <p:nvPr>
            <p:ph type="body" idx="1"/>
          </p:nvPr>
        </p:nvSpPr>
        <p:spPr>
          <a:xfrm>
            <a:off x="488950" y="981075"/>
            <a:ext cx="8907462" cy="5472112"/>
          </a:xfrm>
          <a:prstGeom prst="rect">
            <a:avLst/>
          </a:prstGeom>
          <a:solidFill>
            <a:schemeClr val="accent1"/>
          </a:solidFill>
          <a:ln w="9525" cap="flat" cmpd="sng">
            <a:solidFill>
              <a:schemeClr val="dk1"/>
            </a:solidFill>
            <a:prstDash val="solid"/>
            <a:miter lim="524288"/>
            <a:headEnd type="none" w="sm" len="sm"/>
            <a:tailEnd type="none" w="sm" len="sm"/>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chemeClr val="dk1"/>
              </a:buClr>
              <a:buSzPts val="2400"/>
              <a:buFont typeface="Arial" panose="020B0604020202020204"/>
              <a:buChar char="•"/>
            </a:pPr>
            <a:r>
              <a:rPr lang="en-US" sz="2400" b="0" i="0" u="none">
                <a:solidFill>
                  <a:schemeClr val="dk1"/>
                </a:solidFill>
                <a:latin typeface="Arial" panose="020B0604020202020204"/>
                <a:ea typeface="Arial" panose="020B0604020202020204"/>
                <a:cs typeface="Arial" panose="020B0604020202020204"/>
                <a:sym typeface="Arial" panose="020B0604020202020204"/>
              </a:rPr>
              <a:t>Wajib Mendaftarkan Diri ke KPP</a:t>
            </a:r>
            <a:endParaRPr lang="en-US" sz="2400" b="0" i="0" u="none">
              <a:solidFill>
                <a:schemeClr val="dk1"/>
              </a:solidFill>
              <a:latin typeface="Arial" panose="020B0604020202020204"/>
              <a:ea typeface="Arial" panose="020B0604020202020204"/>
              <a:cs typeface="Arial" panose="020B0604020202020204"/>
              <a:sym typeface="Arial" panose="020B0604020202020204"/>
            </a:endParaRPr>
          </a:p>
          <a:p>
            <a:pPr marL="342900" lvl="0" indent="-342900" algn="just" rtl="0">
              <a:lnSpc>
                <a:spcPct val="90000"/>
              </a:lnSpc>
              <a:spcBef>
                <a:spcPts val="480"/>
              </a:spcBef>
              <a:spcAft>
                <a:spcPts val="0"/>
              </a:spcAft>
              <a:buClr>
                <a:schemeClr val="dk1"/>
              </a:buClr>
              <a:buSzPts val="2400"/>
              <a:buFont typeface="Arial" panose="020B0604020202020204"/>
              <a:buChar char="•"/>
            </a:pPr>
            <a:r>
              <a:rPr lang="en-US" sz="2400" b="0" i="0" u="none">
                <a:solidFill>
                  <a:schemeClr val="dk1"/>
                </a:solidFill>
                <a:latin typeface="Arial" panose="020B0604020202020204"/>
                <a:ea typeface="Arial" panose="020B0604020202020204"/>
                <a:cs typeface="Arial" panose="020B0604020202020204"/>
                <a:sym typeface="Arial" panose="020B0604020202020204"/>
              </a:rPr>
              <a:t>Wajib menghitung, memotong, menyetorkan dan melaporkan PPh Pasal 21 dan Pasal 26 yang terutang untuk setiap bulan kalender.</a:t>
            </a:r>
            <a:endParaRPr lang="en-US" sz="2400" b="0" i="0" u="none">
              <a:solidFill>
                <a:schemeClr val="dk1"/>
              </a:solidFill>
              <a:latin typeface="Arial" panose="020B0604020202020204"/>
              <a:ea typeface="Arial" panose="020B0604020202020204"/>
              <a:cs typeface="Arial" panose="020B0604020202020204"/>
              <a:sym typeface="Arial" panose="020B0604020202020204"/>
            </a:endParaRPr>
          </a:p>
          <a:p>
            <a:pPr marL="342900" lvl="0" indent="-342900" algn="just" rtl="0">
              <a:lnSpc>
                <a:spcPct val="90000"/>
              </a:lnSpc>
              <a:spcBef>
                <a:spcPts val="480"/>
              </a:spcBef>
              <a:spcAft>
                <a:spcPts val="0"/>
              </a:spcAft>
              <a:buClr>
                <a:schemeClr val="dk1"/>
              </a:buClr>
              <a:buSzPts val="2400"/>
              <a:buFont typeface="Arial" panose="020B0604020202020204"/>
              <a:buChar char="•"/>
            </a:pPr>
            <a:r>
              <a:rPr lang="en-US" sz="2400" b="0" i="0" u="none">
                <a:solidFill>
                  <a:schemeClr val="dk1"/>
                </a:solidFill>
                <a:latin typeface="Arial" panose="020B0604020202020204"/>
                <a:ea typeface="Arial" panose="020B0604020202020204"/>
                <a:cs typeface="Arial" panose="020B0604020202020204"/>
                <a:sym typeface="Arial" panose="020B0604020202020204"/>
              </a:rPr>
              <a:t>PPh Pasal 21/26 yang dipotong wajib disetor ke Kantor Pos atau Bank paling lama 10 hari setelah Masa Pajak berakhir.</a:t>
            </a:r>
            <a:endParaRPr lang="en-US" sz="2400" b="0" i="0" u="none">
              <a:solidFill>
                <a:schemeClr val="dk1"/>
              </a:solidFill>
              <a:latin typeface="Arial" panose="020B0604020202020204"/>
              <a:ea typeface="Arial" panose="020B0604020202020204"/>
              <a:cs typeface="Arial" panose="020B0604020202020204"/>
              <a:sym typeface="Arial" panose="020B0604020202020204"/>
            </a:endParaRPr>
          </a:p>
          <a:p>
            <a:pPr marL="342900" lvl="0" indent="-342900" algn="just" rtl="0">
              <a:lnSpc>
                <a:spcPct val="90000"/>
              </a:lnSpc>
              <a:spcBef>
                <a:spcPts val="480"/>
              </a:spcBef>
              <a:spcAft>
                <a:spcPts val="0"/>
              </a:spcAft>
              <a:buClr>
                <a:schemeClr val="dk1"/>
              </a:buClr>
              <a:buSzPts val="2400"/>
              <a:buFont typeface="Arial" panose="020B0604020202020204"/>
              <a:buChar char="•"/>
            </a:pPr>
            <a:r>
              <a:rPr lang="en-US" sz="2400" b="0" i="0" u="none">
                <a:solidFill>
                  <a:schemeClr val="dk1"/>
                </a:solidFill>
                <a:latin typeface="Arial" panose="020B0604020202020204"/>
                <a:ea typeface="Arial" panose="020B0604020202020204"/>
                <a:cs typeface="Arial" panose="020B0604020202020204"/>
                <a:sym typeface="Arial" panose="020B0604020202020204"/>
              </a:rPr>
              <a:t>Pemotong Pajak wajib lapor sekalipun nihil, paling lama 20 hari setelah Masa Pajak berakhir.</a:t>
            </a:r>
            <a:endParaRPr lang="en-US" sz="2400" b="0" i="0" u="none">
              <a:solidFill>
                <a:schemeClr val="dk1"/>
              </a:solidFill>
              <a:latin typeface="Arial" panose="020B0604020202020204"/>
              <a:ea typeface="Arial" panose="020B0604020202020204"/>
              <a:cs typeface="Arial" panose="020B0604020202020204"/>
              <a:sym typeface="Arial" panose="020B0604020202020204"/>
            </a:endParaRPr>
          </a:p>
          <a:p>
            <a:pPr marL="342900" lvl="0" indent="-342900" algn="just" rtl="0">
              <a:lnSpc>
                <a:spcPct val="90000"/>
              </a:lnSpc>
              <a:spcBef>
                <a:spcPts val="480"/>
              </a:spcBef>
              <a:spcAft>
                <a:spcPts val="0"/>
              </a:spcAft>
              <a:buClr>
                <a:schemeClr val="dk1"/>
              </a:buClr>
              <a:buSzPts val="2400"/>
              <a:buFont typeface="Arial" panose="020B0604020202020204"/>
              <a:buChar char="•"/>
            </a:pPr>
            <a:r>
              <a:rPr lang="en-US" sz="2400" b="0" i="0" u="none">
                <a:solidFill>
                  <a:schemeClr val="dk1"/>
                </a:solidFill>
                <a:latin typeface="Arial" panose="020B0604020202020204"/>
                <a:ea typeface="Arial" panose="020B0604020202020204"/>
                <a:cs typeface="Arial" panose="020B0604020202020204"/>
                <a:sym typeface="Arial" panose="020B0604020202020204"/>
              </a:rPr>
              <a:t>Wajib Membuat Catatan atau Kertas Kerja Perhitungan PPh Ps. 21/26 Untuk Setiap Masa Pajak</a:t>
            </a:r>
            <a:endParaRPr lang="en-US" sz="2400" b="0" i="0" u="none">
              <a:solidFill>
                <a:schemeClr val="dk1"/>
              </a:solidFill>
              <a:latin typeface="Arial" panose="020B0604020202020204"/>
              <a:ea typeface="Arial" panose="020B0604020202020204"/>
              <a:cs typeface="Arial" panose="020B0604020202020204"/>
              <a:sym typeface="Arial" panose="020B0604020202020204"/>
            </a:endParaRPr>
          </a:p>
          <a:p>
            <a:pPr marL="342900" lvl="0" indent="-342900" algn="just" rtl="0">
              <a:lnSpc>
                <a:spcPct val="90000"/>
              </a:lnSpc>
              <a:spcBef>
                <a:spcPts val="480"/>
              </a:spcBef>
              <a:spcAft>
                <a:spcPts val="0"/>
              </a:spcAft>
              <a:buClr>
                <a:schemeClr val="dk1"/>
              </a:buClr>
              <a:buSzPts val="2400"/>
              <a:buFont typeface="Arial" panose="020B0604020202020204"/>
              <a:buChar char="•"/>
            </a:pPr>
            <a:r>
              <a:rPr lang="en-US" sz="2400" b="0" i="0" u="none">
                <a:solidFill>
                  <a:schemeClr val="dk1"/>
                </a:solidFill>
                <a:latin typeface="Arial" panose="020B0604020202020204"/>
                <a:ea typeface="Arial" panose="020B0604020202020204"/>
                <a:cs typeface="Arial" panose="020B0604020202020204"/>
                <a:sym typeface="Arial" panose="020B0604020202020204"/>
              </a:rPr>
              <a:t>Wajib Menyimpan Catatan atau Kertas Kerja Sesuai Ketentuan</a:t>
            </a:r>
            <a:endParaRPr lang="en-US" sz="2400" b="0" i="0" u="none">
              <a:solidFill>
                <a:schemeClr val="dk1"/>
              </a:solidFill>
              <a:latin typeface="Arial" panose="020B0604020202020204"/>
              <a:ea typeface="Arial" panose="020B0604020202020204"/>
              <a:cs typeface="Arial" panose="020B0604020202020204"/>
              <a:sym typeface="Arial" panose="020B0604020202020204"/>
            </a:endParaRPr>
          </a:p>
          <a:p>
            <a:pPr marL="342900" lvl="0" indent="-342900" algn="just" rtl="0">
              <a:lnSpc>
                <a:spcPct val="90000"/>
              </a:lnSpc>
              <a:spcBef>
                <a:spcPts val="480"/>
              </a:spcBef>
              <a:spcAft>
                <a:spcPts val="0"/>
              </a:spcAft>
              <a:buClr>
                <a:schemeClr val="dk1"/>
              </a:buClr>
              <a:buSzPts val="2400"/>
              <a:buFont typeface="Arial" panose="020B0604020202020204"/>
              <a:buChar char="•"/>
            </a:pPr>
            <a:r>
              <a:rPr lang="en-US" sz="2400" b="0" i="0" u="none">
                <a:solidFill>
                  <a:schemeClr val="dk1"/>
                </a:solidFill>
                <a:latin typeface="Arial" panose="020B0604020202020204"/>
                <a:ea typeface="Arial" panose="020B0604020202020204"/>
                <a:cs typeface="Arial" panose="020B0604020202020204"/>
                <a:sym typeface="Arial" panose="020B0604020202020204"/>
              </a:rPr>
              <a:t>Wajib Membuat Bukti Potong dan Memberikannya Kepada Penerima Penghasilan</a:t>
            </a:r>
            <a:endParaRPr lang="en-US" sz="2400" b="0" i="0" u="none">
              <a:solidFill>
                <a:schemeClr val="dk1"/>
              </a:solidFill>
              <a:latin typeface="Arial" panose="020B0604020202020204"/>
              <a:ea typeface="Arial" panose="020B0604020202020204"/>
              <a:cs typeface="Arial" panose="020B0604020202020204"/>
              <a:sym typeface="Arial" panose="020B0604020202020204"/>
            </a:endParaRPr>
          </a:p>
          <a:p>
            <a:pPr marL="342900" lvl="0" indent="-190500" algn="l" rtl="0">
              <a:spcBef>
                <a:spcPts val="480"/>
              </a:spcBef>
              <a:spcAft>
                <a:spcPts val="0"/>
              </a:spcAft>
              <a:buClr>
                <a:schemeClr val="dk1"/>
              </a:buClr>
              <a:buSzPts val="2400"/>
              <a:buFont typeface="Arial" panose="020B0604020202020204"/>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comb/>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38"/>
          <p:cNvSpPr txBox="1">
            <a:spLocks noGrp="1"/>
          </p:cNvSpPr>
          <p:nvPr>
            <p:ph type="title" idx="4294967295"/>
          </p:nvPr>
        </p:nvSpPr>
        <p:spPr>
          <a:xfrm>
            <a:off x="495300" y="274637"/>
            <a:ext cx="8915400" cy="633412"/>
          </a:xfrm>
          <a:prstGeom prst="rect">
            <a:avLst/>
          </a:prstGeom>
          <a:solidFill>
            <a:srgbClr val="008000">
              <a:alpha val="44705"/>
            </a:srgbClr>
          </a:solidFill>
          <a:ln w="9525" cap="flat" cmpd="sng">
            <a:solidFill>
              <a:schemeClr val="dk1"/>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600"/>
              <a:buFont typeface="Arial" panose="020B0604020202020204"/>
              <a:buNone/>
            </a:pPr>
            <a:r>
              <a:rPr lang="en-US" sz="3600" b="0" i="0" u="none" strike="noStrike" cap="none">
                <a:solidFill>
                  <a:schemeClr val="dk2"/>
                </a:solidFill>
                <a:latin typeface="Arial" panose="020B0604020202020204"/>
                <a:ea typeface="Arial" panose="020B0604020202020204"/>
                <a:cs typeface="Arial" panose="020B0604020202020204"/>
                <a:sym typeface="Arial" panose="020B0604020202020204"/>
              </a:rPr>
              <a:t>Bukti Pemotongan PPh Pasal 21</a:t>
            </a:r>
            <a:endParaRPr lang="en-US" sz="3600" b="0" i="0" u="none" strike="noStrike" cap="none">
              <a:solidFill>
                <a:schemeClr val="dk2"/>
              </a:solidFill>
              <a:latin typeface="Arial" panose="020B0604020202020204"/>
              <a:ea typeface="Arial" panose="020B0604020202020204"/>
              <a:cs typeface="Arial" panose="020B0604020202020204"/>
              <a:sym typeface="Arial" panose="020B0604020202020204"/>
            </a:endParaRPr>
          </a:p>
        </p:txBody>
      </p:sp>
      <p:sp>
        <p:nvSpPr>
          <p:cNvPr id="650" name="Google Shape;650;p38"/>
          <p:cNvSpPr txBox="1">
            <a:spLocks noGrp="1"/>
          </p:cNvSpPr>
          <p:nvPr>
            <p:ph type="body" idx="4294967295"/>
          </p:nvPr>
        </p:nvSpPr>
        <p:spPr>
          <a:xfrm>
            <a:off x="488950" y="981075"/>
            <a:ext cx="8907462" cy="5472112"/>
          </a:xfrm>
          <a:prstGeom prst="rect">
            <a:avLst/>
          </a:prstGeom>
          <a:solidFill>
            <a:schemeClr val="accent1"/>
          </a:solidFill>
          <a:ln w="9525" cap="flat" cmpd="sng">
            <a:solidFill>
              <a:schemeClr val="dk1"/>
            </a:solidFill>
            <a:prstDash val="solid"/>
            <a:miter lim="524288"/>
            <a:headEnd type="none" w="sm" len="sm"/>
            <a:tailEnd type="none" w="sm" len="sm"/>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800"/>
              <a:buFont typeface="Tahoma" panose="020B0604030504040204"/>
              <a:buChar char="•"/>
            </a:pPr>
            <a:r>
              <a:rPr lang="en-US" sz="2800" b="0" i="0" u="none" strike="noStrike" cap="none">
                <a:solidFill>
                  <a:schemeClr val="dk1"/>
                </a:solidFill>
                <a:latin typeface="Tahoma" panose="020B0604030504040204"/>
                <a:ea typeface="Tahoma" panose="020B0604030504040204"/>
                <a:cs typeface="Tahoma" panose="020B0604030504040204"/>
                <a:sym typeface="Tahoma" panose="020B0604030504040204"/>
              </a:rPr>
              <a:t>Untuk pegawai tetap/penerima pensiun berkala:</a:t>
            </a:r>
            <a:endParaRPr lang="en-US" sz="2800" b="0" i="0" u="none" strike="noStrike" cap="none">
              <a:solidFill>
                <a:schemeClr val="dk1"/>
              </a:solidFill>
              <a:latin typeface="Tahoma" panose="020B0604030504040204"/>
              <a:ea typeface="Tahoma" panose="020B0604030504040204"/>
              <a:cs typeface="Tahoma" panose="020B0604030504040204"/>
              <a:sym typeface="Tahoma" panose="020B0604030504040204"/>
            </a:endParaRPr>
          </a:p>
          <a:p>
            <a:pPr marL="866775" marR="0" lvl="1" indent="-409575" algn="just" rtl="0">
              <a:lnSpc>
                <a:spcPct val="100000"/>
              </a:lnSpc>
              <a:spcBef>
                <a:spcPts val="480"/>
              </a:spcBef>
              <a:spcAft>
                <a:spcPts val="0"/>
              </a:spcAft>
              <a:buClr>
                <a:schemeClr val="dk1"/>
              </a:buClr>
              <a:buSzPts val="2400"/>
              <a:buFont typeface="Tahoma" panose="020B0604030504040204"/>
              <a:buChar char="–"/>
            </a:pPr>
            <a:r>
              <a:rPr lang="en-US" sz="2400" b="0" i="0" u="none" strike="noStrike" cap="none">
                <a:solidFill>
                  <a:schemeClr val="dk1"/>
                </a:solidFill>
                <a:latin typeface="Tahoma" panose="020B0604030504040204"/>
                <a:ea typeface="Tahoma" panose="020B0604030504040204"/>
                <a:cs typeface="Tahoma" panose="020B0604030504040204"/>
                <a:sym typeface="Tahoma" panose="020B0604030504040204"/>
              </a:rPr>
              <a:t>dibuat sekali setahun (Form 1721 A1/A2)</a:t>
            </a:r>
            <a:endParaRPr lang="en-US" sz="2400" b="0" i="0" u="none" strike="noStrike" cap="none">
              <a:solidFill>
                <a:schemeClr val="dk1"/>
              </a:solidFill>
              <a:latin typeface="Tahoma" panose="020B0604030504040204"/>
              <a:ea typeface="Tahoma" panose="020B0604030504040204"/>
              <a:cs typeface="Tahoma" panose="020B0604030504040204"/>
              <a:sym typeface="Tahoma" panose="020B0604030504040204"/>
            </a:endParaRPr>
          </a:p>
          <a:p>
            <a:pPr marL="866775" marR="0" lvl="1" indent="-409575" algn="just" rtl="0">
              <a:lnSpc>
                <a:spcPct val="100000"/>
              </a:lnSpc>
              <a:spcBef>
                <a:spcPts val="480"/>
              </a:spcBef>
              <a:spcAft>
                <a:spcPts val="0"/>
              </a:spcAft>
              <a:buClr>
                <a:schemeClr val="dk1"/>
              </a:buClr>
              <a:buSzPts val="2400"/>
              <a:buFont typeface="Tahoma" panose="020B0604030504040204"/>
              <a:buChar char="–"/>
            </a:pPr>
            <a:r>
              <a:rPr lang="en-US" sz="2400" b="0" i="0" u="none" strike="noStrike" cap="none">
                <a:solidFill>
                  <a:schemeClr val="dk1"/>
                </a:solidFill>
                <a:latin typeface="Tahoma" panose="020B0604030504040204"/>
                <a:ea typeface="Tahoma" panose="020B0604030504040204"/>
                <a:cs typeface="Tahoma" panose="020B0604030504040204"/>
                <a:sym typeface="Tahoma" panose="020B0604030504040204"/>
              </a:rPr>
              <a:t>diberikan paling lama 1 bulan setelah akhir tahun atau pegawai berhenti</a:t>
            </a:r>
            <a:endParaRPr lang="en-US" sz="2400" b="0" i="0" u="none" strike="noStrike" cap="none">
              <a:solidFill>
                <a:schemeClr val="dk1"/>
              </a:solidFill>
              <a:latin typeface="Tahoma" panose="020B0604030504040204"/>
              <a:ea typeface="Tahoma" panose="020B0604030504040204"/>
              <a:cs typeface="Tahoma" panose="020B0604030504040204"/>
              <a:sym typeface="Tahoma" panose="020B0604030504040204"/>
            </a:endParaRPr>
          </a:p>
          <a:p>
            <a:pPr marL="342900" marR="0" lvl="0" indent="-342900" algn="just" rtl="0">
              <a:lnSpc>
                <a:spcPct val="100000"/>
              </a:lnSpc>
              <a:spcBef>
                <a:spcPts val="560"/>
              </a:spcBef>
              <a:spcAft>
                <a:spcPts val="0"/>
              </a:spcAft>
              <a:buClr>
                <a:schemeClr val="dk1"/>
              </a:buClr>
              <a:buSzPts val="2800"/>
              <a:buFont typeface="Tahoma" panose="020B0604030504040204"/>
              <a:buChar char="•"/>
            </a:pPr>
            <a:r>
              <a:rPr lang="en-US" sz="2800" b="0" i="0" u="none" strike="noStrike" cap="none">
                <a:solidFill>
                  <a:schemeClr val="dk1"/>
                </a:solidFill>
                <a:latin typeface="Tahoma" panose="020B0604030504040204"/>
                <a:ea typeface="Tahoma" panose="020B0604030504040204"/>
                <a:cs typeface="Tahoma" panose="020B0604030504040204"/>
                <a:sym typeface="Tahoma" panose="020B0604030504040204"/>
              </a:rPr>
              <a:t>Untuk selain pegawai tetap/penerima pensiun berkala:</a:t>
            </a:r>
            <a:endParaRPr lang="en-US" sz="2800" b="0" i="0" u="none" strike="noStrike" cap="none">
              <a:solidFill>
                <a:schemeClr val="dk1"/>
              </a:solidFill>
              <a:latin typeface="Tahoma" panose="020B0604030504040204"/>
              <a:ea typeface="Tahoma" panose="020B0604030504040204"/>
              <a:cs typeface="Tahoma" panose="020B0604030504040204"/>
              <a:sym typeface="Tahoma" panose="020B0604030504040204"/>
            </a:endParaRPr>
          </a:p>
          <a:p>
            <a:pPr marL="866775" marR="0" lvl="1" indent="-409575" algn="just" rtl="0">
              <a:lnSpc>
                <a:spcPct val="100000"/>
              </a:lnSpc>
              <a:spcBef>
                <a:spcPts val="480"/>
              </a:spcBef>
              <a:spcAft>
                <a:spcPts val="0"/>
              </a:spcAft>
              <a:buClr>
                <a:schemeClr val="dk1"/>
              </a:buClr>
              <a:buSzPts val="2400"/>
              <a:buFont typeface="Tahoma" panose="020B0604030504040204"/>
              <a:buChar char="–"/>
            </a:pPr>
            <a:r>
              <a:rPr lang="en-US" sz="2400" b="0" i="0" u="none" strike="noStrike" cap="none">
                <a:solidFill>
                  <a:schemeClr val="dk1"/>
                </a:solidFill>
                <a:latin typeface="Tahoma" panose="020B0604030504040204"/>
                <a:ea typeface="Tahoma" panose="020B0604030504040204"/>
                <a:cs typeface="Tahoma" panose="020B0604030504040204"/>
                <a:sym typeface="Tahoma" panose="020B0604030504040204"/>
              </a:rPr>
              <a:t>Dibuat setiap kali ada pemotongan</a:t>
            </a:r>
            <a:endParaRPr lang="en-US" sz="2400" b="0" i="0" u="none" strike="noStrike" cap="none">
              <a:solidFill>
                <a:schemeClr val="dk1"/>
              </a:solidFill>
              <a:latin typeface="Tahoma" panose="020B0604030504040204"/>
              <a:ea typeface="Tahoma" panose="020B0604030504040204"/>
              <a:cs typeface="Tahoma" panose="020B0604030504040204"/>
              <a:sym typeface="Tahoma" panose="020B0604030504040204"/>
            </a:endParaRPr>
          </a:p>
          <a:p>
            <a:pPr marL="866775" marR="0" lvl="1" indent="-409575" algn="just" rtl="0">
              <a:lnSpc>
                <a:spcPct val="100000"/>
              </a:lnSpc>
              <a:spcBef>
                <a:spcPts val="480"/>
              </a:spcBef>
              <a:spcAft>
                <a:spcPts val="0"/>
              </a:spcAft>
              <a:buClr>
                <a:schemeClr val="dk1"/>
              </a:buClr>
              <a:buSzPts val="2400"/>
              <a:buFont typeface="Tahoma" panose="020B0604030504040204"/>
              <a:buChar char="–"/>
            </a:pPr>
            <a:r>
              <a:rPr lang="en-US" sz="2400" b="0" i="0" u="none" strike="noStrike" cap="none">
                <a:solidFill>
                  <a:schemeClr val="dk1"/>
                </a:solidFill>
                <a:latin typeface="Tahoma" panose="020B0604030504040204"/>
                <a:ea typeface="Tahoma" panose="020B0604030504040204"/>
                <a:cs typeface="Tahoma" panose="020B0604030504040204"/>
                <a:sym typeface="Tahoma" panose="020B0604030504040204"/>
              </a:rPr>
              <a:t>Jika dalam satu bulan &gt; 1 kali pembayaran maka bukti potong dapat dibuat sekali dalam satu bulan</a:t>
            </a:r>
            <a:endParaRPr lang="en-US" sz="2400" b="0" i="0" u="none" strike="noStrike" cap="none">
              <a:solidFill>
                <a:schemeClr val="dk1"/>
              </a:solidFill>
              <a:latin typeface="Tahoma" panose="020B0604030504040204"/>
              <a:ea typeface="Tahoma" panose="020B0604030504040204"/>
              <a:cs typeface="Tahoma" panose="020B0604030504040204"/>
              <a:sym typeface="Tahoma" panose="020B0604030504040204"/>
            </a:endParaRPr>
          </a:p>
          <a:p>
            <a:pPr marL="342900" marR="0" lvl="0" indent="-342900" algn="just" rtl="0">
              <a:lnSpc>
                <a:spcPct val="100000"/>
              </a:lnSpc>
              <a:spcBef>
                <a:spcPts val="560"/>
              </a:spcBef>
              <a:spcAft>
                <a:spcPts val="0"/>
              </a:spcAft>
              <a:buClr>
                <a:schemeClr val="dk1"/>
              </a:buClr>
              <a:buSzPts val="2800"/>
              <a:buFont typeface="Tahoma" panose="020B0604030504040204"/>
              <a:buChar char="•"/>
            </a:pPr>
            <a:r>
              <a:rPr lang="en-US" sz="2800" b="0" i="0" u="none" strike="noStrike" cap="none">
                <a:solidFill>
                  <a:schemeClr val="dk1"/>
                </a:solidFill>
                <a:latin typeface="Tahoma" panose="020B0604030504040204"/>
                <a:ea typeface="Tahoma" panose="020B0604030504040204"/>
                <a:cs typeface="Tahoma" panose="020B0604030504040204"/>
                <a:sym typeface="Tahoma" panose="020B0604030504040204"/>
              </a:rPr>
              <a:t>Bukti Potong PPh Pasal 21 Tidak wajib dilampirkan dalam SPT Masa PPh Pasal 21</a:t>
            </a:r>
            <a:endParaRPr lang="en-US" sz="2800" b="0" i="0" u="none" strike="noStrike" cap="none">
              <a:solidFill>
                <a:schemeClr val="dk1"/>
              </a:solidFill>
              <a:latin typeface="Tahoma" panose="020B0604030504040204"/>
              <a:ea typeface="Tahoma" panose="020B0604030504040204"/>
              <a:cs typeface="Tahoma" panose="020B0604030504040204"/>
              <a:sym typeface="Tahoma" panose="020B0604030504040204"/>
            </a:endParaRPr>
          </a:p>
          <a:p>
            <a:pPr marL="342900" marR="0" lvl="0" indent="-190500" algn="just" rtl="0">
              <a:lnSpc>
                <a:spcPct val="100000"/>
              </a:lnSpc>
              <a:spcBef>
                <a:spcPts val="480"/>
              </a:spcBef>
              <a:spcAft>
                <a:spcPts val="0"/>
              </a:spcAft>
              <a:buClr>
                <a:schemeClr val="dk1"/>
              </a:buClr>
              <a:buSzPts val="2400"/>
              <a:buFont typeface="Arial" panose="020B0604020202020204"/>
              <a:buNone/>
            </a:pPr>
            <a:endParaRPr sz="2400" b="0" i="0" u="none" strike="noStrike" cap="none">
              <a:solidFill>
                <a:schemeClr val="dk1"/>
              </a:solidFill>
              <a:latin typeface="Tahoma" panose="020B0604030504040204"/>
              <a:ea typeface="Tahoma" panose="020B0604030504040204"/>
              <a:cs typeface="Tahoma" panose="020B0604030504040204"/>
              <a:sym typeface="Tahoma" panose="020B0604030504040204"/>
            </a:endParaRPr>
          </a:p>
          <a:p>
            <a:pPr marL="342900" marR="0" lvl="0" indent="-190500" algn="l" rtl="0">
              <a:spcBef>
                <a:spcPts val="480"/>
              </a:spcBef>
              <a:spcAft>
                <a:spcPts val="0"/>
              </a:spcAft>
              <a:buClr>
                <a:schemeClr val="dk1"/>
              </a:buClr>
              <a:buSzPts val="2400"/>
              <a:buFont typeface="Arial" panose="020B0604020202020204"/>
              <a:buNone/>
            </a:pPr>
            <a:endParaRPr sz="2400" b="0" i="0" u="none">
              <a:solidFill>
                <a:schemeClr val="dk1"/>
              </a:solidFill>
              <a:latin typeface="Tahoma" panose="020B0604030504040204"/>
              <a:ea typeface="Tahoma" panose="020B0604030504040204"/>
              <a:cs typeface="Tahoma" panose="020B0604030504040204"/>
              <a:sym typeface="Tahoma" panose="020B0604030504040204"/>
            </a:endParaRPr>
          </a:p>
        </p:txBody>
      </p:sp>
    </p:spTree>
  </p:cSld>
  <p:clrMapOvr>
    <a:masterClrMapping/>
  </p:clrMapOvr>
  <p:transition spd="slow">
    <p:comb/>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39"/>
          <p:cNvSpPr txBox="1">
            <a:spLocks noGrp="1"/>
          </p:cNvSpPr>
          <p:nvPr>
            <p:ph type="title"/>
          </p:nvPr>
        </p:nvSpPr>
        <p:spPr>
          <a:xfrm>
            <a:off x="495300" y="274637"/>
            <a:ext cx="8915400" cy="1143000"/>
          </a:xfrm>
          <a:prstGeom prst="rect">
            <a:avLst/>
          </a:prstGeom>
          <a:solidFill>
            <a:srgbClr val="008000">
              <a:alpha val="44705"/>
            </a:srgbClr>
          </a:solidFill>
          <a:ln w="9525" cap="flat" cmpd="sng">
            <a:solidFill>
              <a:schemeClr val="dk1"/>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panose="020B0604020202020204"/>
              <a:buNone/>
            </a:pPr>
            <a:r>
              <a:rPr lang="en-US" sz="3600" b="0" i="0" u="none">
                <a:solidFill>
                  <a:schemeClr val="dk2"/>
                </a:solidFill>
                <a:latin typeface="Arial" panose="020B0604020202020204"/>
                <a:ea typeface="Arial" panose="020B0604020202020204"/>
                <a:cs typeface="Arial" panose="020B0604020202020204"/>
                <a:sym typeface="Arial" panose="020B0604020202020204"/>
              </a:rPr>
              <a:t>Kewajiban Penerima Penghasilan</a:t>
            </a:r>
            <a:endParaRPr lang="en-US" sz="3600" b="0" i="0" u="none">
              <a:solidFill>
                <a:schemeClr val="dk2"/>
              </a:solidFill>
              <a:latin typeface="Arial" panose="020B0604020202020204"/>
              <a:ea typeface="Arial" panose="020B0604020202020204"/>
              <a:cs typeface="Arial" panose="020B0604020202020204"/>
              <a:sym typeface="Arial" panose="020B0604020202020204"/>
            </a:endParaRPr>
          </a:p>
        </p:txBody>
      </p:sp>
      <p:sp>
        <p:nvSpPr>
          <p:cNvPr id="656" name="Google Shape;656;p39"/>
          <p:cNvSpPr txBox="1">
            <a:spLocks noGrp="1"/>
          </p:cNvSpPr>
          <p:nvPr>
            <p:ph type="body" idx="1"/>
          </p:nvPr>
        </p:nvSpPr>
        <p:spPr>
          <a:xfrm>
            <a:off x="660400" y="1600200"/>
            <a:ext cx="8764587" cy="4852987"/>
          </a:xfrm>
          <a:prstGeom prst="rect">
            <a:avLst/>
          </a:prstGeom>
          <a:solidFill>
            <a:schemeClr val="accent1"/>
          </a:solidFill>
          <a:ln w="9525" cap="flat" cmpd="sng">
            <a:solidFill>
              <a:schemeClr val="dk1"/>
            </a:solidFill>
            <a:prstDash val="solid"/>
            <a:miter lim="524288"/>
            <a:headEnd type="none" w="sm" len="sm"/>
            <a:tailEnd type="none" w="sm" len="sm"/>
          </a:ln>
        </p:spPr>
        <p:txBody>
          <a:bodyPr spcFirstLastPara="1" wrap="square" lIns="91425" tIns="45700" rIns="91425" bIns="45700" anchor="t" anchorCtr="0">
            <a:noAutofit/>
          </a:bodyPr>
          <a:lstStyle/>
          <a:p>
            <a:pPr marL="342900" lvl="0" indent="-342900" algn="just" rtl="0">
              <a:lnSpc>
                <a:spcPct val="80000"/>
              </a:lnSpc>
              <a:spcBef>
                <a:spcPts val="0"/>
              </a:spcBef>
              <a:spcAft>
                <a:spcPts val="0"/>
              </a:spcAft>
              <a:buClr>
                <a:schemeClr val="dk1"/>
              </a:buClr>
              <a:buSzPts val="2800"/>
              <a:buFont typeface="Arial" panose="020B0604020202020204"/>
              <a:buChar char="•"/>
            </a:pPr>
            <a:r>
              <a:rPr lang="en-US" sz="2800" b="0" i="0" u="none">
                <a:solidFill>
                  <a:schemeClr val="dk1"/>
                </a:solidFill>
                <a:latin typeface="Arial" panose="020B0604020202020204"/>
                <a:ea typeface="Arial" panose="020B0604020202020204"/>
                <a:cs typeface="Arial" panose="020B0604020202020204"/>
                <a:sym typeface="Arial" panose="020B0604020202020204"/>
              </a:rPr>
              <a:t>Wajib Mendaftarkan Diri ke KPP</a:t>
            </a:r>
            <a:endParaRPr lang="en-US" sz="2800" b="0" i="0" u="none">
              <a:solidFill>
                <a:schemeClr val="dk1"/>
              </a:solidFill>
              <a:latin typeface="Arial" panose="020B0604020202020204"/>
              <a:ea typeface="Arial" panose="020B0604020202020204"/>
              <a:cs typeface="Arial" panose="020B0604020202020204"/>
              <a:sym typeface="Arial" panose="020B0604020202020204"/>
            </a:endParaRPr>
          </a:p>
          <a:p>
            <a:pPr marL="342900" lvl="0" indent="-342900" algn="just" rtl="0">
              <a:lnSpc>
                <a:spcPct val="80000"/>
              </a:lnSpc>
              <a:spcBef>
                <a:spcPts val="560"/>
              </a:spcBef>
              <a:spcAft>
                <a:spcPts val="0"/>
              </a:spcAft>
              <a:buClr>
                <a:schemeClr val="dk1"/>
              </a:buClr>
              <a:buSzPts val="2800"/>
              <a:buFont typeface="Arial" panose="020B0604020202020204"/>
              <a:buChar char="•"/>
            </a:pPr>
            <a:r>
              <a:rPr lang="en-US" sz="2800" b="0" i="0" u="none">
                <a:solidFill>
                  <a:schemeClr val="dk1"/>
                </a:solidFill>
                <a:latin typeface="Arial" panose="020B0604020202020204"/>
                <a:ea typeface="Arial" panose="020B0604020202020204"/>
                <a:cs typeface="Arial" panose="020B0604020202020204"/>
                <a:sym typeface="Arial" panose="020B0604020202020204"/>
              </a:rPr>
              <a:t>Pegawai, Penerima Pensiun Berkala, dan Bukan Pegawai tertentu Wajib Membuat Surat Pernyataan Yang Berisi Jumlah Tanggungan Keluarga Pada Awal Tahun Kalender Atau Pada Saat Menjadi Subjek Pajak Dalam Negeri</a:t>
            </a:r>
            <a:endParaRPr lang="en-US" sz="2800" b="0" i="0" u="none">
              <a:solidFill>
                <a:schemeClr val="dk1"/>
              </a:solidFill>
              <a:latin typeface="Arial" panose="020B0604020202020204"/>
              <a:ea typeface="Arial" panose="020B0604020202020204"/>
              <a:cs typeface="Arial" panose="020B0604020202020204"/>
              <a:sym typeface="Arial" panose="020B0604020202020204"/>
            </a:endParaRPr>
          </a:p>
          <a:p>
            <a:pPr marL="342900" lvl="0" indent="-342900" algn="just" rtl="0">
              <a:lnSpc>
                <a:spcPct val="80000"/>
              </a:lnSpc>
              <a:spcBef>
                <a:spcPts val="560"/>
              </a:spcBef>
              <a:spcAft>
                <a:spcPts val="0"/>
              </a:spcAft>
              <a:buClr>
                <a:schemeClr val="dk1"/>
              </a:buClr>
              <a:buSzPts val="2800"/>
              <a:buFont typeface="Arial" panose="020B0604020202020204"/>
              <a:buChar char="•"/>
            </a:pPr>
            <a:r>
              <a:rPr lang="en-US" sz="2800" b="0" i="0" u="none">
                <a:solidFill>
                  <a:schemeClr val="dk1"/>
                </a:solidFill>
                <a:latin typeface="Arial" panose="020B0604020202020204"/>
                <a:ea typeface="Arial" panose="020B0604020202020204"/>
                <a:cs typeface="Arial" panose="020B0604020202020204"/>
                <a:sym typeface="Arial" panose="020B0604020202020204"/>
              </a:rPr>
              <a:t>Wajib Menyerahkan Surat Pernyataan Tanggungan Keluarga kpd Pemotong Pajak Pada Saat Mulai Bekerja Atau Mulai Pensiun</a:t>
            </a:r>
            <a:endParaRPr lang="en-US" sz="2800" b="0" i="0" u="none">
              <a:solidFill>
                <a:schemeClr val="dk1"/>
              </a:solidFill>
              <a:latin typeface="Arial" panose="020B0604020202020204"/>
              <a:ea typeface="Arial" panose="020B0604020202020204"/>
              <a:cs typeface="Arial" panose="020B0604020202020204"/>
              <a:sym typeface="Arial" panose="020B0604020202020204"/>
            </a:endParaRPr>
          </a:p>
          <a:p>
            <a:pPr marL="342900" lvl="0" indent="-342900" algn="just" rtl="0">
              <a:lnSpc>
                <a:spcPct val="80000"/>
              </a:lnSpc>
              <a:spcBef>
                <a:spcPts val="560"/>
              </a:spcBef>
              <a:spcAft>
                <a:spcPts val="0"/>
              </a:spcAft>
              <a:buClr>
                <a:schemeClr val="dk1"/>
              </a:buClr>
              <a:buSzPts val="2800"/>
              <a:buFont typeface="Arial" panose="020B0604020202020204"/>
              <a:buChar char="•"/>
            </a:pPr>
            <a:r>
              <a:rPr lang="en-US" sz="2800" b="0" i="0" u="none">
                <a:solidFill>
                  <a:schemeClr val="dk1"/>
                </a:solidFill>
                <a:latin typeface="Arial" panose="020B0604020202020204"/>
                <a:ea typeface="Arial" panose="020B0604020202020204"/>
                <a:cs typeface="Arial" panose="020B0604020202020204"/>
                <a:sym typeface="Arial" panose="020B0604020202020204"/>
              </a:rPr>
              <a:t>Wajib Membuat Surat Pernyataan Baru Dalam Hal Terjadi Perubahan Tanggungan Keluarga Paling Lambat Sebelum Mulai Tahun Kalender Berikutnya</a:t>
            </a:r>
            <a:endParaRPr lang="en-US" sz="2800" b="0"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push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40"/>
          <p:cNvSpPr txBox="1"/>
          <p:nvPr/>
        </p:nvSpPr>
        <p:spPr>
          <a:xfrm>
            <a:off x="523875" y="500062"/>
            <a:ext cx="8943975" cy="5992812"/>
          </a:xfrm>
          <a:prstGeom prst="rect">
            <a:avLst/>
          </a:prstGeom>
          <a:gradFill>
            <a:gsLst>
              <a:gs pos="0">
                <a:srgbClr val="E8E7B7"/>
              </a:gs>
              <a:gs pos="50000">
                <a:schemeClr val="accent2"/>
              </a:gs>
              <a:gs pos="100000">
                <a:srgbClr val="E8E7B7"/>
              </a:gs>
            </a:gsLst>
            <a:lin ang="135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662" name="Google Shape;662;p40"/>
          <p:cNvSpPr>
            <a:spLocks noGrp="1"/>
          </p:cNvSpPr>
          <p:nvPr>
            <p:ph type="subTitle" idx="1"/>
          </p:nvPr>
        </p:nvSpPr>
        <p:spPr>
          <a:xfrm>
            <a:off x="595312" y="1485900"/>
            <a:ext cx="8643937" cy="1800225"/>
          </a:xfrm>
          <a:prstGeom prst="bevel">
            <a:avLst>
              <a:gd name="adj" fmla="val 2700"/>
            </a:avLst>
          </a:prstGeom>
          <a:gradFill>
            <a:gsLst>
              <a:gs pos="0">
                <a:schemeClr val="accent1"/>
              </a:gs>
              <a:gs pos="50000">
                <a:schemeClr val="lt1"/>
              </a:gs>
              <a:gs pos="100000">
                <a:schemeClr val="accent1"/>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2800"/>
              <a:buFont typeface="Arial" panose="020B0604020202020204"/>
              <a:buNone/>
            </a:pPr>
            <a:endParaRPr sz="2800" b="1" i="0" u="none">
              <a:solidFill>
                <a:schemeClr val="dk1"/>
              </a:solidFill>
              <a:latin typeface="Arial" panose="020B0604020202020204"/>
              <a:ea typeface="Arial" panose="020B0604020202020204"/>
              <a:cs typeface="Arial" panose="020B0604020202020204"/>
              <a:sym typeface="Arial" panose="020B0604020202020204"/>
            </a:endParaRPr>
          </a:p>
          <a:p>
            <a:pPr marL="0" lvl="0" indent="0" algn="ctr" rtl="0">
              <a:lnSpc>
                <a:spcPct val="80000"/>
              </a:lnSpc>
              <a:spcBef>
                <a:spcPts val="560"/>
              </a:spcBef>
              <a:spcAft>
                <a:spcPts val="0"/>
              </a:spcAft>
              <a:buClr>
                <a:schemeClr val="dk1"/>
              </a:buClr>
              <a:buSzPts val="2800"/>
              <a:buFont typeface="Arial" panose="020B0604020202020204"/>
              <a:buNone/>
            </a:pPr>
            <a:r>
              <a:rPr lang="en-US" sz="2800" b="1" i="0" u="none">
                <a:solidFill>
                  <a:schemeClr val="dk1"/>
                </a:solidFill>
                <a:latin typeface="Arial" panose="020B0604020202020204"/>
                <a:ea typeface="Arial" panose="020B0604020202020204"/>
                <a:cs typeface="Arial" panose="020B0604020202020204"/>
                <a:sym typeface="Arial" panose="020B0604020202020204"/>
              </a:rPr>
              <a:t>CONTOH PERHITUNGAN</a:t>
            </a:r>
            <a:endParaRPr lang="en-US" sz="2800" b="1" i="0" u="none">
              <a:solidFill>
                <a:schemeClr val="dk1"/>
              </a:solidFill>
              <a:latin typeface="Arial" panose="020B0604020202020204"/>
              <a:ea typeface="Arial" panose="020B0604020202020204"/>
              <a:cs typeface="Arial" panose="020B0604020202020204"/>
              <a:sym typeface="Arial" panose="020B0604020202020204"/>
            </a:endParaRPr>
          </a:p>
          <a:p>
            <a:pPr marL="0" lvl="0" indent="0" algn="ctr" rtl="0">
              <a:lnSpc>
                <a:spcPct val="80000"/>
              </a:lnSpc>
              <a:spcBef>
                <a:spcPts val="560"/>
              </a:spcBef>
              <a:spcAft>
                <a:spcPts val="0"/>
              </a:spcAft>
              <a:buClr>
                <a:schemeClr val="dk1"/>
              </a:buClr>
              <a:buSzPts val="2800"/>
              <a:buFont typeface="Arial" panose="020B0604020202020204"/>
              <a:buNone/>
            </a:pPr>
            <a:r>
              <a:rPr lang="en-US" sz="2800" b="1" i="0" u="none">
                <a:solidFill>
                  <a:schemeClr val="dk1"/>
                </a:solidFill>
                <a:latin typeface="Arial" panose="020B0604020202020204"/>
                <a:ea typeface="Arial" panose="020B0604020202020204"/>
                <a:cs typeface="Arial" panose="020B0604020202020204"/>
                <a:sym typeface="Arial" panose="020B0604020202020204"/>
              </a:rPr>
              <a:t>PPh PASAL 21</a:t>
            </a:r>
            <a:endParaRPr lang="en-US" sz="2800" b="1"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41"/>
          <p:cNvSpPr txBox="1"/>
          <p:nvPr/>
        </p:nvSpPr>
        <p:spPr>
          <a:xfrm>
            <a:off x="584200" y="619125"/>
            <a:ext cx="8634412" cy="86201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600"/>
              <a:buFont typeface="Arial" panose="020B0604020202020204"/>
              <a:buNone/>
            </a:pPr>
            <a:r>
              <a:rPr lang="en-US" sz="1600" b="1" i="0" u="none">
                <a:solidFill>
                  <a:schemeClr val="dk1"/>
                </a:solidFill>
                <a:latin typeface="Arial" panose="020B0604020202020204"/>
                <a:ea typeface="Arial" panose="020B0604020202020204"/>
                <a:cs typeface="Arial" panose="020B0604020202020204"/>
                <a:sym typeface="Arial" panose="020B0604020202020204"/>
              </a:rPr>
              <a:t>Parto bekerja pada perusahaan PT Argo Makmur  dengan memperoleh Gaji sebulan Rp 7.000.000,00 dan membayar iuran pensiun sebesar Rp 100.000,00. Parto menikah tetapi belum mempunyai anak. Penghitungan PPh Pasal 21-nya adalah sebagai berikut :</a:t>
            </a:r>
            <a:r>
              <a:rPr lang="en-US" sz="1800" b="1" i="0" u="none">
                <a:solidFill>
                  <a:schemeClr val="dk1"/>
                </a:solidFill>
                <a:latin typeface="Arial" panose="020B0604020202020204"/>
                <a:ea typeface="Arial" panose="020B0604020202020204"/>
                <a:cs typeface="Arial" panose="020B0604020202020204"/>
                <a:sym typeface="Arial" panose="020B0604020202020204"/>
              </a:rPr>
              <a:t> </a:t>
            </a:r>
            <a:endParaRPr lang="en-US" sz="1800" b="1" i="0" u="none">
              <a:solidFill>
                <a:schemeClr val="dk1"/>
              </a:solidFill>
              <a:latin typeface="Arial" panose="020B0604020202020204"/>
              <a:ea typeface="Arial" panose="020B0604020202020204"/>
              <a:cs typeface="Arial" panose="020B0604020202020204"/>
              <a:sym typeface="Arial" panose="020B0604020202020204"/>
            </a:endParaRPr>
          </a:p>
        </p:txBody>
      </p:sp>
      <p:graphicFrame>
        <p:nvGraphicFramePr>
          <p:cNvPr id="669" name="Google Shape;669;p41"/>
          <p:cNvGraphicFramePr/>
          <p:nvPr/>
        </p:nvGraphicFramePr>
        <p:xfrm>
          <a:off x="466725" y="1946275"/>
          <a:ext cx="8683625" cy="4405312"/>
        </p:xfrm>
        <a:graphic>
          <a:graphicData uri="http://schemas.openxmlformats.org/presentationml/2006/ole">
            <mc:AlternateContent xmlns:mc="http://schemas.openxmlformats.org/markup-compatibility/2006">
              <mc:Choice xmlns:v="urn:schemas-microsoft-com:vml" Requires="v">
                <p:oleObj spid="_x0000_s0" name="" r:id="rId1" imgW="13363575" imgH="6781800" progId="Excel.Sheet.8">
                  <p:embed/>
                </p:oleObj>
              </mc:Choice>
              <mc:Fallback>
                <p:oleObj name="" r:id="rId1" imgW="13363575" imgH="6781800" progId="Excel.Sheet.8">
                  <p:embed/>
                  <p:pic>
                    <p:nvPicPr>
                      <p:cNvPr id="0" name="Google Shape;669;p41"/>
                      <p:cNvPicPr preferRelativeResize="0"/>
                      <p:nvPr/>
                    </p:nvPicPr>
                    <p:blipFill rotWithShape="1">
                      <a:blip r:embed="rId2"/>
                      <a:srcRect/>
                      <a:stretch>
                        <a:fillRect/>
                      </a:stretch>
                    </p:blipFill>
                    <p:spPr>
                      <a:xfrm>
                        <a:off x="466725" y="1946275"/>
                        <a:ext cx="8683625" cy="4405312"/>
                      </a:xfrm>
                      <a:prstGeom prst="rect">
                        <a:avLst/>
                      </a:prstGeom>
                      <a:noFill/>
                      <a:ln>
                        <a:noFill/>
                      </a:ln>
                    </p:spPr>
                  </p:pic>
                </p:oleObj>
              </mc:Fallback>
            </mc:AlternateContent>
          </a:graphicData>
        </a:graphic>
      </p:graphicFrame>
      <p:sp>
        <p:nvSpPr>
          <p:cNvPr id="670" name="Google Shape;670;p41"/>
          <p:cNvSpPr txBox="1"/>
          <p:nvPr/>
        </p:nvSpPr>
        <p:spPr>
          <a:xfrm>
            <a:off x="687387" y="187325"/>
            <a:ext cx="8531225" cy="400050"/>
          </a:xfrm>
          <a:prstGeom prst="rect">
            <a:avLst/>
          </a:prstGeom>
          <a:solidFill>
            <a:srgbClr val="CC99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panose="020B0604020202020204"/>
              <a:buNone/>
            </a:pPr>
            <a:r>
              <a:rPr lang="en-US" sz="2000" b="0" i="0" u="none">
                <a:solidFill>
                  <a:schemeClr val="dk1"/>
                </a:solidFill>
                <a:latin typeface="Arial" panose="020B0604020202020204"/>
                <a:ea typeface="Arial" panose="020B0604020202020204"/>
                <a:cs typeface="Arial" panose="020B0604020202020204"/>
                <a:sym typeface="Arial" panose="020B0604020202020204"/>
              </a:rPr>
              <a:t>Pegawai Tetap : Gaji Bulanan</a:t>
            </a:r>
            <a:endParaRPr lang="en-US" sz="2000" b="0"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push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42"/>
          <p:cNvSpPr txBox="1"/>
          <p:nvPr/>
        </p:nvSpPr>
        <p:spPr>
          <a:xfrm>
            <a:off x="584200" y="963612"/>
            <a:ext cx="8634412" cy="5016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000"/>
              <a:buFont typeface="Tahoma" panose="020B0604030504040204"/>
              <a:buNone/>
            </a:pPr>
            <a:r>
              <a:rPr lang="en-US" sz="2000" b="1" i="0" u="none">
                <a:solidFill>
                  <a:schemeClr val="dk1"/>
                </a:solidFill>
                <a:latin typeface="Tahoma" panose="020B0604030504040204"/>
                <a:ea typeface="Tahoma" panose="020B0604030504040204"/>
                <a:cs typeface="Tahoma" panose="020B0604030504040204"/>
                <a:sym typeface="Tahoma" panose="020B0604030504040204"/>
              </a:rPr>
              <a:t>Bambang Sulistyo pegawai pada perusahaan PT Selaras, menikah tanpa anak, memperoleh gaji sebulan Rp 8.000.000,00. </a:t>
            </a:r>
            <a:endParaRPr lang="en-US" sz="2000" b="1" i="0" u="none">
              <a:solidFill>
                <a:schemeClr val="dk1"/>
              </a:solidFill>
              <a:latin typeface="Tahoma" panose="020B0604030504040204"/>
              <a:ea typeface="Tahoma" panose="020B0604030504040204"/>
              <a:cs typeface="Tahoma" panose="020B0604030504040204"/>
              <a:sym typeface="Tahoma" panose="020B0604030504040204"/>
            </a:endParaRPr>
          </a:p>
          <a:p>
            <a:pPr marL="0" marR="0" lvl="0" indent="0" algn="just" rtl="0">
              <a:lnSpc>
                <a:spcPct val="100000"/>
              </a:lnSpc>
              <a:spcBef>
                <a:spcPts val="0"/>
              </a:spcBef>
              <a:spcAft>
                <a:spcPts val="0"/>
              </a:spcAft>
              <a:buClr>
                <a:schemeClr val="dk1"/>
              </a:buClr>
              <a:buSzPts val="2000"/>
              <a:buFont typeface="Tahoma" panose="020B0604030504040204"/>
              <a:buNone/>
            </a:pPr>
            <a:r>
              <a:rPr lang="en-US" sz="2000" b="1" i="0" u="none">
                <a:solidFill>
                  <a:schemeClr val="dk1"/>
                </a:solidFill>
                <a:latin typeface="Tahoma" panose="020B0604030504040204"/>
                <a:ea typeface="Tahoma" panose="020B0604030504040204"/>
                <a:cs typeface="Tahoma" panose="020B0604030504040204"/>
                <a:sym typeface="Tahoma" panose="020B0604030504040204"/>
              </a:rPr>
              <a:t>PT Selaras mengikuti program Jamsostek, premi Jaminan Kecelakaan Kerja dan premi Jaminan Kematian dibayar oleh pemberi kerja dengan jumlah masing-masing 0,50% dan 0,30% dari gaji. </a:t>
            </a:r>
            <a:endParaRPr lang="en-US" sz="2000" b="1" i="0" u="none">
              <a:solidFill>
                <a:schemeClr val="dk1"/>
              </a:solidFill>
              <a:latin typeface="Tahoma" panose="020B0604030504040204"/>
              <a:ea typeface="Tahoma" panose="020B0604030504040204"/>
              <a:cs typeface="Tahoma" panose="020B0604030504040204"/>
              <a:sym typeface="Tahoma" panose="020B0604030504040204"/>
            </a:endParaRPr>
          </a:p>
          <a:p>
            <a:pPr marL="0" marR="0" lvl="0" indent="0" algn="just" rtl="0">
              <a:lnSpc>
                <a:spcPct val="100000"/>
              </a:lnSpc>
              <a:spcBef>
                <a:spcPts val="0"/>
              </a:spcBef>
              <a:spcAft>
                <a:spcPts val="0"/>
              </a:spcAft>
              <a:buClr>
                <a:schemeClr val="dk1"/>
              </a:buClr>
              <a:buSzPts val="2000"/>
              <a:buFont typeface="Tahoma" panose="020B0604030504040204"/>
              <a:buNone/>
            </a:pPr>
            <a:r>
              <a:rPr lang="en-US" sz="2000" b="1" i="0" u="none">
                <a:solidFill>
                  <a:schemeClr val="dk1"/>
                </a:solidFill>
                <a:latin typeface="Tahoma" panose="020B0604030504040204"/>
                <a:ea typeface="Tahoma" panose="020B0604030504040204"/>
                <a:cs typeface="Tahoma" panose="020B0604030504040204"/>
                <a:sym typeface="Tahoma" panose="020B0604030504040204"/>
              </a:rPr>
              <a:t>PT Selaras menanggung iuran Jaminan Hari Tua setiap bulan sebesar 3,70% dari gaji sedangkan Bambang Sulistyo membayar iuran Jaminan Hari Tua sebesar 2,00% dari gaji setiap bulan. </a:t>
            </a:r>
            <a:endParaRPr lang="en-US" sz="2000" b="1" i="0" u="none">
              <a:solidFill>
                <a:schemeClr val="dk1"/>
              </a:solidFill>
              <a:latin typeface="Tahoma" panose="020B0604030504040204"/>
              <a:ea typeface="Tahoma" panose="020B0604030504040204"/>
              <a:cs typeface="Tahoma" panose="020B0604030504040204"/>
              <a:sym typeface="Tahoma" panose="020B0604030504040204"/>
            </a:endParaRPr>
          </a:p>
          <a:p>
            <a:pPr marL="0" marR="0" lvl="0" indent="0" algn="just" rtl="0">
              <a:lnSpc>
                <a:spcPct val="100000"/>
              </a:lnSpc>
              <a:spcBef>
                <a:spcPts val="0"/>
              </a:spcBef>
              <a:spcAft>
                <a:spcPts val="0"/>
              </a:spcAft>
              <a:buClr>
                <a:schemeClr val="dk1"/>
              </a:buClr>
              <a:buSzPts val="2000"/>
              <a:buFont typeface="Tahoma" panose="020B0604030504040204"/>
              <a:buNone/>
            </a:pPr>
            <a:r>
              <a:rPr lang="en-US" sz="2000" b="1" i="0" u="none">
                <a:solidFill>
                  <a:schemeClr val="dk1"/>
                </a:solidFill>
                <a:latin typeface="Tahoma" panose="020B0604030504040204"/>
                <a:ea typeface="Tahoma" panose="020B0604030504040204"/>
                <a:cs typeface="Tahoma" panose="020B0604030504040204"/>
                <a:sym typeface="Tahoma" panose="020B0604030504040204"/>
              </a:rPr>
              <a:t>Disamping itu PT Selaras juga mengikuti program pensiun untuk pegawainya.</a:t>
            </a:r>
            <a:endParaRPr lang="en-US" sz="2000" b="1" i="0" u="none">
              <a:solidFill>
                <a:schemeClr val="dk1"/>
              </a:solidFill>
              <a:latin typeface="Tahoma" panose="020B0604030504040204"/>
              <a:ea typeface="Tahoma" panose="020B0604030504040204"/>
              <a:cs typeface="Tahoma" panose="020B0604030504040204"/>
              <a:sym typeface="Tahoma" panose="020B0604030504040204"/>
            </a:endParaRPr>
          </a:p>
          <a:p>
            <a:pPr marL="0" marR="0" lvl="0" indent="0" algn="just" rtl="0">
              <a:lnSpc>
                <a:spcPct val="100000"/>
              </a:lnSpc>
              <a:spcBef>
                <a:spcPts val="0"/>
              </a:spcBef>
              <a:spcAft>
                <a:spcPts val="0"/>
              </a:spcAft>
              <a:buClr>
                <a:schemeClr val="dk1"/>
              </a:buClr>
              <a:buSzPts val="2000"/>
              <a:buFont typeface="Tahoma" panose="020B0604030504040204"/>
              <a:buNone/>
            </a:pPr>
            <a:r>
              <a:rPr lang="en-US" sz="2000" b="1" i="0" u="none">
                <a:solidFill>
                  <a:schemeClr val="dk1"/>
                </a:solidFill>
                <a:latin typeface="Tahoma" panose="020B0604030504040204"/>
                <a:ea typeface="Tahoma" panose="020B0604030504040204"/>
                <a:cs typeface="Tahoma" panose="020B0604030504040204"/>
                <a:sym typeface="Tahoma" panose="020B0604030504040204"/>
              </a:rPr>
              <a:t>PT Selaras membayar iuran pensiun untuk Bambang Sulistyo ke dana pensiun, yang pendiriannya telah disahkan oleh Menteri Keuangan, setiap bulan sebesar Rp 100.000,00, sedangkan Bambang Sulistyo  membayar iuran pensiun sebesar Rp 50.000,00</a:t>
            </a:r>
            <a:endParaRPr lang="en-US" sz="2000" b="1" i="0" u="none">
              <a:solidFill>
                <a:schemeClr val="dk1"/>
              </a:solidFill>
              <a:latin typeface="Tahoma" panose="020B0604030504040204"/>
              <a:ea typeface="Tahoma" panose="020B0604030504040204"/>
              <a:cs typeface="Tahoma" panose="020B0604030504040204"/>
              <a:sym typeface="Tahoma" panose="020B0604030504040204"/>
            </a:endParaRPr>
          </a:p>
        </p:txBody>
      </p:sp>
      <p:sp>
        <p:nvSpPr>
          <p:cNvPr id="677" name="Google Shape;677;p42"/>
          <p:cNvSpPr txBox="1"/>
          <p:nvPr/>
        </p:nvSpPr>
        <p:spPr>
          <a:xfrm>
            <a:off x="687387" y="187325"/>
            <a:ext cx="8531225" cy="466725"/>
          </a:xfrm>
          <a:prstGeom prst="rect">
            <a:avLst/>
          </a:prstGeom>
          <a:solidFill>
            <a:srgbClr val="CC99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panose="020B0604020202020204"/>
              <a:buNone/>
            </a:pPr>
            <a:r>
              <a:rPr lang="en-US" sz="2400" b="0" i="0" u="none">
                <a:solidFill>
                  <a:schemeClr val="dk1"/>
                </a:solidFill>
                <a:latin typeface="Arial" panose="020B0604020202020204"/>
                <a:ea typeface="Arial" panose="020B0604020202020204"/>
                <a:cs typeface="Arial" panose="020B0604020202020204"/>
                <a:sym typeface="Arial" panose="020B0604020202020204"/>
              </a:rPr>
              <a:t>Pegawai Tetap : Gaji Bulanan (2)</a:t>
            </a:r>
            <a:endParaRPr lang="en-US" sz="2400" b="0"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checke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graphicFrame>
        <p:nvGraphicFramePr>
          <p:cNvPr id="682" name="Google Shape;682;p43"/>
          <p:cNvGraphicFramePr/>
          <p:nvPr/>
        </p:nvGraphicFramePr>
        <p:xfrm>
          <a:off x="25400" y="935037"/>
          <a:ext cx="9847262" cy="5607050"/>
        </p:xfrm>
        <a:graphic>
          <a:graphicData uri="http://schemas.openxmlformats.org/presentationml/2006/ole">
            <mc:AlternateContent xmlns:mc="http://schemas.openxmlformats.org/markup-compatibility/2006">
              <mc:Choice xmlns:v="urn:schemas-microsoft-com:vml" Requires="v">
                <p:oleObj spid="_x0000_s0" name="" r:id="rId1" imgW="12620625" imgH="7181850" progId="Excel.Sheet.8">
                  <p:embed/>
                </p:oleObj>
              </mc:Choice>
              <mc:Fallback>
                <p:oleObj name="" r:id="rId1" imgW="12620625" imgH="7181850" progId="Excel.Sheet.8">
                  <p:embed/>
                  <p:pic>
                    <p:nvPicPr>
                      <p:cNvPr id="0" name="Google Shape;682;p43"/>
                      <p:cNvPicPr preferRelativeResize="0"/>
                      <p:nvPr/>
                    </p:nvPicPr>
                    <p:blipFill rotWithShape="1">
                      <a:blip r:embed="rId2"/>
                      <a:srcRect/>
                      <a:stretch>
                        <a:fillRect/>
                      </a:stretch>
                    </p:blipFill>
                    <p:spPr>
                      <a:xfrm>
                        <a:off x="25400" y="935037"/>
                        <a:ext cx="9847262" cy="5607050"/>
                      </a:xfrm>
                      <a:prstGeom prst="rect">
                        <a:avLst/>
                      </a:prstGeom>
                      <a:noFill/>
                      <a:ln>
                        <a:noFill/>
                      </a:ln>
                    </p:spPr>
                  </p:pic>
                </p:oleObj>
              </mc:Fallback>
            </mc:AlternateContent>
          </a:graphicData>
        </a:graphic>
      </p:graphicFrame>
      <p:sp>
        <p:nvSpPr>
          <p:cNvPr id="683" name="Google Shape;683;p43"/>
          <p:cNvSpPr txBox="1"/>
          <p:nvPr/>
        </p:nvSpPr>
        <p:spPr>
          <a:xfrm>
            <a:off x="687387" y="187325"/>
            <a:ext cx="8531225" cy="400050"/>
          </a:xfrm>
          <a:prstGeom prst="rect">
            <a:avLst/>
          </a:prstGeom>
          <a:solidFill>
            <a:srgbClr val="CC99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panose="020B0604020202020204"/>
              <a:buNone/>
            </a:pPr>
            <a:r>
              <a:rPr lang="en-US" sz="2000" b="0" i="0" u="none">
                <a:solidFill>
                  <a:schemeClr val="dk1"/>
                </a:solidFill>
                <a:latin typeface="Arial" panose="020B0604020202020204"/>
                <a:ea typeface="Arial" panose="020B0604020202020204"/>
                <a:cs typeface="Arial" panose="020B0604020202020204"/>
                <a:sym typeface="Arial" panose="020B0604020202020204"/>
              </a:rPr>
              <a:t>Pegawai Tetap : Gaji Bulanan (2)</a:t>
            </a:r>
            <a:endParaRPr lang="en-US" sz="2000" b="0"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checke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44"/>
          <p:cNvSpPr txBox="1"/>
          <p:nvPr/>
        </p:nvSpPr>
        <p:spPr>
          <a:xfrm>
            <a:off x="687387" y="187325"/>
            <a:ext cx="8531225" cy="400050"/>
          </a:xfrm>
          <a:prstGeom prst="rect">
            <a:avLst/>
          </a:prstGeom>
          <a:solidFill>
            <a:srgbClr val="CC99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panose="020B0604020202020204"/>
              <a:buNone/>
            </a:pPr>
            <a:r>
              <a:rPr lang="en-US" sz="2000" b="0" i="0" u="none">
                <a:solidFill>
                  <a:schemeClr val="dk1"/>
                </a:solidFill>
                <a:latin typeface="Arial" panose="020B0604020202020204"/>
                <a:ea typeface="Arial" panose="020B0604020202020204"/>
                <a:cs typeface="Arial" panose="020B0604020202020204"/>
                <a:sym typeface="Arial" panose="020B0604020202020204"/>
              </a:rPr>
              <a:t>Pegawai Tetap : Karyawati Kawin</a:t>
            </a:r>
            <a:endParaRPr lang="en-US" sz="2000" b="0" i="0" u="none">
              <a:solidFill>
                <a:schemeClr val="dk1"/>
              </a:solidFill>
              <a:latin typeface="Arial" panose="020B0604020202020204"/>
              <a:ea typeface="Arial" panose="020B0604020202020204"/>
              <a:cs typeface="Arial" panose="020B0604020202020204"/>
              <a:sym typeface="Arial" panose="020B0604020202020204"/>
            </a:endParaRPr>
          </a:p>
        </p:txBody>
      </p:sp>
      <p:graphicFrame>
        <p:nvGraphicFramePr>
          <p:cNvPr id="690" name="Google Shape;690;p44"/>
          <p:cNvGraphicFramePr/>
          <p:nvPr/>
        </p:nvGraphicFramePr>
        <p:xfrm>
          <a:off x="428625" y="2020887"/>
          <a:ext cx="8113712" cy="4400550"/>
        </p:xfrm>
        <a:graphic>
          <a:graphicData uri="http://schemas.openxmlformats.org/presentationml/2006/ole">
            <mc:AlternateContent xmlns:mc="http://schemas.openxmlformats.org/markup-compatibility/2006">
              <mc:Choice xmlns:v="urn:schemas-microsoft-com:vml" Requires="v">
                <p:oleObj spid="_x0000_s0" name="" r:id="rId1" imgW="12925425" imgH="7010400" progId="Excel.Sheet.8">
                  <p:embed/>
                </p:oleObj>
              </mc:Choice>
              <mc:Fallback>
                <p:oleObj name="" r:id="rId1" imgW="12925425" imgH="7010400" progId="Excel.Sheet.8">
                  <p:embed/>
                  <p:pic>
                    <p:nvPicPr>
                      <p:cNvPr id="0" name="Google Shape;690;p44"/>
                      <p:cNvPicPr preferRelativeResize="0"/>
                      <p:nvPr/>
                    </p:nvPicPr>
                    <p:blipFill rotWithShape="1">
                      <a:blip r:embed="rId2"/>
                      <a:srcRect/>
                      <a:stretch>
                        <a:fillRect/>
                      </a:stretch>
                    </p:blipFill>
                    <p:spPr>
                      <a:xfrm>
                        <a:off x="428625" y="2020887"/>
                        <a:ext cx="8113712" cy="4400550"/>
                      </a:xfrm>
                      <a:prstGeom prst="rect">
                        <a:avLst/>
                      </a:prstGeom>
                      <a:noFill/>
                      <a:ln>
                        <a:noFill/>
                      </a:ln>
                    </p:spPr>
                  </p:pic>
                </p:oleObj>
              </mc:Fallback>
            </mc:AlternateContent>
          </a:graphicData>
        </a:graphic>
      </p:graphicFrame>
      <p:sp>
        <p:nvSpPr>
          <p:cNvPr id="691" name="Google Shape;691;p44"/>
          <p:cNvSpPr txBox="1"/>
          <p:nvPr/>
        </p:nvSpPr>
        <p:spPr>
          <a:xfrm>
            <a:off x="584200" y="566737"/>
            <a:ext cx="8531225" cy="11699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panose="020B0604020202020204"/>
              <a:buNone/>
            </a:pPr>
            <a:r>
              <a:rPr lang="en-US" sz="1400" b="0" i="0" u="none">
                <a:solidFill>
                  <a:schemeClr val="dk1"/>
                </a:solidFill>
                <a:latin typeface="Arial" panose="020B0604020202020204"/>
                <a:ea typeface="Arial" panose="020B0604020202020204"/>
                <a:cs typeface="Arial" panose="020B0604020202020204"/>
                <a:sym typeface="Arial" panose="020B0604020202020204"/>
              </a:rPr>
              <a:t>Farah Quin adalah seorang karyawati dengan status menikah tanpa anak, bekerja pada PT Sylverqueen dengan gaji sebulan sebesar Rp. 7.500.000,00. Farah Quin membayar iuran pensiun ke dana pensiun yang pendiriannya telah disahkan oleh Menteri Keuangan sebesar Rp. 50.000,00 sebulan. Berdasarkan surat keterangan dari Pemda tempat Farah Quin berdomisili yang diserahkan kepada pemberi kerja, diketahui bahwa suaminya tidak mempunyai penghasilan apapun.</a:t>
            </a:r>
            <a:endParaRPr lang="en-US" sz="1400" b="0"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check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title"/>
          </p:nvPr>
        </p:nvSpPr>
        <p:spPr>
          <a:xfrm>
            <a:off x="495300" y="274637"/>
            <a:ext cx="8915400" cy="669925"/>
          </a:xfrm>
          <a:prstGeom prst="rect">
            <a:avLst/>
          </a:prstGeom>
          <a:solidFill>
            <a:srgbClr val="99CC00"/>
          </a:solidFill>
          <a:ln w="9525" cap="flat" cmpd="sng">
            <a:solidFill>
              <a:schemeClr val="dk1"/>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200"/>
              <a:buFont typeface="Arial" panose="020B0604020202020204"/>
              <a:buNone/>
            </a:pPr>
            <a:r>
              <a:rPr lang="en-US" sz="3200" b="0" i="0" u="none">
                <a:solidFill>
                  <a:schemeClr val="dk2"/>
                </a:solidFill>
                <a:latin typeface="Arial" panose="020B0604020202020204"/>
                <a:ea typeface="Arial" panose="020B0604020202020204"/>
                <a:cs typeface="Arial" panose="020B0604020202020204"/>
                <a:sym typeface="Arial" panose="020B0604020202020204"/>
              </a:rPr>
              <a:t>Pemotong PPh Pasal 21/26</a:t>
            </a:r>
            <a:endParaRPr lang="en-US" sz="3200" b="0" i="0" u="none">
              <a:solidFill>
                <a:schemeClr val="dk2"/>
              </a:solidFill>
              <a:latin typeface="Arial" panose="020B0604020202020204"/>
              <a:ea typeface="Arial" panose="020B0604020202020204"/>
              <a:cs typeface="Arial" panose="020B0604020202020204"/>
              <a:sym typeface="Arial" panose="020B0604020202020204"/>
            </a:endParaRPr>
          </a:p>
        </p:txBody>
      </p:sp>
      <p:sp>
        <p:nvSpPr>
          <p:cNvPr id="140" name="Google Shape;140;p5"/>
          <p:cNvSpPr txBox="1">
            <a:spLocks noGrp="1"/>
          </p:cNvSpPr>
          <p:nvPr>
            <p:ph type="body" idx="1"/>
          </p:nvPr>
        </p:nvSpPr>
        <p:spPr>
          <a:xfrm>
            <a:off x="481012" y="1214437"/>
            <a:ext cx="8915400" cy="4525962"/>
          </a:xfrm>
          <a:prstGeom prst="rect">
            <a:avLst/>
          </a:prstGeom>
          <a:solidFill>
            <a:schemeClr val="accent1"/>
          </a:solidFill>
          <a:ln w="9525" cap="flat" cmpd="sng">
            <a:solidFill>
              <a:schemeClr val="dk1"/>
            </a:solidFill>
            <a:prstDash val="solid"/>
            <a:miter lim="524288"/>
            <a:headEnd type="none" w="sm" len="sm"/>
            <a:tailEnd type="none" w="sm" len="sm"/>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800"/>
              <a:buFont typeface="Arial" panose="020B0604020202020204"/>
              <a:buChar char="•"/>
            </a:pPr>
            <a:r>
              <a:rPr lang="en-US" sz="2800" b="0" i="0" u="none">
                <a:solidFill>
                  <a:schemeClr val="dk1"/>
                </a:solidFill>
                <a:latin typeface="Arial" panose="020B0604020202020204"/>
                <a:ea typeface="Arial" panose="020B0604020202020204"/>
                <a:cs typeface="Arial" panose="020B0604020202020204"/>
                <a:sym typeface="Arial" panose="020B0604020202020204"/>
              </a:rPr>
              <a:t>pemberi kerja yang terdiri dari orang pribadi dan badan</a:t>
            </a:r>
            <a:endParaRPr lang="en-US" sz="2800" b="0" i="0" u="none">
              <a:solidFill>
                <a:schemeClr val="dk1"/>
              </a:solidFill>
              <a:latin typeface="Arial" panose="020B0604020202020204"/>
              <a:ea typeface="Arial" panose="020B0604020202020204"/>
              <a:cs typeface="Arial" panose="020B0604020202020204"/>
              <a:sym typeface="Arial" panose="020B0604020202020204"/>
            </a:endParaRPr>
          </a:p>
          <a:p>
            <a:pPr marL="342900" lvl="0" indent="-342900" algn="just" rtl="0">
              <a:lnSpc>
                <a:spcPct val="100000"/>
              </a:lnSpc>
              <a:spcBef>
                <a:spcPts val="560"/>
              </a:spcBef>
              <a:spcAft>
                <a:spcPts val="0"/>
              </a:spcAft>
              <a:buClr>
                <a:schemeClr val="dk1"/>
              </a:buClr>
              <a:buSzPts val="2800"/>
              <a:buFont typeface="Arial" panose="020B0604020202020204"/>
              <a:buChar char="•"/>
            </a:pPr>
            <a:r>
              <a:rPr lang="en-US" sz="2800" b="0" i="0" u="none">
                <a:solidFill>
                  <a:schemeClr val="dk1"/>
                </a:solidFill>
                <a:latin typeface="Arial" panose="020B0604020202020204"/>
                <a:ea typeface="Arial" panose="020B0604020202020204"/>
                <a:cs typeface="Arial" panose="020B0604020202020204"/>
                <a:sym typeface="Arial" panose="020B0604020202020204"/>
              </a:rPr>
              <a:t>Bendahara atau pemegang kas pemerintah </a:t>
            </a:r>
            <a:endParaRPr lang="en-US" sz="2800" b="0" i="0" u="none">
              <a:solidFill>
                <a:schemeClr val="dk1"/>
              </a:solidFill>
              <a:latin typeface="Arial" panose="020B0604020202020204"/>
              <a:ea typeface="Arial" panose="020B0604020202020204"/>
              <a:cs typeface="Arial" panose="020B0604020202020204"/>
              <a:sym typeface="Arial" panose="020B0604020202020204"/>
            </a:endParaRPr>
          </a:p>
          <a:p>
            <a:pPr marL="342900" lvl="0" indent="-342900" algn="just" rtl="0">
              <a:lnSpc>
                <a:spcPct val="100000"/>
              </a:lnSpc>
              <a:spcBef>
                <a:spcPts val="560"/>
              </a:spcBef>
              <a:spcAft>
                <a:spcPts val="0"/>
              </a:spcAft>
              <a:buClr>
                <a:schemeClr val="dk1"/>
              </a:buClr>
              <a:buSzPts val="2800"/>
              <a:buFont typeface="Arial" panose="020B0604020202020204"/>
              <a:buChar char="•"/>
            </a:pPr>
            <a:r>
              <a:rPr lang="en-US" sz="2800" b="0" i="0" u="none">
                <a:solidFill>
                  <a:schemeClr val="dk1"/>
                </a:solidFill>
                <a:latin typeface="Arial" panose="020B0604020202020204"/>
                <a:ea typeface="Arial" panose="020B0604020202020204"/>
                <a:cs typeface="Arial" panose="020B0604020202020204"/>
                <a:sym typeface="Arial" panose="020B0604020202020204"/>
              </a:rPr>
              <a:t>dana pensiun, badan penyelenggara Jaminan Sosial Tenaga Kerja dan badan-badan lain</a:t>
            </a:r>
            <a:endParaRPr lang="en-US" sz="2800" b="0" i="0" u="none">
              <a:solidFill>
                <a:schemeClr val="dk1"/>
              </a:solidFill>
              <a:latin typeface="Arial" panose="020B0604020202020204"/>
              <a:ea typeface="Arial" panose="020B0604020202020204"/>
              <a:cs typeface="Arial" panose="020B0604020202020204"/>
              <a:sym typeface="Arial" panose="020B0604020202020204"/>
            </a:endParaRPr>
          </a:p>
          <a:p>
            <a:pPr marL="342900" lvl="0" indent="-342900" algn="just" rtl="0">
              <a:lnSpc>
                <a:spcPct val="100000"/>
              </a:lnSpc>
              <a:spcBef>
                <a:spcPts val="560"/>
              </a:spcBef>
              <a:spcAft>
                <a:spcPts val="0"/>
              </a:spcAft>
              <a:buClr>
                <a:schemeClr val="dk1"/>
              </a:buClr>
              <a:buSzPts val="2800"/>
              <a:buFont typeface="Arial" panose="020B0604020202020204"/>
              <a:buChar char="•"/>
            </a:pPr>
            <a:r>
              <a:rPr lang="en-US" sz="2800" b="0" i="0" u="none">
                <a:solidFill>
                  <a:schemeClr val="dk1"/>
                </a:solidFill>
                <a:latin typeface="Arial" panose="020B0604020202020204"/>
                <a:ea typeface="Arial" panose="020B0604020202020204"/>
                <a:cs typeface="Arial" panose="020B0604020202020204"/>
                <a:sym typeface="Arial" panose="020B0604020202020204"/>
              </a:rPr>
              <a:t>Orang pribadi yang melakukan kegiatan usaha atau pekerjaan bebas serta badan</a:t>
            </a:r>
            <a:endParaRPr lang="en-US" sz="2800" b="0" i="0" u="none">
              <a:solidFill>
                <a:schemeClr val="dk1"/>
              </a:solidFill>
              <a:latin typeface="Arial" panose="020B0604020202020204"/>
              <a:ea typeface="Arial" panose="020B0604020202020204"/>
              <a:cs typeface="Arial" panose="020B0604020202020204"/>
              <a:sym typeface="Arial" panose="020B0604020202020204"/>
            </a:endParaRPr>
          </a:p>
          <a:p>
            <a:pPr marL="342900" lvl="0" indent="-342900" algn="just" rtl="0">
              <a:lnSpc>
                <a:spcPct val="100000"/>
              </a:lnSpc>
              <a:spcBef>
                <a:spcPts val="560"/>
              </a:spcBef>
              <a:spcAft>
                <a:spcPts val="0"/>
              </a:spcAft>
              <a:buClr>
                <a:schemeClr val="dk1"/>
              </a:buClr>
              <a:buSzPts val="2800"/>
              <a:buFont typeface="Arial" panose="020B0604020202020204"/>
              <a:buChar char="•"/>
            </a:pPr>
            <a:r>
              <a:rPr lang="en-US" sz="2800" b="0" i="0" u="none">
                <a:solidFill>
                  <a:schemeClr val="dk1"/>
                </a:solidFill>
                <a:latin typeface="Arial" panose="020B0604020202020204"/>
                <a:ea typeface="Arial" panose="020B0604020202020204"/>
                <a:cs typeface="Arial" panose="020B0604020202020204"/>
                <a:sym typeface="Arial" panose="020B0604020202020204"/>
              </a:rPr>
              <a:t>Penyelenggara kegiatan</a:t>
            </a:r>
            <a:endParaRPr lang="en-US" sz="28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141" name="Google Shape;141;p5"/>
          <p:cNvSpPr txBox="1"/>
          <p:nvPr/>
        </p:nvSpPr>
        <p:spPr>
          <a:xfrm>
            <a:off x="584200" y="6572250"/>
            <a:ext cx="1077912" cy="24606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000"/>
              <a:buFont typeface="Arial" panose="020B0604020202020204"/>
              <a:buNone/>
            </a:pPr>
            <a:r>
              <a:rPr lang="en-US" sz="1000" b="0" i="0" u="none">
                <a:solidFill>
                  <a:schemeClr val="dk1"/>
                </a:solidFill>
                <a:latin typeface="Arial" panose="020B0604020202020204"/>
                <a:ea typeface="Arial" panose="020B0604020202020204"/>
                <a:cs typeface="Arial" panose="020B0604020202020204"/>
                <a:sym typeface="Arial" panose="020B0604020202020204"/>
              </a:rPr>
              <a:t>Pasal 2 ayat (1)</a:t>
            </a:r>
            <a:endParaRPr lang="en-US" sz="1000" b="0"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push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45"/>
          <p:cNvSpPr txBox="1"/>
          <p:nvPr/>
        </p:nvSpPr>
        <p:spPr>
          <a:xfrm>
            <a:off x="687387" y="187325"/>
            <a:ext cx="8531225" cy="708025"/>
          </a:xfrm>
          <a:prstGeom prst="rect">
            <a:avLst/>
          </a:prstGeom>
          <a:solidFill>
            <a:srgbClr val="CC99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panose="020B0604020202020204"/>
              <a:buNone/>
            </a:pPr>
            <a:r>
              <a:rPr lang="en-US" sz="2000" b="0" i="0" u="none">
                <a:solidFill>
                  <a:schemeClr val="dk1"/>
                </a:solidFill>
                <a:latin typeface="Arial" panose="020B0604020202020204"/>
                <a:ea typeface="Arial" panose="020B0604020202020204"/>
                <a:cs typeface="Arial" panose="020B0604020202020204"/>
                <a:sym typeface="Arial" panose="020B0604020202020204"/>
              </a:rPr>
              <a:t>Pegawai Tetap : Jasa Produksi, Tantiem, Gratifikasi, THR, Bonus, Premi dan Sejenisnya</a:t>
            </a:r>
            <a:endParaRPr lang="en-US" sz="20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698" name="Google Shape;698;p45"/>
          <p:cNvSpPr txBox="1"/>
          <p:nvPr/>
        </p:nvSpPr>
        <p:spPr>
          <a:xfrm>
            <a:off x="584200" y="944562"/>
            <a:ext cx="8689975" cy="12763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panose="020B0604020202020204"/>
              <a:buNone/>
            </a:pPr>
            <a:r>
              <a:rPr lang="en-US" sz="1400" b="0" i="0" u="none">
                <a:solidFill>
                  <a:schemeClr val="dk1"/>
                </a:solidFill>
                <a:latin typeface="Arial" panose="020B0604020202020204"/>
                <a:ea typeface="Arial" panose="020B0604020202020204"/>
                <a:cs typeface="Arial" panose="020B0604020202020204"/>
                <a:sym typeface="Arial" panose="020B0604020202020204"/>
              </a:rPr>
              <a:t>Jaka Widada (tidak kawin) bekerja pada PT Indoselaras dengan memperoleh gaji sebesar Rp 7.000.000,00 sebulan. Dalam tahun yang bersangkutan Jaka menerima bonus sebesar Rp 7.000.000,00. Setiap bulannya Jaka membayar iuran pensiun ke dana pensiun yang pendiriannya telah disahkan oleh Menteri Keuangan sebesar Rp 60.000,00</a:t>
            </a:r>
            <a:endParaRPr lang="en-US" sz="14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700"/>
              </a:spcBef>
              <a:spcAft>
                <a:spcPts val="0"/>
              </a:spcAft>
              <a:buClr>
                <a:schemeClr val="dk1"/>
              </a:buClr>
              <a:buSzPts val="1400"/>
              <a:buFont typeface="Arial" panose="020B0604020202020204"/>
              <a:buNone/>
            </a:pPr>
            <a:r>
              <a:rPr lang="en-US" sz="1400" b="0" i="0" u="none">
                <a:solidFill>
                  <a:schemeClr val="dk1"/>
                </a:solidFill>
                <a:latin typeface="Arial" panose="020B0604020202020204"/>
                <a:ea typeface="Arial" panose="020B0604020202020204"/>
                <a:cs typeface="Arial" panose="020B0604020202020204"/>
                <a:sym typeface="Arial" panose="020B0604020202020204"/>
              </a:rPr>
              <a:t>Cara menghitung PPh Pasal 21 atas bonus adalah :</a:t>
            </a:r>
            <a:endParaRPr lang="en-US" sz="1400" b="0" i="0" u="none">
              <a:solidFill>
                <a:schemeClr val="dk1"/>
              </a:solidFill>
              <a:latin typeface="Arial" panose="020B0604020202020204"/>
              <a:ea typeface="Arial" panose="020B0604020202020204"/>
              <a:cs typeface="Arial" panose="020B0604020202020204"/>
              <a:sym typeface="Arial" panose="020B0604020202020204"/>
            </a:endParaRPr>
          </a:p>
        </p:txBody>
      </p:sp>
      <p:graphicFrame>
        <p:nvGraphicFramePr>
          <p:cNvPr id="699" name="Google Shape;699;p45"/>
          <p:cNvGraphicFramePr/>
          <p:nvPr/>
        </p:nvGraphicFramePr>
        <p:xfrm>
          <a:off x="484187" y="2943225"/>
          <a:ext cx="9586912" cy="3068637"/>
        </p:xfrm>
        <a:graphic>
          <a:graphicData uri="http://schemas.openxmlformats.org/presentationml/2006/ole">
            <mc:AlternateContent xmlns:mc="http://schemas.openxmlformats.org/markup-compatibility/2006">
              <mc:Choice xmlns:v="urn:schemas-microsoft-com:vml" Requires="v">
                <p:oleObj spid="_x0000_s0" name="" r:id="rId1" imgW="16840200" imgH="5381625" progId="Excel.Sheet.8">
                  <p:embed/>
                </p:oleObj>
              </mc:Choice>
              <mc:Fallback>
                <p:oleObj name="" r:id="rId1" imgW="16840200" imgH="5381625" progId="Excel.Sheet.8">
                  <p:embed/>
                  <p:pic>
                    <p:nvPicPr>
                      <p:cNvPr id="0" name="Google Shape;699;p45"/>
                      <p:cNvPicPr preferRelativeResize="0"/>
                      <p:nvPr/>
                    </p:nvPicPr>
                    <p:blipFill rotWithShape="1">
                      <a:blip r:embed="rId2"/>
                      <a:srcRect/>
                      <a:stretch>
                        <a:fillRect/>
                      </a:stretch>
                    </p:blipFill>
                    <p:spPr>
                      <a:xfrm>
                        <a:off x="484187" y="2943225"/>
                        <a:ext cx="9586912" cy="3068637"/>
                      </a:xfrm>
                      <a:prstGeom prst="rect">
                        <a:avLst/>
                      </a:prstGeom>
                      <a:noFill/>
                      <a:ln>
                        <a:noFill/>
                      </a:ln>
                    </p:spPr>
                  </p:pic>
                </p:oleObj>
              </mc:Fallback>
            </mc:AlternateContent>
          </a:graphicData>
        </a:graphic>
      </p:graphicFrame>
      <p:sp>
        <p:nvSpPr>
          <p:cNvPr id="700" name="Google Shape;700;p45"/>
          <p:cNvSpPr txBox="1"/>
          <p:nvPr/>
        </p:nvSpPr>
        <p:spPr>
          <a:xfrm>
            <a:off x="793750" y="2401887"/>
            <a:ext cx="6448425"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panose="020B0604020202020204"/>
              <a:buNone/>
            </a:pPr>
            <a:r>
              <a:rPr lang="en-US" sz="1800" b="0" i="0" u="none">
                <a:solidFill>
                  <a:schemeClr val="dk1"/>
                </a:solidFill>
                <a:latin typeface="Arial" panose="020B0604020202020204"/>
                <a:ea typeface="Arial" panose="020B0604020202020204"/>
                <a:cs typeface="Arial" panose="020B0604020202020204"/>
                <a:sym typeface="Arial" panose="020B0604020202020204"/>
              </a:rPr>
              <a:t>A. PPh Pasal 21 atas Gaji dan Bonus :</a:t>
            </a:r>
            <a:endParaRPr lang="en-US" sz="1800" b="0"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checke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46"/>
          <p:cNvSpPr txBox="1"/>
          <p:nvPr/>
        </p:nvSpPr>
        <p:spPr>
          <a:xfrm>
            <a:off x="687387" y="187325"/>
            <a:ext cx="8531225" cy="708025"/>
          </a:xfrm>
          <a:prstGeom prst="rect">
            <a:avLst/>
          </a:prstGeom>
          <a:solidFill>
            <a:srgbClr val="CC99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panose="020B0604020202020204"/>
              <a:buNone/>
            </a:pPr>
            <a:r>
              <a:rPr lang="en-US" sz="2000" b="0" i="0" u="none">
                <a:solidFill>
                  <a:schemeClr val="dk1"/>
                </a:solidFill>
                <a:latin typeface="Arial" panose="020B0604020202020204"/>
                <a:ea typeface="Arial" panose="020B0604020202020204"/>
                <a:cs typeface="Arial" panose="020B0604020202020204"/>
                <a:sym typeface="Arial" panose="020B0604020202020204"/>
              </a:rPr>
              <a:t>Pegawai Tetap : Jasa Produksi, Tantiem, Gratifikasi, THR, Bonus, Premi dan Sejenisnya</a:t>
            </a:r>
            <a:endParaRPr lang="en-US" sz="2000" b="0" i="0" u="none">
              <a:solidFill>
                <a:schemeClr val="dk1"/>
              </a:solidFill>
              <a:latin typeface="Arial" panose="020B0604020202020204"/>
              <a:ea typeface="Arial" panose="020B0604020202020204"/>
              <a:cs typeface="Arial" panose="020B0604020202020204"/>
              <a:sym typeface="Arial" panose="020B0604020202020204"/>
            </a:endParaRPr>
          </a:p>
        </p:txBody>
      </p:sp>
      <p:graphicFrame>
        <p:nvGraphicFramePr>
          <p:cNvPr id="707" name="Google Shape;707;p46"/>
          <p:cNvGraphicFramePr/>
          <p:nvPr/>
        </p:nvGraphicFramePr>
        <p:xfrm>
          <a:off x="377825" y="2636837"/>
          <a:ext cx="7785100" cy="2733675"/>
        </p:xfrm>
        <a:graphic>
          <a:graphicData uri="http://schemas.openxmlformats.org/presentationml/2006/ole">
            <mc:AlternateContent xmlns:mc="http://schemas.openxmlformats.org/markup-compatibility/2006">
              <mc:Choice xmlns:v="urn:schemas-microsoft-com:vml" Requires="v">
                <p:oleObj spid="_x0000_s0" name="" r:id="rId1" imgW="16078200" imgH="5638800" progId="Excel.Sheet.8">
                  <p:embed/>
                </p:oleObj>
              </mc:Choice>
              <mc:Fallback>
                <p:oleObj name="" r:id="rId1" imgW="16078200" imgH="5638800" progId="Excel.Sheet.8">
                  <p:embed/>
                  <p:pic>
                    <p:nvPicPr>
                      <p:cNvPr id="0" name="Google Shape;707;p46"/>
                      <p:cNvPicPr preferRelativeResize="0"/>
                      <p:nvPr/>
                    </p:nvPicPr>
                    <p:blipFill rotWithShape="1">
                      <a:blip r:embed="rId2"/>
                      <a:srcRect/>
                      <a:stretch>
                        <a:fillRect/>
                      </a:stretch>
                    </p:blipFill>
                    <p:spPr>
                      <a:xfrm>
                        <a:off x="377825" y="2636837"/>
                        <a:ext cx="7785100" cy="2733675"/>
                      </a:xfrm>
                      <a:prstGeom prst="rect">
                        <a:avLst/>
                      </a:prstGeom>
                      <a:noFill/>
                      <a:ln>
                        <a:noFill/>
                      </a:ln>
                    </p:spPr>
                  </p:pic>
                </p:oleObj>
              </mc:Fallback>
            </mc:AlternateContent>
          </a:graphicData>
        </a:graphic>
      </p:graphicFrame>
      <p:sp>
        <p:nvSpPr>
          <p:cNvPr id="708" name="Google Shape;708;p46"/>
          <p:cNvSpPr txBox="1"/>
          <p:nvPr/>
        </p:nvSpPr>
        <p:spPr>
          <a:xfrm>
            <a:off x="793750" y="2060575"/>
            <a:ext cx="6448425"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panose="020B0604020202020204"/>
              <a:buNone/>
            </a:pPr>
            <a:r>
              <a:rPr lang="en-US" sz="1800" b="0" i="0" u="none">
                <a:solidFill>
                  <a:schemeClr val="dk1"/>
                </a:solidFill>
                <a:latin typeface="Arial" panose="020B0604020202020204"/>
                <a:ea typeface="Arial" panose="020B0604020202020204"/>
                <a:cs typeface="Arial" panose="020B0604020202020204"/>
                <a:sym typeface="Arial" panose="020B0604020202020204"/>
              </a:rPr>
              <a:t>B. PPh Pasal 21 atas Gaji  :</a:t>
            </a:r>
            <a:endParaRPr lang="en-US" sz="18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709" name="Google Shape;709;p46"/>
          <p:cNvSpPr txBox="1"/>
          <p:nvPr/>
        </p:nvSpPr>
        <p:spPr>
          <a:xfrm>
            <a:off x="687387" y="5643562"/>
            <a:ext cx="6448425"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panose="020B0604020202020204"/>
              <a:buNone/>
            </a:pPr>
            <a:r>
              <a:rPr lang="en-US" sz="1800" b="0" i="0" u="none">
                <a:solidFill>
                  <a:schemeClr val="dk1"/>
                </a:solidFill>
                <a:latin typeface="Arial" panose="020B0604020202020204"/>
                <a:ea typeface="Arial" panose="020B0604020202020204"/>
                <a:cs typeface="Arial" panose="020B0604020202020204"/>
                <a:sym typeface="Arial" panose="020B0604020202020204"/>
              </a:rPr>
              <a:t>C. PPh Pasal 21 atas Bonus  :</a:t>
            </a:r>
            <a:endParaRPr lang="en-US" sz="18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710" name="Google Shape;710;p46"/>
          <p:cNvSpPr txBox="1"/>
          <p:nvPr/>
        </p:nvSpPr>
        <p:spPr>
          <a:xfrm>
            <a:off x="896937" y="5967412"/>
            <a:ext cx="7800975"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panose="020B0604020202020204"/>
              <a:buNone/>
            </a:pPr>
            <a:r>
              <a:rPr lang="en-US" sz="1600" b="0" i="0" u="none">
                <a:solidFill>
                  <a:schemeClr val="dk1"/>
                </a:solidFill>
                <a:latin typeface="Arial" panose="020B0604020202020204"/>
                <a:ea typeface="Arial" panose="020B0604020202020204"/>
                <a:cs typeface="Arial" panose="020B0604020202020204"/>
                <a:sym typeface="Arial" panose="020B0604020202020204"/>
              </a:rPr>
              <a:t>Rp 1.586.500,- – Rp. 1.254.000,- = </a:t>
            </a:r>
            <a:r>
              <a:rPr lang="en-US" sz="1800" b="0" i="0" u="none">
                <a:solidFill>
                  <a:schemeClr val="dk1"/>
                </a:solidFill>
                <a:latin typeface="Arial" panose="020B0604020202020204"/>
                <a:ea typeface="Arial" panose="020B0604020202020204"/>
                <a:cs typeface="Arial" panose="020B0604020202020204"/>
                <a:sym typeface="Arial" panose="020B0604020202020204"/>
              </a:rPr>
              <a:t>Rp  332.500,00</a:t>
            </a:r>
            <a:endParaRPr lang="en-US" sz="18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711" name="Google Shape;711;p46"/>
          <p:cNvSpPr txBox="1"/>
          <p:nvPr/>
        </p:nvSpPr>
        <p:spPr>
          <a:xfrm>
            <a:off x="584200" y="944562"/>
            <a:ext cx="8689975" cy="12763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panose="020B0604020202020204"/>
              <a:buNone/>
            </a:pPr>
            <a:r>
              <a:rPr lang="en-US" sz="1400" b="0" i="0" u="none">
                <a:solidFill>
                  <a:schemeClr val="dk1"/>
                </a:solidFill>
                <a:latin typeface="Arial" panose="020B0604020202020204"/>
                <a:ea typeface="Arial" panose="020B0604020202020204"/>
                <a:cs typeface="Arial" panose="020B0604020202020204"/>
                <a:sym typeface="Arial" panose="020B0604020202020204"/>
              </a:rPr>
              <a:t>Jaka Widada (tidak kawin) bekerja pada PT Indoselaras dengan memperoleh gaji sebesar Rp 7.000.000,00 sebulan. Dalam tahun yang bersangkutan Jaka menerima bonus sebesar Rp 7.000.000,00. Setiap bulannya Jaka membayar iuran pensiun ke dana pensiun yang pendiriannya telah disahkan oleh Menteri Keuangan sebesar Rp 60.000,00</a:t>
            </a:r>
            <a:endParaRPr lang="en-US" sz="14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endParaRPr sz="1400" b="0"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47"/>
          <p:cNvSpPr txBox="1"/>
          <p:nvPr/>
        </p:nvSpPr>
        <p:spPr>
          <a:xfrm>
            <a:off x="584200" y="619125"/>
            <a:ext cx="8634412" cy="12001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200"/>
              <a:buFont typeface="Arial" panose="020B0604020202020204"/>
              <a:buNone/>
            </a:pPr>
            <a:r>
              <a:rPr lang="en-US" sz="1200" b="0" i="0" u="none">
                <a:solidFill>
                  <a:schemeClr val="dk1"/>
                </a:solidFill>
                <a:latin typeface="Arial" panose="020B0604020202020204"/>
                <a:ea typeface="Arial" panose="020B0604020202020204"/>
                <a:cs typeface="Arial" panose="020B0604020202020204"/>
                <a:sym typeface="Arial" panose="020B0604020202020204"/>
              </a:rPr>
              <a:t>Parto sebagaimana tersebut dalam contoh di atas pada bulan Juni 2015 menerima kenaikan gaji, menjadi Rp 7.500.000,00 sebulan dan berlaku surut sejak 1 Januari 2015. Dengan adanya kenaikan gaji yang berlaku surut tersebut maka Parto menerima rapel sejumlah Rp 2.500.000,00 (kekurangan gaji untuk masa Januari s.d. Mei 2015). Untuk menghitung PPh Pasal 21 atas uang rapel tersebut, terlebih dahulu dihitung kembali PPh Pasal 21 untuk masa Januari s.d. Mei 2015 atas dasar penghasilan setelah ada kenaikan gaji. Dengan demikian penghitungan PPh Pasal 21 terutangnya adalah sebagai berikut :</a:t>
            </a:r>
            <a:endParaRPr lang="en-US" sz="1200" b="0" i="0" u="none">
              <a:solidFill>
                <a:schemeClr val="dk1"/>
              </a:solidFill>
              <a:latin typeface="Arial" panose="020B0604020202020204"/>
              <a:ea typeface="Arial" panose="020B0604020202020204"/>
              <a:cs typeface="Arial" panose="020B0604020202020204"/>
              <a:sym typeface="Arial" panose="020B0604020202020204"/>
            </a:endParaRPr>
          </a:p>
        </p:txBody>
      </p:sp>
      <p:graphicFrame>
        <p:nvGraphicFramePr>
          <p:cNvPr id="718" name="Google Shape;718;p47"/>
          <p:cNvGraphicFramePr/>
          <p:nvPr/>
        </p:nvGraphicFramePr>
        <p:xfrm>
          <a:off x="958850" y="1844675"/>
          <a:ext cx="8061325" cy="4878387"/>
        </p:xfrm>
        <a:graphic>
          <a:graphicData uri="http://schemas.openxmlformats.org/presentationml/2006/ole">
            <mc:AlternateContent xmlns:mc="http://schemas.openxmlformats.org/markup-compatibility/2006">
              <mc:Choice xmlns:v="urn:schemas-microsoft-com:vml" Requires="v">
                <p:oleObj spid="_x0000_s0" name="" r:id="rId1" imgW="12239625" imgH="7410450" progId="Excel.Sheet.8">
                  <p:embed/>
                </p:oleObj>
              </mc:Choice>
              <mc:Fallback>
                <p:oleObj name="" r:id="rId1" imgW="12239625" imgH="7410450" progId="Excel.Sheet.8">
                  <p:embed/>
                  <p:pic>
                    <p:nvPicPr>
                      <p:cNvPr id="0" name="Google Shape;718;p47"/>
                      <p:cNvPicPr preferRelativeResize="0"/>
                      <p:nvPr/>
                    </p:nvPicPr>
                    <p:blipFill rotWithShape="1">
                      <a:blip r:embed="rId2"/>
                      <a:srcRect/>
                      <a:stretch>
                        <a:fillRect/>
                      </a:stretch>
                    </p:blipFill>
                    <p:spPr>
                      <a:xfrm>
                        <a:off x="958850" y="1844675"/>
                        <a:ext cx="8061325" cy="4878387"/>
                      </a:xfrm>
                      <a:prstGeom prst="rect">
                        <a:avLst/>
                      </a:prstGeom>
                      <a:noFill/>
                      <a:ln>
                        <a:noFill/>
                      </a:ln>
                    </p:spPr>
                  </p:pic>
                </p:oleObj>
              </mc:Fallback>
            </mc:AlternateContent>
          </a:graphicData>
        </a:graphic>
      </p:graphicFrame>
      <p:sp>
        <p:nvSpPr>
          <p:cNvPr id="719" name="Google Shape;719;p47"/>
          <p:cNvSpPr txBox="1"/>
          <p:nvPr/>
        </p:nvSpPr>
        <p:spPr>
          <a:xfrm>
            <a:off x="687387" y="187325"/>
            <a:ext cx="8531225" cy="400050"/>
          </a:xfrm>
          <a:prstGeom prst="rect">
            <a:avLst/>
          </a:prstGeom>
          <a:solidFill>
            <a:srgbClr val="CC99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panose="020B0604020202020204"/>
              <a:buNone/>
            </a:pPr>
            <a:r>
              <a:rPr lang="en-US" sz="2000" b="0" i="0" u="none">
                <a:solidFill>
                  <a:schemeClr val="dk1"/>
                </a:solidFill>
                <a:latin typeface="Arial" panose="020B0604020202020204"/>
                <a:ea typeface="Arial" panose="020B0604020202020204"/>
                <a:cs typeface="Arial" panose="020B0604020202020204"/>
                <a:sym typeface="Arial" panose="020B0604020202020204"/>
              </a:rPr>
              <a:t>PASAL 21 ATAS PEMBAYARAN UANG RAPEL</a:t>
            </a:r>
            <a:endParaRPr lang="en-US" sz="2000" b="0"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push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48"/>
          <p:cNvSpPr txBox="1"/>
          <p:nvPr/>
        </p:nvSpPr>
        <p:spPr>
          <a:xfrm>
            <a:off x="584200" y="944562"/>
            <a:ext cx="8689975" cy="12001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600"/>
              <a:buFont typeface="Arial" panose="020B0604020202020204"/>
              <a:buNone/>
            </a:pPr>
            <a:r>
              <a:rPr lang="en-US" sz="1600" b="0" i="0" u="none">
                <a:solidFill>
                  <a:schemeClr val="dk1"/>
                </a:solidFill>
                <a:latin typeface="Arial" panose="020B0604020202020204"/>
                <a:ea typeface="Arial" panose="020B0604020202020204"/>
                <a:cs typeface="Arial" panose="020B0604020202020204"/>
                <a:sym typeface="Arial" panose="020B0604020202020204"/>
              </a:rPr>
              <a:t>Tatang  (tidak kawin) Tukang bangunan dikontrak untuk mengerjakan pengecetan ruangan kantor PT. Aldi wijaya dengan Upah sehari Rp. 470.000 sehari selama 7 hari harus selesai dikerjakan. Hitunglah PPh 21 harian yang harus dipotong PT. Aldi Wijaya </a:t>
            </a:r>
            <a:endParaRPr lang="en-US" sz="16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endParaRPr sz="1600" b="0" i="0" u="none">
              <a:solidFill>
                <a:schemeClr val="dk1"/>
              </a:solidFill>
              <a:latin typeface="Arial" panose="020B0604020202020204"/>
              <a:ea typeface="Arial" panose="020B0604020202020204"/>
              <a:cs typeface="Arial" panose="020B0604020202020204"/>
              <a:sym typeface="Arial" panose="020B0604020202020204"/>
            </a:endParaRPr>
          </a:p>
        </p:txBody>
      </p:sp>
      <p:graphicFrame>
        <p:nvGraphicFramePr>
          <p:cNvPr id="725" name="Google Shape;725;p48"/>
          <p:cNvGraphicFramePr/>
          <p:nvPr/>
        </p:nvGraphicFramePr>
        <p:xfrm>
          <a:off x="1352550" y="2276475"/>
          <a:ext cx="7419975" cy="4830762"/>
        </p:xfrm>
        <a:graphic>
          <a:graphicData uri="http://schemas.openxmlformats.org/presentationml/2006/ole">
            <mc:AlternateContent xmlns:mc="http://schemas.openxmlformats.org/markup-compatibility/2006">
              <mc:Choice xmlns:v="urn:schemas-microsoft-com:vml" Requires="v">
                <p:oleObj spid="_x0000_s0" name="" r:id="rId1" imgW="11801475" imgH="7686675" progId="Excel.Sheet.8">
                  <p:embed/>
                </p:oleObj>
              </mc:Choice>
              <mc:Fallback>
                <p:oleObj name="" r:id="rId1" imgW="11801475" imgH="7686675" progId="Excel.Sheet.8">
                  <p:embed/>
                  <p:pic>
                    <p:nvPicPr>
                      <p:cNvPr id="0" name="Google Shape;725;p48"/>
                      <p:cNvPicPr preferRelativeResize="0"/>
                      <p:nvPr/>
                    </p:nvPicPr>
                    <p:blipFill rotWithShape="1">
                      <a:blip r:embed="rId2"/>
                      <a:srcRect/>
                      <a:stretch>
                        <a:fillRect/>
                      </a:stretch>
                    </p:blipFill>
                    <p:spPr>
                      <a:xfrm>
                        <a:off x="1352550" y="2276475"/>
                        <a:ext cx="7419975" cy="4830762"/>
                      </a:xfrm>
                      <a:prstGeom prst="rect">
                        <a:avLst/>
                      </a:prstGeom>
                      <a:noFill/>
                      <a:ln>
                        <a:noFill/>
                      </a:ln>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a:spLocks noGrp="1"/>
          </p:cNvSpPr>
          <p:nvPr>
            <p:ph type="title"/>
          </p:nvPr>
        </p:nvSpPr>
        <p:spPr>
          <a:xfrm>
            <a:off x="631825" y="274637"/>
            <a:ext cx="8713787" cy="1138237"/>
          </a:xfrm>
          <a:prstGeom prst="roundRect">
            <a:avLst>
              <a:gd name="adj" fmla="val 3600"/>
            </a:avLst>
          </a:prstGeom>
          <a:solidFill>
            <a:srgbClr val="99CC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200"/>
              <a:buFont typeface="Tahoma" panose="020B0604030504040204"/>
              <a:buNone/>
            </a:pPr>
            <a:r>
              <a:rPr lang="en-US" sz="3200" b="0" i="0" u="none">
                <a:solidFill>
                  <a:schemeClr val="dk2"/>
                </a:solidFill>
                <a:latin typeface="Tahoma" panose="020B0604030504040204"/>
                <a:ea typeface="Tahoma" panose="020B0604030504040204"/>
                <a:cs typeface="Tahoma" panose="020B0604030504040204"/>
                <a:sym typeface="Tahoma" panose="020B0604030504040204"/>
              </a:rPr>
              <a:t>Tidak Termasuk Pemberi Kerja Sebagai Pemotong PPh Pasal 21/26</a:t>
            </a:r>
            <a:endParaRPr lang="en-US" sz="3200" b="0" i="0" u="none">
              <a:solidFill>
                <a:schemeClr val="dk2"/>
              </a:solidFill>
              <a:latin typeface="Tahoma" panose="020B0604030504040204"/>
              <a:ea typeface="Tahoma" panose="020B0604030504040204"/>
              <a:cs typeface="Tahoma" panose="020B0604030504040204"/>
              <a:sym typeface="Tahoma" panose="020B0604030504040204"/>
            </a:endParaRPr>
          </a:p>
        </p:txBody>
      </p:sp>
      <p:sp>
        <p:nvSpPr>
          <p:cNvPr id="147" name="Google Shape;147;p6"/>
          <p:cNvSpPr>
            <a:spLocks noGrp="1"/>
          </p:cNvSpPr>
          <p:nvPr>
            <p:ph type="body" idx="1"/>
          </p:nvPr>
        </p:nvSpPr>
        <p:spPr>
          <a:xfrm>
            <a:off x="481012" y="1711325"/>
            <a:ext cx="8915400" cy="4525962"/>
          </a:xfrm>
          <a:prstGeom prst="roundRect">
            <a:avLst>
              <a:gd name="adj" fmla="val 36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800"/>
              <a:buFont typeface="Arial" panose="020B0604020202020204"/>
              <a:buChar char="•"/>
            </a:pPr>
            <a:r>
              <a:rPr lang="en-US" sz="2800" b="0" i="0" u="none">
                <a:solidFill>
                  <a:schemeClr val="dk1"/>
                </a:solidFill>
                <a:latin typeface="Arial" panose="020B0604020202020204"/>
                <a:ea typeface="Arial" panose="020B0604020202020204"/>
                <a:cs typeface="Arial" panose="020B0604020202020204"/>
                <a:sym typeface="Arial" panose="020B0604020202020204"/>
              </a:rPr>
              <a:t>Kantor perwakilan negara asing</a:t>
            </a:r>
            <a:endParaRPr lang="en-US" sz="2800" b="0" i="0" u="none">
              <a:solidFill>
                <a:schemeClr val="dk1"/>
              </a:solidFill>
              <a:latin typeface="Arial" panose="020B0604020202020204"/>
              <a:ea typeface="Arial" panose="020B0604020202020204"/>
              <a:cs typeface="Arial" panose="020B0604020202020204"/>
              <a:sym typeface="Arial" panose="020B0604020202020204"/>
            </a:endParaRPr>
          </a:p>
          <a:p>
            <a:pPr marL="342900" lvl="0" indent="-342900" algn="just" rtl="0">
              <a:lnSpc>
                <a:spcPct val="100000"/>
              </a:lnSpc>
              <a:spcBef>
                <a:spcPts val="560"/>
              </a:spcBef>
              <a:spcAft>
                <a:spcPts val="0"/>
              </a:spcAft>
              <a:buClr>
                <a:schemeClr val="dk1"/>
              </a:buClr>
              <a:buSzPts val="2800"/>
              <a:buFont typeface="Arial" panose="020B0604020202020204"/>
              <a:buChar char="•"/>
            </a:pPr>
            <a:r>
              <a:rPr lang="en-US" sz="2800" b="0" i="0" u="none">
                <a:solidFill>
                  <a:schemeClr val="dk1"/>
                </a:solidFill>
                <a:latin typeface="Arial" panose="020B0604020202020204"/>
                <a:ea typeface="Arial" panose="020B0604020202020204"/>
                <a:cs typeface="Arial" panose="020B0604020202020204"/>
                <a:sym typeface="Arial" panose="020B0604020202020204"/>
              </a:rPr>
              <a:t>Organisasi-organisasi internasional yang ditetapkan Menteri Keuangan</a:t>
            </a:r>
            <a:endParaRPr lang="en-US" sz="2800" b="0" i="0" u="none">
              <a:solidFill>
                <a:schemeClr val="dk1"/>
              </a:solidFill>
              <a:latin typeface="Arial" panose="020B0604020202020204"/>
              <a:ea typeface="Arial" panose="020B0604020202020204"/>
              <a:cs typeface="Arial" panose="020B0604020202020204"/>
              <a:sym typeface="Arial" panose="020B0604020202020204"/>
            </a:endParaRPr>
          </a:p>
          <a:p>
            <a:pPr marL="342900" lvl="0" indent="-342900" algn="just" rtl="0">
              <a:lnSpc>
                <a:spcPct val="100000"/>
              </a:lnSpc>
              <a:spcBef>
                <a:spcPts val="560"/>
              </a:spcBef>
              <a:spcAft>
                <a:spcPts val="0"/>
              </a:spcAft>
              <a:buClr>
                <a:schemeClr val="dk1"/>
              </a:buClr>
              <a:buSzPts val="2800"/>
              <a:buFont typeface="Arial" panose="020B0604020202020204"/>
              <a:buChar char="•"/>
            </a:pPr>
            <a:r>
              <a:rPr lang="en-US" sz="2800" b="0" i="0" u="none">
                <a:solidFill>
                  <a:schemeClr val="dk1"/>
                </a:solidFill>
                <a:latin typeface="Arial" panose="020B0604020202020204"/>
                <a:ea typeface="Arial" panose="020B0604020202020204"/>
                <a:cs typeface="Arial" panose="020B0604020202020204"/>
                <a:sym typeface="Arial" panose="020B0604020202020204"/>
              </a:rPr>
              <a:t>Pemberi kerja orang pribadi yang tidak melakukan kegiatan usaha atau pekerjaan bebas yang semata-mata memperkerjakan orang pribadi untuk melakukan pekerjaan rumah tangga atau pekerjaan bukan dalam rangka melakukan kegiatan usaha atau pekerjaan bebas</a:t>
            </a:r>
            <a:endParaRPr lang="en-US" sz="2800" b="0" i="0" u="none">
              <a:solidFill>
                <a:schemeClr val="dk1"/>
              </a:solidFill>
              <a:latin typeface="Arial" panose="020B0604020202020204"/>
              <a:ea typeface="Arial" panose="020B0604020202020204"/>
              <a:cs typeface="Arial" panose="020B0604020202020204"/>
              <a:sym typeface="Arial" panose="020B0604020202020204"/>
            </a:endParaRPr>
          </a:p>
          <a:p>
            <a:pPr marL="342900" lvl="0" indent="-165100" algn="l" rtl="0">
              <a:spcBef>
                <a:spcPts val="560"/>
              </a:spcBef>
              <a:spcAft>
                <a:spcPts val="0"/>
              </a:spcAft>
              <a:buClr>
                <a:schemeClr val="dk1"/>
              </a:buClr>
              <a:buSzPts val="2800"/>
              <a:buFont typeface="Arial" panose="020B0604020202020204"/>
              <a:buNone/>
            </a:pPr>
            <a:endParaRPr sz="28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148" name="Google Shape;148;p6"/>
          <p:cNvSpPr txBox="1"/>
          <p:nvPr/>
        </p:nvSpPr>
        <p:spPr>
          <a:xfrm>
            <a:off x="584200" y="6572250"/>
            <a:ext cx="1077912" cy="24606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000"/>
              <a:buFont typeface="Arial" panose="020B0604020202020204"/>
              <a:buNone/>
            </a:pPr>
            <a:r>
              <a:rPr lang="en-US" sz="1000" b="0" i="0" u="none">
                <a:solidFill>
                  <a:schemeClr val="dk1"/>
                </a:solidFill>
                <a:latin typeface="Arial" panose="020B0604020202020204"/>
                <a:ea typeface="Arial" panose="020B0604020202020204"/>
                <a:cs typeface="Arial" panose="020B0604020202020204"/>
                <a:sym typeface="Arial" panose="020B0604020202020204"/>
              </a:rPr>
              <a:t>Pasal 2 ayat (2)</a:t>
            </a:r>
            <a:endParaRPr lang="en-US" sz="1000" b="0"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481012" y="187325"/>
            <a:ext cx="8915400" cy="939800"/>
          </a:xfrm>
          <a:prstGeom prst="rect">
            <a:avLst/>
          </a:prstGeom>
          <a:solidFill>
            <a:srgbClr val="C0C0C0"/>
          </a:solidFill>
          <a:ln w="9525" cap="flat" cmpd="sng">
            <a:solidFill>
              <a:schemeClr val="dk1"/>
            </a:solidFill>
            <a:prstDash val="solid"/>
            <a:miter lim="524288"/>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800"/>
              <a:buFont typeface="Tahoma" panose="020B0604030504040204"/>
              <a:buNone/>
            </a:pPr>
            <a:r>
              <a:rPr lang="en-US" sz="2800" b="0" i="0" u="none">
                <a:solidFill>
                  <a:schemeClr val="dk2"/>
                </a:solidFill>
                <a:latin typeface="Tahoma" panose="020B0604030504040204"/>
                <a:ea typeface="Tahoma" panose="020B0604030504040204"/>
                <a:cs typeface="Tahoma" panose="020B0604030504040204"/>
                <a:sym typeface="Tahoma" panose="020B0604030504040204"/>
              </a:rPr>
              <a:t>Penerima Penghasilan Yang Dipotong PPh Pasal 21/26</a:t>
            </a:r>
            <a:br>
              <a:rPr lang="en-US" sz="2800" b="0" i="0" u="none">
                <a:solidFill>
                  <a:schemeClr val="dk2"/>
                </a:solidFill>
                <a:latin typeface="Tahoma" panose="020B0604030504040204"/>
                <a:ea typeface="Tahoma" panose="020B0604030504040204"/>
                <a:cs typeface="Tahoma" panose="020B0604030504040204"/>
                <a:sym typeface="Tahoma" panose="020B0604030504040204"/>
              </a:rPr>
            </a:br>
            <a:r>
              <a:rPr lang="en-US" sz="2800" b="0" i="0" u="none">
                <a:solidFill>
                  <a:schemeClr val="dk2"/>
                </a:solidFill>
                <a:latin typeface="Tahoma" panose="020B0604030504040204"/>
                <a:ea typeface="Tahoma" panose="020B0604030504040204"/>
                <a:cs typeface="Tahoma" panose="020B0604030504040204"/>
                <a:sym typeface="Tahoma" panose="020B0604030504040204"/>
              </a:rPr>
              <a:t>(Pasal 3)</a:t>
            </a:r>
            <a:endParaRPr lang="en-US" sz="2800" b="0" i="0" u="none">
              <a:solidFill>
                <a:schemeClr val="dk2"/>
              </a:solidFill>
              <a:latin typeface="Tahoma" panose="020B0604030504040204"/>
              <a:ea typeface="Tahoma" panose="020B0604030504040204"/>
              <a:cs typeface="Tahoma" panose="020B0604030504040204"/>
              <a:sym typeface="Tahoma" panose="020B0604030504040204"/>
            </a:endParaRPr>
          </a:p>
        </p:txBody>
      </p:sp>
      <p:sp>
        <p:nvSpPr>
          <p:cNvPr id="154" name="Google Shape;154;p7"/>
          <p:cNvSpPr>
            <a:spLocks noGrp="1"/>
          </p:cNvSpPr>
          <p:nvPr>
            <p:ph type="body" idx="1"/>
          </p:nvPr>
        </p:nvSpPr>
        <p:spPr>
          <a:xfrm>
            <a:off x="619125" y="1654175"/>
            <a:ext cx="9048750" cy="5060950"/>
          </a:xfrm>
          <a:prstGeom prst="roundRect">
            <a:avLst>
              <a:gd name="adj" fmla="val 3600"/>
            </a:avLst>
          </a:prstGeom>
          <a:solidFill>
            <a:srgbClr val="CCFF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1600"/>
              <a:buFont typeface="Arial" panose="020B0604020202020204"/>
              <a:buChar char="•"/>
            </a:pPr>
            <a:r>
              <a:rPr lang="en-US" sz="1600" b="0" i="0" u="none">
                <a:solidFill>
                  <a:schemeClr val="dk1"/>
                </a:solidFill>
                <a:latin typeface="Arial" panose="020B0604020202020204"/>
                <a:ea typeface="Arial" panose="020B0604020202020204"/>
                <a:cs typeface="Arial" panose="020B0604020202020204"/>
                <a:sym typeface="Arial" panose="020B0604020202020204"/>
              </a:rPr>
              <a:t>Pegawai </a:t>
            </a:r>
            <a:endParaRPr lang="en-US" sz="1600" b="0" i="0" u="none">
              <a:solidFill>
                <a:schemeClr val="dk1"/>
              </a:solidFill>
              <a:latin typeface="Arial" panose="020B0604020202020204"/>
              <a:ea typeface="Arial" panose="020B0604020202020204"/>
              <a:cs typeface="Arial" panose="020B0604020202020204"/>
              <a:sym typeface="Arial" panose="020B0604020202020204"/>
            </a:endParaRPr>
          </a:p>
          <a:p>
            <a:pPr marL="342900" lvl="0" indent="-342900" algn="just" rtl="0">
              <a:lnSpc>
                <a:spcPct val="80000"/>
              </a:lnSpc>
              <a:spcBef>
                <a:spcPts val="320"/>
              </a:spcBef>
              <a:spcAft>
                <a:spcPts val="0"/>
              </a:spcAft>
              <a:buClr>
                <a:schemeClr val="dk1"/>
              </a:buClr>
              <a:buSzPts val="1600"/>
              <a:buFont typeface="Arial" panose="020B0604020202020204"/>
              <a:buChar char="•"/>
            </a:pPr>
            <a:r>
              <a:rPr lang="en-US" sz="1600" b="0" i="0" u="none">
                <a:solidFill>
                  <a:schemeClr val="dk1"/>
                </a:solidFill>
                <a:latin typeface="Arial" panose="020B0604020202020204"/>
                <a:ea typeface="Arial" panose="020B0604020202020204"/>
                <a:cs typeface="Arial" panose="020B0604020202020204"/>
                <a:sym typeface="Arial" panose="020B0604020202020204"/>
              </a:rPr>
              <a:t>Penerima uang pesangon, pensiun atau uang manfaat pensiun, THT, JHT, termasuk ahli warisnya</a:t>
            </a:r>
            <a:endParaRPr lang="en-US" sz="1600" b="0" i="0" u="none">
              <a:solidFill>
                <a:schemeClr val="dk1"/>
              </a:solidFill>
              <a:latin typeface="Arial" panose="020B0604020202020204"/>
              <a:ea typeface="Arial" panose="020B0604020202020204"/>
              <a:cs typeface="Arial" panose="020B0604020202020204"/>
              <a:sym typeface="Arial" panose="020B0604020202020204"/>
            </a:endParaRPr>
          </a:p>
          <a:p>
            <a:pPr marL="342900" lvl="0" indent="-342900" algn="l" rtl="0">
              <a:lnSpc>
                <a:spcPct val="80000"/>
              </a:lnSpc>
              <a:spcBef>
                <a:spcPts val="320"/>
              </a:spcBef>
              <a:spcAft>
                <a:spcPts val="0"/>
              </a:spcAft>
              <a:buClr>
                <a:schemeClr val="dk1"/>
              </a:buClr>
              <a:buSzPts val="1600"/>
              <a:buFont typeface="Arial" panose="020B0604020202020204"/>
              <a:buChar char="•"/>
            </a:pPr>
            <a:r>
              <a:rPr lang="en-US" sz="1600" b="0" i="0" u="none">
                <a:solidFill>
                  <a:schemeClr val="dk1"/>
                </a:solidFill>
                <a:latin typeface="Arial" panose="020B0604020202020204"/>
                <a:ea typeface="Arial" panose="020B0604020202020204"/>
                <a:cs typeface="Arial" panose="020B0604020202020204"/>
                <a:sym typeface="Arial" panose="020B0604020202020204"/>
              </a:rPr>
              <a:t>Bukan pegawai :</a:t>
            </a:r>
            <a:endParaRPr lang="en-US" sz="1600" b="0" i="0" u="none">
              <a:solidFill>
                <a:schemeClr val="dk1"/>
              </a:solidFill>
              <a:latin typeface="Arial" panose="020B0604020202020204"/>
              <a:ea typeface="Arial" panose="020B0604020202020204"/>
              <a:cs typeface="Arial" panose="020B0604020202020204"/>
              <a:sym typeface="Arial" panose="020B0604020202020204"/>
            </a:endParaRPr>
          </a:p>
          <a:p>
            <a:pPr marL="742950" lvl="1" indent="-285750" algn="l" rtl="0">
              <a:lnSpc>
                <a:spcPct val="80000"/>
              </a:lnSpc>
              <a:spcBef>
                <a:spcPts val="280"/>
              </a:spcBef>
              <a:spcAft>
                <a:spcPts val="0"/>
              </a:spcAft>
              <a:buClr>
                <a:schemeClr val="accent2"/>
              </a:buClr>
              <a:buSzPts val="1400"/>
              <a:buFont typeface="Arial" panose="020B0604020202020204"/>
              <a:buChar char="–"/>
            </a:pPr>
            <a:r>
              <a:rPr lang="en-US" sz="1400" b="1" i="0" u="none">
                <a:solidFill>
                  <a:schemeClr val="accent2"/>
                </a:solidFill>
                <a:latin typeface="Arial" panose="020B0604020202020204"/>
                <a:ea typeface="Arial" panose="020B0604020202020204"/>
                <a:cs typeface="Arial" panose="020B0604020202020204"/>
                <a:sym typeface="Arial" panose="020B0604020202020204"/>
              </a:rPr>
              <a:t>Tenaga ahli</a:t>
            </a:r>
            <a:endParaRPr lang="en-US" sz="1400" b="1" i="0" u="none">
              <a:solidFill>
                <a:schemeClr val="accent2"/>
              </a:solidFill>
              <a:latin typeface="Arial" panose="020B0604020202020204"/>
              <a:ea typeface="Arial" panose="020B0604020202020204"/>
              <a:cs typeface="Arial" panose="020B0604020202020204"/>
              <a:sym typeface="Arial" panose="020B0604020202020204"/>
            </a:endParaRPr>
          </a:p>
          <a:p>
            <a:pPr marL="742950" lvl="1" indent="-285750" algn="l" rtl="0">
              <a:lnSpc>
                <a:spcPct val="80000"/>
              </a:lnSpc>
              <a:spcBef>
                <a:spcPts val="280"/>
              </a:spcBef>
              <a:spcAft>
                <a:spcPts val="0"/>
              </a:spcAft>
              <a:buClr>
                <a:schemeClr val="dk1"/>
              </a:buClr>
              <a:buSzPts val="1400"/>
              <a:buFont typeface="Arial" panose="020B0604020202020204"/>
              <a:buChar char="–"/>
            </a:pPr>
            <a:r>
              <a:rPr lang="en-US" sz="1400" b="0" i="0" u="none">
                <a:solidFill>
                  <a:schemeClr val="dk1"/>
                </a:solidFill>
                <a:latin typeface="Arial" panose="020B0604020202020204"/>
                <a:ea typeface="Arial" panose="020B0604020202020204"/>
                <a:cs typeface="Arial" panose="020B0604020202020204"/>
                <a:sym typeface="Arial" panose="020B0604020202020204"/>
              </a:rPr>
              <a:t>Seniman/pekerja seni, pembawa acara</a:t>
            </a:r>
            <a:endParaRPr lang="en-US" sz="1400" b="0" i="0" u="none">
              <a:solidFill>
                <a:schemeClr val="dk1"/>
              </a:solidFill>
              <a:latin typeface="Arial" panose="020B0604020202020204"/>
              <a:ea typeface="Arial" panose="020B0604020202020204"/>
              <a:cs typeface="Arial" panose="020B0604020202020204"/>
              <a:sym typeface="Arial" panose="020B0604020202020204"/>
            </a:endParaRPr>
          </a:p>
          <a:p>
            <a:pPr marL="742950" lvl="1" indent="-285750" algn="l" rtl="0">
              <a:lnSpc>
                <a:spcPct val="80000"/>
              </a:lnSpc>
              <a:spcBef>
                <a:spcPts val="280"/>
              </a:spcBef>
              <a:spcAft>
                <a:spcPts val="0"/>
              </a:spcAft>
              <a:buClr>
                <a:schemeClr val="dk1"/>
              </a:buClr>
              <a:buSzPts val="1400"/>
              <a:buFont typeface="Arial" panose="020B0604020202020204"/>
              <a:buChar char="–"/>
            </a:pPr>
            <a:r>
              <a:rPr lang="en-US" sz="1400" b="0" i="0" u="none">
                <a:solidFill>
                  <a:schemeClr val="dk1"/>
                </a:solidFill>
                <a:latin typeface="Arial" panose="020B0604020202020204"/>
                <a:ea typeface="Arial" panose="020B0604020202020204"/>
                <a:cs typeface="Arial" panose="020B0604020202020204"/>
                <a:sym typeface="Arial" panose="020B0604020202020204"/>
              </a:rPr>
              <a:t>Olahragawan</a:t>
            </a:r>
            <a:endParaRPr lang="en-US" sz="1400" b="0" i="0" u="none">
              <a:solidFill>
                <a:schemeClr val="dk1"/>
              </a:solidFill>
              <a:latin typeface="Arial" panose="020B0604020202020204"/>
              <a:ea typeface="Arial" panose="020B0604020202020204"/>
              <a:cs typeface="Arial" panose="020B0604020202020204"/>
              <a:sym typeface="Arial" panose="020B0604020202020204"/>
            </a:endParaRPr>
          </a:p>
          <a:p>
            <a:pPr marL="742950" lvl="1" indent="-285750" algn="l" rtl="0">
              <a:lnSpc>
                <a:spcPct val="80000"/>
              </a:lnSpc>
              <a:spcBef>
                <a:spcPts val="280"/>
              </a:spcBef>
              <a:spcAft>
                <a:spcPts val="0"/>
              </a:spcAft>
              <a:buClr>
                <a:schemeClr val="dk1"/>
              </a:buClr>
              <a:buSzPts val="1400"/>
              <a:buFont typeface="Arial" panose="020B0604020202020204"/>
              <a:buChar char="–"/>
            </a:pPr>
            <a:r>
              <a:rPr lang="en-US" sz="1400" b="0" i="0" u="none">
                <a:solidFill>
                  <a:schemeClr val="dk1"/>
                </a:solidFill>
                <a:latin typeface="Arial" panose="020B0604020202020204"/>
                <a:ea typeface="Arial" panose="020B0604020202020204"/>
                <a:cs typeface="Arial" panose="020B0604020202020204"/>
                <a:sym typeface="Arial" panose="020B0604020202020204"/>
              </a:rPr>
              <a:t>Penasihat, pengajar, pelatih, penceramah, penyuluh dan moderator</a:t>
            </a:r>
            <a:endParaRPr lang="en-US" sz="1400" b="0" i="0" u="none">
              <a:solidFill>
                <a:schemeClr val="dk1"/>
              </a:solidFill>
              <a:latin typeface="Arial" panose="020B0604020202020204"/>
              <a:ea typeface="Arial" panose="020B0604020202020204"/>
              <a:cs typeface="Arial" panose="020B0604020202020204"/>
              <a:sym typeface="Arial" panose="020B0604020202020204"/>
            </a:endParaRPr>
          </a:p>
          <a:p>
            <a:pPr marL="742950" lvl="1" indent="-285750" algn="l" rtl="0">
              <a:lnSpc>
                <a:spcPct val="80000"/>
              </a:lnSpc>
              <a:spcBef>
                <a:spcPts val="280"/>
              </a:spcBef>
              <a:spcAft>
                <a:spcPts val="0"/>
              </a:spcAft>
              <a:buClr>
                <a:schemeClr val="dk1"/>
              </a:buClr>
              <a:buSzPts val="1400"/>
              <a:buFont typeface="Arial" panose="020B0604020202020204"/>
              <a:buChar char="–"/>
            </a:pPr>
            <a:r>
              <a:rPr lang="en-US" sz="1400" b="0" i="0" u="none">
                <a:solidFill>
                  <a:schemeClr val="dk1"/>
                </a:solidFill>
                <a:latin typeface="Arial" panose="020B0604020202020204"/>
                <a:ea typeface="Arial" panose="020B0604020202020204"/>
                <a:cs typeface="Arial" panose="020B0604020202020204"/>
                <a:sym typeface="Arial" panose="020B0604020202020204"/>
              </a:rPr>
              <a:t>Pengarang, peneliti, penerjemah</a:t>
            </a:r>
            <a:endParaRPr lang="en-US" sz="1400" b="0" i="0" u="none">
              <a:solidFill>
                <a:schemeClr val="dk1"/>
              </a:solidFill>
              <a:latin typeface="Arial" panose="020B0604020202020204"/>
              <a:ea typeface="Arial" panose="020B0604020202020204"/>
              <a:cs typeface="Arial" panose="020B0604020202020204"/>
              <a:sym typeface="Arial" panose="020B0604020202020204"/>
            </a:endParaRPr>
          </a:p>
          <a:p>
            <a:pPr marL="742950" lvl="1" indent="-285750" algn="l" rtl="0">
              <a:lnSpc>
                <a:spcPct val="80000"/>
              </a:lnSpc>
              <a:spcBef>
                <a:spcPts val="280"/>
              </a:spcBef>
              <a:spcAft>
                <a:spcPts val="0"/>
              </a:spcAft>
              <a:buClr>
                <a:schemeClr val="dk1"/>
              </a:buClr>
              <a:buSzPts val="1400"/>
              <a:buFont typeface="Arial" panose="020B0604020202020204"/>
              <a:buChar char="–"/>
            </a:pPr>
            <a:r>
              <a:rPr lang="en-US" sz="1400" b="0" i="0" u="none">
                <a:solidFill>
                  <a:schemeClr val="dk1"/>
                </a:solidFill>
                <a:latin typeface="Arial" panose="020B0604020202020204"/>
                <a:ea typeface="Arial" panose="020B0604020202020204"/>
                <a:cs typeface="Arial" panose="020B0604020202020204"/>
                <a:sym typeface="Arial" panose="020B0604020202020204"/>
              </a:rPr>
              <a:t>Pemberi jasa dalam segala bidang</a:t>
            </a:r>
            <a:endParaRPr lang="en-US" sz="1400" b="0" i="0" u="none">
              <a:solidFill>
                <a:schemeClr val="dk1"/>
              </a:solidFill>
              <a:latin typeface="Arial" panose="020B0604020202020204"/>
              <a:ea typeface="Arial" panose="020B0604020202020204"/>
              <a:cs typeface="Arial" panose="020B0604020202020204"/>
              <a:sym typeface="Arial" panose="020B0604020202020204"/>
            </a:endParaRPr>
          </a:p>
          <a:p>
            <a:pPr marL="742950" lvl="1" indent="-285750" algn="l" rtl="0">
              <a:lnSpc>
                <a:spcPct val="80000"/>
              </a:lnSpc>
              <a:spcBef>
                <a:spcPts val="280"/>
              </a:spcBef>
              <a:spcAft>
                <a:spcPts val="0"/>
              </a:spcAft>
              <a:buClr>
                <a:schemeClr val="dk1"/>
              </a:buClr>
              <a:buSzPts val="1400"/>
              <a:buFont typeface="Arial" panose="020B0604020202020204"/>
              <a:buChar char="–"/>
            </a:pPr>
            <a:r>
              <a:rPr lang="en-US" sz="1400" b="0" i="0" u="none">
                <a:solidFill>
                  <a:schemeClr val="dk1"/>
                </a:solidFill>
                <a:latin typeface="Arial" panose="020B0604020202020204"/>
                <a:ea typeface="Arial" panose="020B0604020202020204"/>
                <a:cs typeface="Arial" panose="020B0604020202020204"/>
                <a:sym typeface="Arial" panose="020B0604020202020204"/>
              </a:rPr>
              <a:t>Agen iklan</a:t>
            </a:r>
            <a:endParaRPr lang="en-US" sz="1400" b="0" i="0" u="none">
              <a:solidFill>
                <a:schemeClr val="dk1"/>
              </a:solidFill>
              <a:latin typeface="Arial" panose="020B0604020202020204"/>
              <a:ea typeface="Arial" panose="020B0604020202020204"/>
              <a:cs typeface="Arial" panose="020B0604020202020204"/>
              <a:sym typeface="Arial" panose="020B0604020202020204"/>
            </a:endParaRPr>
          </a:p>
          <a:p>
            <a:pPr marL="742950" lvl="1" indent="-285750" algn="l" rtl="0">
              <a:lnSpc>
                <a:spcPct val="80000"/>
              </a:lnSpc>
              <a:spcBef>
                <a:spcPts val="280"/>
              </a:spcBef>
              <a:spcAft>
                <a:spcPts val="0"/>
              </a:spcAft>
              <a:buClr>
                <a:schemeClr val="dk1"/>
              </a:buClr>
              <a:buSzPts val="1400"/>
              <a:buFont typeface="Arial" panose="020B0604020202020204"/>
              <a:buChar char="–"/>
            </a:pPr>
            <a:r>
              <a:rPr lang="en-US" sz="1400" b="0" i="0" u="none">
                <a:solidFill>
                  <a:schemeClr val="dk1"/>
                </a:solidFill>
                <a:latin typeface="Arial" panose="020B0604020202020204"/>
                <a:ea typeface="Arial" panose="020B0604020202020204"/>
                <a:cs typeface="Arial" panose="020B0604020202020204"/>
                <a:sym typeface="Arial" panose="020B0604020202020204"/>
              </a:rPr>
              <a:t>Pengawas dan pengelola proyek</a:t>
            </a:r>
            <a:endParaRPr lang="en-US" sz="1400" b="0" i="0" u="none">
              <a:solidFill>
                <a:schemeClr val="dk1"/>
              </a:solidFill>
              <a:latin typeface="Arial" panose="020B0604020202020204"/>
              <a:ea typeface="Arial" panose="020B0604020202020204"/>
              <a:cs typeface="Arial" panose="020B0604020202020204"/>
              <a:sym typeface="Arial" panose="020B0604020202020204"/>
            </a:endParaRPr>
          </a:p>
          <a:p>
            <a:pPr marL="742950" lvl="1" indent="-285750" algn="l" rtl="0">
              <a:lnSpc>
                <a:spcPct val="80000"/>
              </a:lnSpc>
              <a:spcBef>
                <a:spcPts val="280"/>
              </a:spcBef>
              <a:spcAft>
                <a:spcPts val="0"/>
              </a:spcAft>
              <a:buClr>
                <a:schemeClr val="dk1"/>
              </a:buClr>
              <a:buSzPts val="1400"/>
              <a:buFont typeface="Arial" panose="020B0604020202020204"/>
              <a:buChar char="–"/>
            </a:pPr>
            <a:r>
              <a:rPr lang="en-US" sz="1400" b="0" i="0" u="none">
                <a:solidFill>
                  <a:schemeClr val="dk1"/>
                </a:solidFill>
                <a:latin typeface="Arial" panose="020B0604020202020204"/>
                <a:ea typeface="Arial" panose="020B0604020202020204"/>
                <a:cs typeface="Arial" panose="020B0604020202020204"/>
                <a:sym typeface="Arial" panose="020B0604020202020204"/>
              </a:rPr>
              <a:t>Pembawa pesanan/yang menemukan langganan/perantara</a:t>
            </a:r>
            <a:endParaRPr lang="en-US" sz="1400" b="0" i="0" u="none">
              <a:solidFill>
                <a:schemeClr val="dk1"/>
              </a:solidFill>
              <a:latin typeface="Arial" panose="020B0604020202020204"/>
              <a:ea typeface="Arial" panose="020B0604020202020204"/>
              <a:cs typeface="Arial" panose="020B0604020202020204"/>
              <a:sym typeface="Arial" panose="020B0604020202020204"/>
            </a:endParaRPr>
          </a:p>
          <a:p>
            <a:pPr marL="742950" lvl="1" indent="-285750" algn="l" rtl="0">
              <a:lnSpc>
                <a:spcPct val="80000"/>
              </a:lnSpc>
              <a:spcBef>
                <a:spcPts val="280"/>
              </a:spcBef>
              <a:spcAft>
                <a:spcPts val="0"/>
              </a:spcAft>
              <a:buClr>
                <a:schemeClr val="dk1"/>
              </a:buClr>
              <a:buSzPts val="1400"/>
              <a:buFont typeface="Arial" panose="020B0604020202020204"/>
              <a:buChar char="–"/>
            </a:pPr>
            <a:r>
              <a:rPr lang="en-US" sz="1400" b="0" i="0" u="none">
                <a:solidFill>
                  <a:schemeClr val="dk1"/>
                </a:solidFill>
                <a:latin typeface="Arial" panose="020B0604020202020204"/>
                <a:ea typeface="Arial" panose="020B0604020202020204"/>
                <a:cs typeface="Arial" panose="020B0604020202020204"/>
                <a:sym typeface="Arial" panose="020B0604020202020204"/>
              </a:rPr>
              <a:t>Petugas penjaja barang dagangan</a:t>
            </a:r>
            <a:endParaRPr lang="en-US" sz="1400" b="0" i="0" u="none">
              <a:solidFill>
                <a:schemeClr val="dk1"/>
              </a:solidFill>
              <a:latin typeface="Arial" panose="020B0604020202020204"/>
              <a:ea typeface="Arial" panose="020B0604020202020204"/>
              <a:cs typeface="Arial" panose="020B0604020202020204"/>
              <a:sym typeface="Arial" panose="020B0604020202020204"/>
            </a:endParaRPr>
          </a:p>
          <a:p>
            <a:pPr marL="742950" lvl="1" indent="-285750" algn="l" rtl="0">
              <a:lnSpc>
                <a:spcPct val="80000"/>
              </a:lnSpc>
              <a:spcBef>
                <a:spcPts val="280"/>
              </a:spcBef>
              <a:spcAft>
                <a:spcPts val="0"/>
              </a:spcAft>
              <a:buClr>
                <a:schemeClr val="dk1"/>
              </a:buClr>
              <a:buSzPts val="1400"/>
              <a:buFont typeface="Arial" panose="020B0604020202020204"/>
              <a:buChar char="–"/>
            </a:pPr>
            <a:r>
              <a:rPr lang="en-US" sz="1400" b="0" i="0" u="none">
                <a:solidFill>
                  <a:schemeClr val="dk1"/>
                </a:solidFill>
                <a:latin typeface="Arial" panose="020B0604020202020204"/>
                <a:ea typeface="Arial" panose="020B0604020202020204"/>
                <a:cs typeface="Arial" panose="020B0604020202020204"/>
                <a:sym typeface="Arial" panose="020B0604020202020204"/>
              </a:rPr>
              <a:t>Petugas dinas luar asuransi</a:t>
            </a:r>
            <a:endParaRPr lang="en-US" sz="1400" b="0" i="0" u="none">
              <a:solidFill>
                <a:schemeClr val="dk1"/>
              </a:solidFill>
              <a:latin typeface="Arial" panose="020B0604020202020204"/>
              <a:ea typeface="Arial" panose="020B0604020202020204"/>
              <a:cs typeface="Arial" panose="020B0604020202020204"/>
              <a:sym typeface="Arial" panose="020B0604020202020204"/>
            </a:endParaRPr>
          </a:p>
          <a:p>
            <a:pPr marL="742950" lvl="1" indent="-285750" algn="l" rtl="0">
              <a:lnSpc>
                <a:spcPct val="80000"/>
              </a:lnSpc>
              <a:spcBef>
                <a:spcPts val="280"/>
              </a:spcBef>
              <a:spcAft>
                <a:spcPts val="0"/>
              </a:spcAft>
              <a:buClr>
                <a:schemeClr val="dk1"/>
              </a:buClr>
              <a:buSzPts val="1400"/>
              <a:buFont typeface="Arial" panose="020B0604020202020204"/>
              <a:buChar char="–"/>
            </a:pPr>
            <a:r>
              <a:rPr lang="en-US" sz="1400" b="0" i="0" u="none">
                <a:solidFill>
                  <a:schemeClr val="dk1"/>
                </a:solidFill>
                <a:latin typeface="Arial" panose="020B0604020202020204"/>
                <a:ea typeface="Arial" panose="020B0604020202020204"/>
                <a:cs typeface="Arial" panose="020B0604020202020204"/>
                <a:sym typeface="Arial" panose="020B0604020202020204"/>
              </a:rPr>
              <a:t>Distributor MLM, Direct Selling</a:t>
            </a:r>
            <a:endParaRPr lang="en-US" sz="1400" b="0" i="0" u="none">
              <a:solidFill>
                <a:schemeClr val="dk1"/>
              </a:solidFill>
              <a:latin typeface="Arial" panose="020B0604020202020204"/>
              <a:ea typeface="Arial" panose="020B0604020202020204"/>
              <a:cs typeface="Arial" panose="020B0604020202020204"/>
              <a:sym typeface="Arial" panose="020B0604020202020204"/>
            </a:endParaRPr>
          </a:p>
          <a:p>
            <a:pPr marL="342900" lvl="0" indent="-342900" algn="l" rtl="0">
              <a:lnSpc>
                <a:spcPct val="80000"/>
              </a:lnSpc>
              <a:spcBef>
                <a:spcPts val="320"/>
              </a:spcBef>
              <a:spcAft>
                <a:spcPts val="0"/>
              </a:spcAft>
              <a:buClr>
                <a:schemeClr val="dk1"/>
              </a:buClr>
              <a:buSzPts val="1600"/>
              <a:buFont typeface="Arial" panose="020B0604020202020204"/>
              <a:buChar char="•"/>
            </a:pPr>
            <a:r>
              <a:rPr lang="en-US" sz="1600" b="0" i="0" u="none">
                <a:solidFill>
                  <a:schemeClr val="dk1"/>
                </a:solidFill>
                <a:latin typeface="Arial" panose="020B0604020202020204"/>
                <a:ea typeface="Arial" panose="020B0604020202020204"/>
                <a:cs typeface="Arial" panose="020B0604020202020204"/>
                <a:sym typeface="Arial" panose="020B0604020202020204"/>
              </a:rPr>
              <a:t>Peserta kegiatan</a:t>
            </a:r>
            <a:endParaRPr lang="en-US" sz="1600" b="0" i="0" u="none">
              <a:solidFill>
                <a:schemeClr val="dk1"/>
              </a:solidFill>
              <a:latin typeface="Arial" panose="020B0604020202020204"/>
              <a:ea typeface="Arial" panose="020B0604020202020204"/>
              <a:cs typeface="Arial" panose="020B0604020202020204"/>
              <a:sym typeface="Arial" panose="020B0604020202020204"/>
            </a:endParaRPr>
          </a:p>
          <a:p>
            <a:pPr marL="742950" lvl="1" indent="-285750" algn="l" rtl="0">
              <a:lnSpc>
                <a:spcPct val="80000"/>
              </a:lnSpc>
              <a:spcBef>
                <a:spcPts val="280"/>
              </a:spcBef>
              <a:spcAft>
                <a:spcPts val="0"/>
              </a:spcAft>
              <a:buClr>
                <a:schemeClr val="dk1"/>
              </a:buClr>
              <a:buSzPts val="1400"/>
              <a:buFont typeface="Arial" panose="020B0604020202020204"/>
              <a:buChar char="–"/>
            </a:pPr>
            <a:r>
              <a:rPr lang="en-US" sz="1400" b="0" i="0" u="none">
                <a:solidFill>
                  <a:schemeClr val="dk1"/>
                </a:solidFill>
                <a:latin typeface="Arial" panose="020B0604020202020204"/>
                <a:ea typeface="Arial" panose="020B0604020202020204"/>
                <a:cs typeface="Arial" panose="020B0604020202020204"/>
                <a:sym typeface="Arial" panose="020B0604020202020204"/>
              </a:rPr>
              <a:t>Peserta perlombaan</a:t>
            </a:r>
            <a:endParaRPr lang="en-US" sz="1400" b="0" i="0" u="none">
              <a:solidFill>
                <a:schemeClr val="dk1"/>
              </a:solidFill>
              <a:latin typeface="Arial" panose="020B0604020202020204"/>
              <a:ea typeface="Arial" panose="020B0604020202020204"/>
              <a:cs typeface="Arial" panose="020B0604020202020204"/>
              <a:sym typeface="Arial" panose="020B0604020202020204"/>
            </a:endParaRPr>
          </a:p>
          <a:p>
            <a:pPr marL="742950" lvl="1" indent="-285750" algn="l" rtl="0">
              <a:lnSpc>
                <a:spcPct val="80000"/>
              </a:lnSpc>
              <a:spcBef>
                <a:spcPts val="280"/>
              </a:spcBef>
              <a:spcAft>
                <a:spcPts val="0"/>
              </a:spcAft>
              <a:buClr>
                <a:schemeClr val="dk1"/>
              </a:buClr>
              <a:buSzPts val="1400"/>
              <a:buFont typeface="Arial" panose="020B0604020202020204"/>
              <a:buChar char="–"/>
            </a:pPr>
            <a:r>
              <a:rPr lang="en-US" sz="1400" b="0" i="0" u="none">
                <a:solidFill>
                  <a:schemeClr val="dk1"/>
                </a:solidFill>
                <a:latin typeface="Arial" panose="020B0604020202020204"/>
                <a:ea typeface="Arial" panose="020B0604020202020204"/>
                <a:cs typeface="Arial" panose="020B0604020202020204"/>
                <a:sym typeface="Arial" panose="020B0604020202020204"/>
              </a:rPr>
              <a:t>Peserta rapat, konferensi, sidang, pertemuan, kunjungan kerja</a:t>
            </a:r>
            <a:endParaRPr lang="en-US" sz="1400" b="0" i="0" u="none">
              <a:solidFill>
                <a:schemeClr val="dk1"/>
              </a:solidFill>
              <a:latin typeface="Arial" panose="020B0604020202020204"/>
              <a:ea typeface="Arial" panose="020B0604020202020204"/>
              <a:cs typeface="Arial" panose="020B0604020202020204"/>
              <a:sym typeface="Arial" panose="020B0604020202020204"/>
            </a:endParaRPr>
          </a:p>
          <a:p>
            <a:pPr marL="742950" lvl="1" indent="-285750" algn="l" rtl="0">
              <a:lnSpc>
                <a:spcPct val="80000"/>
              </a:lnSpc>
              <a:spcBef>
                <a:spcPts val="280"/>
              </a:spcBef>
              <a:spcAft>
                <a:spcPts val="0"/>
              </a:spcAft>
              <a:buClr>
                <a:schemeClr val="dk1"/>
              </a:buClr>
              <a:buSzPts val="1400"/>
              <a:buFont typeface="Arial" panose="020B0604020202020204"/>
              <a:buChar char="–"/>
            </a:pPr>
            <a:r>
              <a:rPr lang="en-US" sz="1400" b="0" i="0" u="none">
                <a:solidFill>
                  <a:schemeClr val="dk1"/>
                </a:solidFill>
                <a:latin typeface="Arial" panose="020B0604020202020204"/>
                <a:ea typeface="Arial" panose="020B0604020202020204"/>
                <a:cs typeface="Arial" panose="020B0604020202020204"/>
                <a:sym typeface="Arial" panose="020B0604020202020204"/>
              </a:rPr>
              <a:t>Peserta/anggota kepanitiaan</a:t>
            </a:r>
            <a:endParaRPr lang="en-US" sz="1400" b="0" i="0" u="none">
              <a:solidFill>
                <a:schemeClr val="dk1"/>
              </a:solidFill>
              <a:latin typeface="Arial" panose="020B0604020202020204"/>
              <a:ea typeface="Arial" panose="020B0604020202020204"/>
              <a:cs typeface="Arial" panose="020B0604020202020204"/>
              <a:sym typeface="Arial" panose="020B0604020202020204"/>
            </a:endParaRPr>
          </a:p>
          <a:p>
            <a:pPr marL="742950" lvl="1" indent="-285750" algn="l" rtl="0">
              <a:lnSpc>
                <a:spcPct val="80000"/>
              </a:lnSpc>
              <a:spcBef>
                <a:spcPts val="280"/>
              </a:spcBef>
              <a:spcAft>
                <a:spcPts val="0"/>
              </a:spcAft>
              <a:buClr>
                <a:schemeClr val="dk1"/>
              </a:buClr>
              <a:buSzPts val="1400"/>
              <a:buFont typeface="Arial" panose="020B0604020202020204"/>
              <a:buChar char="–"/>
            </a:pPr>
            <a:r>
              <a:rPr lang="en-US" sz="1400" b="0" i="0" u="none">
                <a:solidFill>
                  <a:schemeClr val="dk1"/>
                </a:solidFill>
                <a:latin typeface="Arial" panose="020B0604020202020204"/>
                <a:ea typeface="Arial" panose="020B0604020202020204"/>
                <a:cs typeface="Arial" panose="020B0604020202020204"/>
                <a:sym typeface="Arial" panose="020B0604020202020204"/>
              </a:rPr>
              <a:t>Peserta pendidikan, pelatihan dan magang</a:t>
            </a:r>
            <a:endParaRPr lang="en-US" sz="1400" b="0" i="0" u="none">
              <a:solidFill>
                <a:schemeClr val="dk1"/>
              </a:solidFill>
              <a:latin typeface="Arial" panose="020B0604020202020204"/>
              <a:ea typeface="Arial" panose="020B0604020202020204"/>
              <a:cs typeface="Arial" panose="020B0604020202020204"/>
              <a:sym typeface="Arial" panose="020B0604020202020204"/>
            </a:endParaRPr>
          </a:p>
          <a:p>
            <a:pPr marL="742950" lvl="1" indent="-285750" algn="l" rtl="0">
              <a:lnSpc>
                <a:spcPct val="80000"/>
              </a:lnSpc>
              <a:spcBef>
                <a:spcPts val="280"/>
              </a:spcBef>
              <a:spcAft>
                <a:spcPts val="0"/>
              </a:spcAft>
              <a:buClr>
                <a:schemeClr val="dk1"/>
              </a:buClr>
              <a:buSzPts val="1400"/>
              <a:buFont typeface="Arial" panose="020B0604020202020204"/>
              <a:buChar char="–"/>
            </a:pPr>
            <a:r>
              <a:rPr lang="en-US" sz="1400" b="0" i="0" u="none">
                <a:solidFill>
                  <a:schemeClr val="dk1"/>
                </a:solidFill>
                <a:latin typeface="Arial" panose="020B0604020202020204"/>
                <a:ea typeface="Arial" panose="020B0604020202020204"/>
                <a:cs typeface="Arial" panose="020B0604020202020204"/>
                <a:sym typeface="Arial" panose="020B0604020202020204"/>
              </a:rPr>
              <a:t>Peserta kegiatan lainnya</a:t>
            </a:r>
            <a:endParaRPr lang="en-US" sz="14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155" name="Google Shape;155;p7"/>
          <p:cNvSpPr/>
          <p:nvPr/>
        </p:nvSpPr>
        <p:spPr>
          <a:xfrm>
            <a:off x="4230687" y="1301750"/>
            <a:ext cx="1352550" cy="269875"/>
          </a:xfrm>
          <a:prstGeom prst="downArrow">
            <a:avLst>
              <a:gd name="adj1" fmla="val 50000"/>
              <a:gd name="adj2" fmla="val 50000"/>
            </a:avLst>
          </a:prstGeom>
          <a:gradFill>
            <a:gsLst>
              <a:gs pos="0">
                <a:schemeClr val="accent1"/>
              </a:gs>
              <a:gs pos="50000">
                <a:schemeClr val="folHlink"/>
              </a:gs>
              <a:gs pos="100000">
                <a:schemeClr val="accent1"/>
              </a:gs>
            </a:gsLst>
            <a:lin ang="108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p:checke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txBox="1">
            <a:spLocks noGrp="1"/>
          </p:cNvSpPr>
          <p:nvPr>
            <p:ph type="body" idx="1"/>
          </p:nvPr>
        </p:nvSpPr>
        <p:spPr>
          <a:xfrm>
            <a:off x="742950" y="152400"/>
            <a:ext cx="8667750" cy="1066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2"/>
              </a:buClr>
              <a:buSzPts val="3200"/>
              <a:buFont typeface="Arial" panose="020B0604020202020204"/>
              <a:buNone/>
            </a:pPr>
            <a:r>
              <a:rPr lang="en-US" sz="3200" b="1" i="0" u="none">
                <a:solidFill>
                  <a:schemeClr val="dk2"/>
                </a:solidFill>
                <a:latin typeface="Arial" panose="020B0604020202020204"/>
                <a:ea typeface="Arial" panose="020B0604020202020204"/>
                <a:cs typeface="Arial" panose="020B0604020202020204"/>
                <a:sym typeface="Arial" panose="020B0604020202020204"/>
              </a:rPr>
              <a:t>Faktor – Faktor yang Relevan Untuk Diperhatikan</a:t>
            </a:r>
            <a:endParaRPr lang="en-US" sz="3200" b="1" i="0" u="none">
              <a:solidFill>
                <a:schemeClr val="dk2"/>
              </a:solidFill>
              <a:latin typeface="Arial" panose="020B0604020202020204"/>
              <a:ea typeface="Arial" panose="020B0604020202020204"/>
              <a:cs typeface="Arial" panose="020B0604020202020204"/>
              <a:sym typeface="Arial" panose="020B0604020202020204"/>
            </a:endParaRPr>
          </a:p>
        </p:txBody>
      </p:sp>
      <p:sp>
        <p:nvSpPr>
          <p:cNvPr id="161" name="Google Shape;161;p8"/>
          <p:cNvSpPr txBox="1"/>
          <p:nvPr/>
        </p:nvSpPr>
        <p:spPr>
          <a:xfrm>
            <a:off x="193675" y="4191000"/>
            <a:ext cx="4222750" cy="654050"/>
          </a:xfrm>
          <a:prstGeom prst="rect">
            <a:avLst/>
          </a:prstGeom>
          <a:gradFill>
            <a:gsLst>
              <a:gs pos="0">
                <a:schemeClr val="lt1"/>
              </a:gs>
              <a:gs pos="50000">
                <a:schemeClr val="hlink"/>
              </a:gs>
              <a:gs pos="100000">
                <a:schemeClr val="lt1"/>
              </a:gs>
            </a:gsLst>
            <a:lin ang="5400000" scaled="0"/>
          </a:gradFill>
          <a:ln w="12700" cap="sq"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228600" algn="ctr" rtl="0">
              <a:lnSpc>
                <a:spcPct val="100000"/>
              </a:lnSpc>
              <a:spcBef>
                <a:spcPts val="0"/>
              </a:spcBef>
              <a:spcAft>
                <a:spcPts val="0"/>
              </a:spcAft>
              <a:buClr>
                <a:srgbClr val="FF0000"/>
              </a:buClr>
              <a:buSzPts val="3600"/>
              <a:buFont typeface="Arial Narrow" panose="020B0606020202030204"/>
              <a:buChar char="•"/>
            </a:pPr>
            <a:r>
              <a:rPr lang="en-US" sz="3600" b="1" i="0" u="none">
                <a:solidFill>
                  <a:srgbClr val="FF0000"/>
                </a:solidFill>
                <a:latin typeface="Arial Narrow" panose="020B0606020202030204"/>
                <a:ea typeface="Arial Narrow" panose="020B0606020202030204"/>
                <a:cs typeface="Arial Narrow" panose="020B0606020202030204"/>
                <a:sym typeface="Arial Narrow" panose="020B0606020202030204"/>
              </a:rPr>
              <a:t> Tarif Pajak</a:t>
            </a:r>
            <a:endParaRPr lang="en-US" sz="3600" b="1" i="0" u="none">
              <a:solidFill>
                <a:srgbClr val="FF0000"/>
              </a:solidFill>
              <a:latin typeface="Arial Narrow" panose="020B0606020202030204"/>
              <a:ea typeface="Arial Narrow" panose="020B0606020202030204"/>
              <a:cs typeface="Arial Narrow" panose="020B0606020202030204"/>
              <a:sym typeface="Arial Narrow" panose="020B0606020202030204"/>
            </a:endParaRPr>
          </a:p>
        </p:txBody>
      </p:sp>
      <p:sp>
        <p:nvSpPr>
          <p:cNvPr id="162" name="Google Shape;162;p8"/>
          <p:cNvSpPr txBox="1"/>
          <p:nvPr/>
        </p:nvSpPr>
        <p:spPr>
          <a:xfrm>
            <a:off x="5500687" y="4191000"/>
            <a:ext cx="3897312" cy="654050"/>
          </a:xfrm>
          <a:prstGeom prst="rect">
            <a:avLst/>
          </a:prstGeom>
          <a:gradFill>
            <a:gsLst>
              <a:gs pos="0">
                <a:schemeClr val="lt1"/>
              </a:gs>
              <a:gs pos="50000">
                <a:srgbClr val="99FF99"/>
              </a:gs>
              <a:gs pos="100000">
                <a:schemeClr val="lt1"/>
              </a:gs>
            </a:gsLst>
            <a:lin ang="5400000" scaled="0"/>
          </a:gradFill>
          <a:ln w="12700" cap="sq"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228600" algn="ctr" rtl="0">
              <a:lnSpc>
                <a:spcPct val="100000"/>
              </a:lnSpc>
              <a:spcBef>
                <a:spcPts val="0"/>
              </a:spcBef>
              <a:spcAft>
                <a:spcPts val="0"/>
              </a:spcAft>
              <a:buClr>
                <a:srgbClr val="FF0000"/>
              </a:buClr>
              <a:buSzPts val="3600"/>
              <a:buFont typeface="Arial Narrow" panose="020B0606020202030204"/>
              <a:buChar char="•"/>
            </a:pPr>
            <a:r>
              <a:rPr lang="en-US" sz="3600" b="1" i="0" u="none">
                <a:solidFill>
                  <a:srgbClr val="FF0000"/>
                </a:solidFill>
                <a:latin typeface="Arial Narrow" panose="020B0606020202030204"/>
                <a:ea typeface="Arial Narrow" panose="020B0606020202030204"/>
                <a:cs typeface="Arial Narrow" panose="020B0606020202030204"/>
                <a:sym typeface="Arial Narrow" panose="020B0606020202030204"/>
              </a:rPr>
              <a:t> Cara Pelunasan</a:t>
            </a:r>
            <a:endParaRPr lang="en-US" sz="3600" b="1" i="0" u="none">
              <a:solidFill>
                <a:srgbClr val="FF0000"/>
              </a:solidFill>
              <a:latin typeface="Arial Narrow" panose="020B0606020202030204"/>
              <a:ea typeface="Arial Narrow" panose="020B0606020202030204"/>
              <a:cs typeface="Arial Narrow" panose="020B0606020202030204"/>
              <a:sym typeface="Arial Narrow" panose="020B0606020202030204"/>
            </a:endParaRPr>
          </a:p>
        </p:txBody>
      </p:sp>
      <p:pic>
        <p:nvPicPr>
          <p:cNvPr id="163" name="Google Shape;163;p8" descr="image11"/>
          <p:cNvPicPr preferRelativeResize="0"/>
          <p:nvPr/>
        </p:nvPicPr>
        <p:blipFill rotWithShape="1">
          <a:blip r:embed="rId1"/>
          <a:srcRect/>
          <a:stretch>
            <a:fillRect/>
          </a:stretch>
        </p:blipFill>
        <p:spPr>
          <a:xfrm>
            <a:off x="193675" y="2362200"/>
            <a:ext cx="4214812" cy="1701800"/>
          </a:xfrm>
          <a:prstGeom prst="rect">
            <a:avLst/>
          </a:prstGeom>
          <a:noFill/>
          <a:ln>
            <a:noFill/>
          </a:ln>
        </p:spPr>
      </p:pic>
      <p:pic>
        <p:nvPicPr>
          <p:cNvPr id="164" name="Google Shape;164;p8" descr="mfi_045-5"/>
          <p:cNvPicPr preferRelativeResize="0"/>
          <p:nvPr/>
        </p:nvPicPr>
        <p:blipFill rotWithShape="1">
          <a:blip r:embed="rId2"/>
          <a:srcRect/>
          <a:stretch>
            <a:fillRect/>
          </a:stretch>
        </p:blipFill>
        <p:spPr>
          <a:xfrm>
            <a:off x="5497512" y="2362200"/>
            <a:ext cx="3900487" cy="1725612"/>
          </a:xfrm>
          <a:prstGeom prst="rect">
            <a:avLst/>
          </a:prstGeom>
          <a:noFill/>
          <a:ln>
            <a:noFill/>
          </a:ln>
        </p:spPr>
      </p:pic>
      <p:pic>
        <p:nvPicPr>
          <p:cNvPr id="165" name="Google Shape;165;p8" descr="PH01649J"/>
          <p:cNvPicPr preferRelativeResize="0"/>
          <p:nvPr/>
        </p:nvPicPr>
        <p:blipFill rotWithShape="1">
          <a:blip r:embed="rId3"/>
          <a:srcRect/>
          <a:stretch>
            <a:fillRect/>
          </a:stretch>
        </p:blipFill>
        <p:spPr>
          <a:xfrm>
            <a:off x="193675" y="4953000"/>
            <a:ext cx="4213225" cy="1671637"/>
          </a:xfrm>
          <a:prstGeom prst="rect">
            <a:avLst/>
          </a:prstGeom>
          <a:noFill/>
          <a:ln>
            <a:noFill/>
          </a:ln>
        </p:spPr>
      </p:pic>
      <p:pic>
        <p:nvPicPr>
          <p:cNvPr id="166" name="Google Shape;166;p8" descr="100302aPerbangkan"/>
          <p:cNvPicPr preferRelativeResize="0"/>
          <p:nvPr/>
        </p:nvPicPr>
        <p:blipFill rotWithShape="1">
          <a:blip r:embed="rId4"/>
          <a:srcRect/>
          <a:stretch>
            <a:fillRect/>
          </a:stretch>
        </p:blipFill>
        <p:spPr>
          <a:xfrm>
            <a:off x="5500687" y="4953000"/>
            <a:ext cx="3897312" cy="1679575"/>
          </a:xfrm>
          <a:prstGeom prst="rect">
            <a:avLst/>
          </a:prstGeom>
          <a:noFill/>
          <a:ln>
            <a:noFill/>
          </a:ln>
        </p:spPr>
      </p:pic>
      <p:sp>
        <p:nvSpPr>
          <p:cNvPr id="167" name="Google Shape;167;p8"/>
          <p:cNvSpPr txBox="1"/>
          <p:nvPr/>
        </p:nvSpPr>
        <p:spPr>
          <a:xfrm>
            <a:off x="193675" y="1555750"/>
            <a:ext cx="4181475" cy="654050"/>
          </a:xfrm>
          <a:prstGeom prst="rect">
            <a:avLst/>
          </a:prstGeom>
          <a:gradFill>
            <a:gsLst>
              <a:gs pos="0">
                <a:schemeClr val="lt1"/>
              </a:gs>
              <a:gs pos="50000">
                <a:schemeClr val="accent1"/>
              </a:gs>
              <a:gs pos="100000">
                <a:schemeClr val="lt1"/>
              </a:gs>
            </a:gsLst>
            <a:lin ang="5400000" scaled="0"/>
          </a:gradFill>
          <a:ln w="12700" cap="sq"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228600" algn="ctr" rtl="0">
              <a:lnSpc>
                <a:spcPct val="100000"/>
              </a:lnSpc>
              <a:spcBef>
                <a:spcPts val="0"/>
              </a:spcBef>
              <a:spcAft>
                <a:spcPts val="0"/>
              </a:spcAft>
              <a:buClr>
                <a:schemeClr val="dk1"/>
              </a:buClr>
              <a:buSzPts val="3600"/>
              <a:buFont typeface="Arial Narrow" panose="020B0606020202030204"/>
              <a:buChar char="•"/>
            </a:pPr>
            <a:r>
              <a:rPr lang="en-US" sz="3600" b="1" i="0" u="none">
                <a:solidFill>
                  <a:schemeClr val="dk1"/>
                </a:solidFill>
                <a:latin typeface="Arial Narrow" panose="020B0606020202030204"/>
                <a:ea typeface="Arial Narrow" panose="020B0606020202030204"/>
                <a:cs typeface="Arial Narrow" panose="020B0606020202030204"/>
                <a:sym typeface="Arial Narrow" panose="020B0606020202030204"/>
              </a:rPr>
              <a:t>Subyek Pajak</a:t>
            </a:r>
            <a:endParaRPr lang="en-US" sz="3600" b="1" i="0" u="none">
              <a:solidFill>
                <a:schemeClr val="dk1"/>
              </a:solidFill>
              <a:latin typeface="Arial Narrow" panose="020B0606020202030204"/>
              <a:ea typeface="Arial Narrow" panose="020B0606020202030204"/>
              <a:cs typeface="Arial Narrow" panose="020B0606020202030204"/>
              <a:sym typeface="Arial Narrow" panose="020B0606020202030204"/>
            </a:endParaRPr>
          </a:p>
        </p:txBody>
      </p:sp>
      <p:sp>
        <p:nvSpPr>
          <p:cNvPr id="168" name="Google Shape;168;p8"/>
          <p:cNvSpPr txBox="1"/>
          <p:nvPr/>
        </p:nvSpPr>
        <p:spPr>
          <a:xfrm>
            <a:off x="5489575" y="1555750"/>
            <a:ext cx="3908425" cy="654050"/>
          </a:xfrm>
          <a:prstGeom prst="rect">
            <a:avLst/>
          </a:prstGeom>
          <a:solidFill>
            <a:srgbClr val="FF0000">
              <a:alpha val="57647"/>
            </a:srgbClr>
          </a:solidFill>
          <a:ln w="12700" cap="sq"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228600" algn="ctr" rtl="0">
              <a:lnSpc>
                <a:spcPct val="100000"/>
              </a:lnSpc>
              <a:spcBef>
                <a:spcPts val="0"/>
              </a:spcBef>
              <a:spcAft>
                <a:spcPts val="0"/>
              </a:spcAft>
              <a:buClr>
                <a:srgbClr val="FFFF00"/>
              </a:buClr>
              <a:buSzPts val="3600"/>
              <a:buFont typeface="Arial Narrow" panose="020B0606020202030204"/>
              <a:buChar char="•"/>
            </a:pPr>
            <a:r>
              <a:rPr lang="en-US" sz="3600" b="1" i="0" u="none">
                <a:solidFill>
                  <a:srgbClr val="FFFF00"/>
                </a:solidFill>
                <a:latin typeface="Arial Narrow" panose="020B0606020202030204"/>
                <a:ea typeface="Arial Narrow" panose="020B0606020202030204"/>
                <a:cs typeface="Arial Narrow" panose="020B0606020202030204"/>
                <a:sym typeface="Arial Narrow" panose="020B0606020202030204"/>
              </a:rPr>
              <a:t>Obyek Pajak</a:t>
            </a:r>
            <a:endParaRPr lang="en-US" sz="3600" b="1" i="0" u="none">
              <a:solidFill>
                <a:srgbClr val="FFFF00"/>
              </a:solidFill>
              <a:latin typeface="Arial Narrow" panose="020B0606020202030204"/>
              <a:ea typeface="Arial Narrow" panose="020B0606020202030204"/>
              <a:cs typeface="Arial Narrow" panose="020B0606020202030204"/>
              <a:sym typeface="Arial Narrow" panose="020B0606020202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animEffect transition="in" filter="fade">
                                      <p:cBhvr>
                                        <p:cTn id="7" dur="2000"/>
                                        <p:tgtEl>
                                          <p:spTgt spid="16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67"/>
                                        </p:tgtEl>
                                        <p:attrNameLst>
                                          <p:attrName>style.visibility</p:attrName>
                                        </p:attrNameLst>
                                      </p:cBhvr>
                                      <p:to>
                                        <p:strVal val="visible"/>
                                      </p:to>
                                    </p:set>
                                    <p:animEffect transition="in" filter="fade">
                                      <p:cBhvr>
                                        <p:cTn id="11" dur="3000"/>
                                        <p:tgtEl>
                                          <p:spTgt spid="167"/>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163"/>
                                        </p:tgtEl>
                                        <p:attrNameLst>
                                          <p:attrName>style.visibility</p:attrName>
                                        </p:attrNameLst>
                                      </p:cBhvr>
                                      <p:to>
                                        <p:strVal val="visible"/>
                                      </p:to>
                                    </p:set>
                                    <p:animEffect transition="in" filter="fade">
                                      <p:cBhvr>
                                        <p:cTn id="15" dur="3000"/>
                                        <p:tgtEl>
                                          <p:spTgt spid="163"/>
                                        </p:tgtEl>
                                      </p:cBhvr>
                                    </p:animEffect>
                                  </p:childTnLst>
                                </p:cTn>
                              </p:par>
                            </p:childTnLst>
                          </p:cTn>
                        </p:par>
                        <p:par>
                          <p:cTn id="16" fill="hold">
                            <p:stCondLst>
                              <p:cond delay="8000"/>
                            </p:stCondLst>
                            <p:childTnLst>
                              <p:par>
                                <p:cTn id="17" presetID="10" presetClass="entr" presetSubtype="0" fill="hold" nodeType="afterEffect">
                                  <p:stCondLst>
                                    <p:cond delay="0"/>
                                  </p:stCondLst>
                                  <p:childTnLst>
                                    <p:set>
                                      <p:cBhvr>
                                        <p:cTn id="18" dur="1" fill="hold">
                                          <p:stCondLst>
                                            <p:cond delay="0"/>
                                          </p:stCondLst>
                                        </p:cTn>
                                        <p:tgtEl>
                                          <p:spTgt spid="168"/>
                                        </p:tgtEl>
                                        <p:attrNameLst>
                                          <p:attrName>style.visibility</p:attrName>
                                        </p:attrNameLst>
                                      </p:cBhvr>
                                      <p:to>
                                        <p:strVal val="visible"/>
                                      </p:to>
                                    </p:set>
                                    <p:animEffect transition="in" filter="fade">
                                      <p:cBhvr>
                                        <p:cTn id="19" dur="3000"/>
                                        <p:tgtEl>
                                          <p:spTgt spid="168"/>
                                        </p:tgtEl>
                                      </p:cBhvr>
                                    </p:animEffect>
                                  </p:childTnLst>
                                </p:cTn>
                              </p:par>
                            </p:childTnLst>
                          </p:cTn>
                        </p:par>
                        <p:par>
                          <p:cTn id="20" fill="hold">
                            <p:stCondLst>
                              <p:cond delay="11000"/>
                            </p:stCondLst>
                            <p:childTnLst>
                              <p:par>
                                <p:cTn id="21" presetID="10" presetClass="entr" presetSubtype="0" fill="hold" nodeType="after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fade">
                                      <p:cBhvr>
                                        <p:cTn id="23" dur="3000"/>
                                        <p:tgtEl>
                                          <p:spTgt spid="164"/>
                                        </p:tgtEl>
                                      </p:cBhvr>
                                    </p:animEffect>
                                  </p:childTnLst>
                                </p:cTn>
                              </p:par>
                            </p:childTnLst>
                          </p:cTn>
                        </p:par>
                        <p:par>
                          <p:cTn id="24" fill="hold">
                            <p:stCondLst>
                              <p:cond delay="14000"/>
                            </p:stCondLst>
                            <p:childTnLst>
                              <p:par>
                                <p:cTn id="25" presetID="10" presetClass="entr" presetSubtype="0" fill="hold" nodeType="afterEffect">
                                  <p:stCondLst>
                                    <p:cond delay="0"/>
                                  </p:stCondLst>
                                  <p:childTnLst>
                                    <p:set>
                                      <p:cBhvr>
                                        <p:cTn id="26" dur="1" fill="hold">
                                          <p:stCondLst>
                                            <p:cond delay="0"/>
                                          </p:stCondLst>
                                        </p:cTn>
                                        <p:tgtEl>
                                          <p:spTgt spid="161"/>
                                        </p:tgtEl>
                                        <p:attrNameLst>
                                          <p:attrName>style.visibility</p:attrName>
                                        </p:attrNameLst>
                                      </p:cBhvr>
                                      <p:to>
                                        <p:strVal val="visible"/>
                                      </p:to>
                                    </p:set>
                                    <p:animEffect transition="in" filter="fade">
                                      <p:cBhvr>
                                        <p:cTn id="27" dur="3000"/>
                                        <p:tgtEl>
                                          <p:spTgt spid="161"/>
                                        </p:tgtEl>
                                      </p:cBhvr>
                                    </p:animEffect>
                                  </p:childTnLst>
                                </p:cTn>
                              </p:par>
                            </p:childTnLst>
                          </p:cTn>
                        </p:par>
                        <p:par>
                          <p:cTn id="28" fill="hold">
                            <p:stCondLst>
                              <p:cond delay="17000"/>
                            </p:stCondLst>
                            <p:childTnLst>
                              <p:par>
                                <p:cTn id="29" presetID="10" presetClass="entr" presetSubtype="0" fill="hold" nodeType="afterEffect">
                                  <p:stCondLst>
                                    <p:cond delay="0"/>
                                  </p:stCondLst>
                                  <p:childTnLst>
                                    <p:set>
                                      <p:cBhvr>
                                        <p:cTn id="30" dur="1" fill="hold">
                                          <p:stCondLst>
                                            <p:cond delay="0"/>
                                          </p:stCondLst>
                                        </p:cTn>
                                        <p:tgtEl>
                                          <p:spTgt spid="165"/>
                                        </p:tgtEl>
                                        <p:attrNameLst>
                                          <p:attrName>style.visibility</p:attrName>
                                        </p:attrNameLst>
                                      </p:cBhvr>
                                      <p:to>
                                        <p:strVal val="visible"/>
                                      </p:to>
                                    </p:set>
                                    <p:animEffect transition="in" filter="fade">
                                      <p:cBhvr>
                                        <p:cTn id="31" dur="3000"/>
                                        <p:tgtEl>
                                          <p:spTgt spid="165"/>
                                        </p:tgtEl>
                                      </p:cBhvr>
                                    </p:animEffect>
                                  </p:childTnLst>
                                </p:cTn>
                              </p:par>
                            </p:childTnLst>
                          </p:cTn>
                        </p:par>
                        <p:par>
                          <p:cTn id="32" fill="hold">
                            <p:stCondLst>
                              <p:cond delay="20000"/>
                            </p:stCondLst>
                            <p:childTnLst>
                              <p:par>
                                <p:cTn id="33" presetID="10" presetClass="entr" presetSubtype="0" fill="hold" nodeType="afterEffect">
                                  <p:stCondLst>
                                    <p:cond delay="0"/>
                                  </p:stCondLst>
                                  <p:childTnLst>
                                    <p:set>
                                      <p:cBhvr>
                                        <p:cTn id="34" dur="1" fill="hold">
                                          <p:stCondLst>
                                            <p:cond delay="0"/>
                                          </p:stCondLst>
                                        </p:cTn>
                                        <p:tgtEl>
                                          <p:spTgt spid="162"/>
                                        </p:tgtEl>
                                        <p:attrNameLst>
                                          <p:attrName>style.visibility</p:attrName>
                                        </p:attrNameLst>
                                      </p:cBhvr>
                                      <p:to>
                                        <p:strVal val="visible"/>
                                      </p:to>
                                    </p:set>
                                    <p:animEffect transition="in" filter="fade">
                                      <p:cBhvr>
                                        <p:cTn id="35" dur="3000"/>
                                        <p:tgtEl>
                                          <p:spTgt spid="162"/>
                                        </p:tgtEl>
                                      </p:cBhvr>
                                    </p:animEffect>
                                  </p:childTnLst>
                                </p:cTn>
                              </p:par>
                            </p:childTnLst>
                          </p:cTn>
                        </p:par>
                        <p:par>
                          <p:cTn id="36" fill="hold">
                            <p:stCondLst>
                              <p:cond delay="23000"/>
                            </p:stCondLst>
                            <p:childTnLst>
                              <p:par>
                                <p:cTn id="37" presetID="10" presetClass="entr" presetSubtype="0" fill="hold" nodeType="afterEffect">
                                  <p:stCondLst>
                                    <p:cond delay="0"/>
                                  </p:stCondLst>
                                  <p:childTnLst>
                                    <p:set>
                                      <p:cBhvr>
                                        <p:cTn id="38" dur="1" fill="hold">
                                          <p:stCondLst>
                                            <p:cond delay="0"/>
                                          </p:stCondLst>
                                        </p:cTn>
                                        <p:tgtEl>
                                          <p:spTgt spid="166"/>
                                        </p:tgtEl>
                                        <p:attrNameLst>
                                          <p:attrName>style.visibility</p:attrName>
                                        </p:attrNameLst>
                                      </p:cBhvr>
                                      <p:to>
                                        <p:strVal val="visible"/>
                                      </p:to>
                                    </p:set>
                                    <p:animEffect transition="in" filter="fade">
                                      <p:cBhvr>
                                        <p:cTn id="39" dur="3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xfrm>
            <a:off x="495300" y="0"/>
            <a:ext cx="8915400" cy="1139825"/>
          </a:xfrm>
          <a:prstGeom prst="rect">
            <a:avLst/>
          </a:prstGeom>
          <a:solidFill>
            <a:srgbClr val="FFFF00"/>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200"/>
              <a:buFont typeface="Century Gothic" panose="020B0502020202020204"/>
              <a:buNone/>
            </a:pPr>
            <a:r>
              <a:rPr lang="en-US" sz="3200" b="0" i="0" u="none">
                <a:solidFill>
                  <a:schemeClr val="dk2"/>
                </a:solidFill>
                <a:latin typeface="Century Gothic" panose="020B0502020202020204"/>
                <a:ea typeface="Century Gothic" panose="020B0502020202020204"/>
                <a:cs typeface="Century Gothic" panose="020B0502020202020204"/>
                <a:sym typeface="Century Gothic" panose="020B0502020202020204"/>
              </a:rPr>
              <a:t>Klasifikasi Penghasilan Berkaitan Dengan Obyek PPh Pasal 21</a:t>
            </a:r>
            <a:endParaRPr lang="en-US" sz="3200" b="0" i="0" u="none">
              <a:solidFill>
                <a:schemeClr val="dk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174" name="Google Shape;174;p9"/>
          <p:cNvSpPr txBox="1"/>
          <p:nvPr/>
        </p:nvSpPr>
        <p:spPr>
          <a:xfrm>
            <a:off x="908050" y="4021137"/>
            <a:ext cx="2179637" cy="528637"/>
          </a:xfrm>
          <a:prstGeom prst="rect">
            <a:avLst/>
          </a:prstGeom>
          <a:solidFill>
            <a:srgbClr val="FFFF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2800"/>
              <a:buFont typeface="Times New Roman" panose="02020603050405020304"/>
              <a:buNone/>
            </a:pPr>
            <a:r>
              <a:rPr lang="en-US" sz="2800" b="0" i="0" u="none">
                <a:solidFill>
                  <a:schemeClr val="accent2"/>
                </a:solidFill>
                <a:latin typeface="Times New Roman" panose="02020603050405020304"/>
                <a:ea typeface="Times New Roman" panose="02020603050405020304"/>
                <a:cs typeface="Times New Roman" panose="02020603050405020304"/>
                <a:sym typeface="Times New Roman" panose="02020603050405020304"/>
              </a:rPr>
              <a:t>Penghasilan</a:t>
            </a:r>
            <a:endParaRPr lang="en-US" sz="2800" b="0" i="0" u="none">
              <a:solidFill>
                <a:schemeClr val="accent2"/>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75" name="Google Shape;175;p9"/>
          <p:cNvSpPr txBox="1"/>
          <p:nvPr/>
        </p:nvSpPr>
        <p:spPr>
          <a:xfrm>
            <a:off x="3776662" y="2743200"/>
            <a:ext cx="2436812" cy="528637"/>
          </a:xfrm>
          <a:prstGeom prst="rect">
            <a:avLst/>
          </a:prstGeom>
          <a:solidFill>
            <a:srgbClr val="FFFF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2800"/>
              <a:buFont typeface="Times New Roman" panose="02020603050405020304"/>
              <a:buNone/>
            </a:pPr>
            <a:r>
              <a:rPr lang="en-US" sz="2800" b="0" i="0" u="none">
                <a:solidFill>
                  <a:schemeClr val="accent2"/>
                </a:solidFill>
                <a:latin typeface="Times New Roman" panose="02020603050405020304"/>
                <a:ea typeface="Times New Roman" panose="02020603050405020304"/>
                <a:cs typeface="Times New Roman" panose="02020603050405020304"/>
                <a:sym typeface="Times New Roman" panose="02020603050405020304"/>
              </a:rPr>
              <a:t>Obyek PPh 21</a:t>
            </a:r>
            <a:endParaRPr lang="en-US" sz="2800" b="0" i="0" u="none">
              <a:solidFill>
                <a:schemeClr val="accent2"/>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76" name="Google Shape;176;p9"/>
          <p:cNvSpPr txBox="1"/>
          <p:nvPr/>
        </p:nvSpPr>
        <p:spPr>
          <a:xfrm>
            <a:off x="3903662" y="4978400"/>
            <a:ext cx="2181225" cy="955675"/>
          </a:xfrm>
          <a:prstGeom prst="rect">
            <a:avLst/>
          </a:prstGeom>
          <a:solidFill>
            <a:srgbClr val="FFFF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2800"/>
              <a:buFont typeface="Times New Roman" panose="02020603050405020304"/>
              <a:buNone/>
            </a:pPr>
            <a:r>
              <a:rPr lang="en-US" sz="2800" b="0" i="0" u="none">
                <a:solidFill>
                  <a:schemeClr val="accent2"/>
                </a:solidFill>
                <a:latin typeface="Times New Roman" panose="02020603050405020304"/>
                <a:ea typeface="Times New Roman" panose="02020603050405020304"/>
                <a:cs typeface="Times New Roman" panose="02020603050405020304"/>
                <a:sym typeface="Times New Roman" panose="02020603050405020304"/>
              </a:rPr>
              <a:t>Non Obyek PPh 21</a:t>
            </a:r>
            <a:endParaRPr lang="en-US" sz="2800" b="0" i="0" u="none">
              <a:solidFill>
                <a:schemeClr val="accent2"/>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77" name="Google Shape;177;p9"/>
          <p:cNvSpPr txBox="1"/>
          <p:nvPr/>
        </p:nvSpPr>
        <p:spPr>
          <a:xfrm>
            <a:off x="6900862" y="1785937"/>
            <a:ext cx="2179637" cy="955675"/>
          </a:xfrm>
          <a:prstGeom prst="rect">
            <a:avLst/>
          </a:prstGeom>
          <a:solidFill>
            <a:srgbClr val="FFFF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2800"/>
              <a:buFont typeface="Times New Roman" panose="02020603050405020304"/>
              <a:buNone/>
            </a:pPr>
            <a:r>
              <a:rPr lang="en-US" sz="2800" b="0" i="0" u="none">
                <a:solidFill>
                  <a:schemeClr val="accent2"/>
                </a:solidFill>
                <a:latin typeface="Times New Roman" panose="02020603050405020304"/>
                <a:ea typeface="Times New Roman" panose="02020603050405020304"/>
                <a:cs typeface="Times New Roman" panose="02020603050405020304"/>
                <a:sym typeface="Times New Roman" panose="02020603050405020304"/>
              </a:rPr>
              <a:t>Dikenakan PPh final</a:t>
            </a:r>
            <a:endParaRPr lang="en-US" sz="2800" b="0" i="0" u="none">
              <a:solidFill>
                <a:schemeClr val="accent2"/>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78" name="Google Shape;178;p9"/>
          <p:cNvSpPr txBox="1"/>
          <p:nvPr/>
        </p:nvSpPr>
        <p:spPr>
          <a:xfrm>
            <a:off x="6900862" y="3381375"/>
            <a:ext cx="2179637" cy="1382712"/>
          </a:xfrm>
          <a:prstGeom prst="rect">
            <a:avLst/>
          </a:prstGeom>
          <a:solidFill>
            <a:srgbClr val="FFFFCC"/>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2800"/>
              <a:buFont typeface="Times New Roman" panose="02020603050405020304"/>
              <a:buNone/>
            </a:pPr>
            <a:r>
              <a:rPr lang="en-US" sz="2800" b="0" i="0" u="none">
                <a:solidFill>
                  <a:schemeClr val="accent2"/>
                </a:solidFill>
                <a:latin typeface="Times New Roman" panose="02020603050405020304"/>
                <a:ea typeface="Times New Roman" panose="02020603050405020304"/>
                <a:cs typeface="Times New Roman" panose="02020603050405020304"/>
                <a:sym typeface="Times New Roman" panose="02020603050405020304"/>
              </a:rPr>
              <a:t>Tidak Dikenakan PPh final</a:t>
            </a:r>
            <a:endParaRPr lang="en-US" sz="2800" b="0" i="0" u="none">
              <a:solidFill>
                <a:schemeClr val="accent2"/>
              </a:solidFill>
              <a:latin typeface="Times New Roman" panose="02020603050405020304"/>
              <a:ea typeface="Times New Roman" panose="02020603050405020304"/>
              <a:cs typeface="Times New Roman" panose="02020603050405020304"/>
              <a:sym typeface="Times New Roman" panose="02020603050405020304"/>
            </a:endParaRPr>
          </a:p>
        </p:txBody>
      </p:sp>
      <p:cxnSp>
        <p:nvCxnSpPr>
          <p:cNvPr id="179" name="Google Shape;179;p9"/>
          <p:cNvCxnSpPr/>
          <p:nvPr/>
        </p:nvCxnSpPr>
        <p:spPr>
          <a:xfrm rot="-5400000">
            <a:off x="2793237" y="3302699"/>
            <a:ext cx="1278000" cy="689100"/>
          </a:xfrm>
          <a:prstGeom prst="bentConnector3">
            <a:avLst>
              <a:gd name="adj1" fmla="val 0"/>
            </a:avLst>
          </a:prstGeom>
          <a:noFill/>
          <a:ln w="38100" cap="flat" cmpd="sng">
            <a:solidFill>
              <a:schemeClr val="dk1"/>
            </a:solidFill>
            <a:prstDash val="solid"/>
            <a:miter lim="800000"/>
            <a:headEnd type="none" w="med" len="med"/>
            <a:tailEnd type="triangle" w="med" len="med"/>
          </a:ln>
        </p:spPr>
      </p:cxnSp>
      <p:cxnSp>
        <p:nvCxnSpPr>
          <p:cNvPr id="180" name="Google Shape;180;p9"/>
          <p:cNvCxnSpPr/>
          <p:nvPr/>
        </p:nvCxnSpPr>
        <p:spPr>
          <a:xfrm rot="-5400000" flipH="1">
            <a:off x="2910687" y="4463250"/>
            <a:ext cx="1170000" cy="816000"/>
          </a:xfrm>
          <a:prstGeom prst="bentConnector3">
            <a:avLst>
              <a:gd name="adj1" fmla="val 0"/>
            </a:avLst>
          </a:prstGeom>
          <a:noFill/>
          <a:ln w="38100" cap="flat" cmpd="sng">
            <a:solidFill>
              <a:schemeClr val="dk1"/>
            </a:solidFill>
            <a:prstDash val="solid"/>
            <a:miter lim="800000"/>
            <a:headEnd type="none" w="med" len="med"/>
            <a:tailEnd type="triangle" w="med" len="med"/>
          </a:ln>
        </p:spPr>
      </p:cxnSp>
      <p:cxnSp>
        <p:nvCxnSpPr>
          <p:cNvPr id="181" name="Google Shape;181;p9"/>
          <p:cNvCxnSpPr/>
          <p:nvPr/>
        </p:nvCxnSpPr>
        <p:spPr>
          <a:xfrm rot="-5400000" flipH="1">
            <a:off x="6024475" y="3197312"/>
            <a:ext cx="1065300" cy="687300"/>
          </a:xfrm>
          <a:prstGeom prst="bentConnector3">
            <a:avLst>
              <a:gd name="adj1" fmla="val 50000"/>
            </a:avLst>
          </a:prstGeom>
          <a:noFill/>
          <a:ln w="38100" cap="flat" cmpd="sng">
            <a:solidFill>
              <a:schemeClr val="dk1"/>
            </a:solidFill>
            <a:prstDash val="solid"/>
            <a:miter lim="800000"/>
            <a:headEnd type="none" w="med" len="med"/>
            <a:tailEnd type="triangle" w="med" len="med"/>
          </a:ln>
        </p:spPr>
      </p:cxnSp>
      <p:cxnSp>
        <p:nvCxnSpPr>
          <p:cNvPr id="182" name="Google Shape;182;p9"/>
          <p:cNvCxnSpPr/>
          <p:nvPr/>
        </p:nvCxnSpPr>
        <p:spPr>
          <a:xfrm rot="-5400000">
            <a:off x="6184825" y="2292362"/>
            <a:ext cx="744600" cy="687300"/>
          </a:xfrm>
          <a:prstGeom prst="bentConnector3">
            <a:avLst>
              <a:gd name="adj1" fmla="val 50000"/>
            </a:avLst>
          </a:prstGeom>
          <a:noFill/>
          <a:ln w="38100" cap="flat" cmpd="sng">
            <a:solidFill>
              <a:schemeClr val="dk1"/>
            </a:solidFill>
            <a:prstDash val="solid"/>
            <a:miter lim="800000"/>
            <a:headEnd type="none" w="med" len="med"/>
            <a:tailEnd type="triangle" w="med" len="med"/>
          </a:ln>
        </p:spPr>
      </p:cxn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19729</Words>
  <Application>WPS Presentation</Application>
  <PresentationFormat>A4 Paper (210x297 mm)</PresentationFormat>
  <Paragraphs>897</Paragraphs>
  <Slides>53</Slides>
  <Notes>42</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7</vt:i4>
      </vt:variant>
      <vt:variant>
        <vt:lpstr>幻灯片标题</vt:lpstr>
      </vt:variant>
      <vt:variant>
        <vt:i4>53</vt:i4>
      </vt:variant>
    </vt:vector>
  </HeadingPairs>
  <TitlesOfParts>
    <vt:vector size="76" baseType="lpstr">
      <vt:lpstr>Arial</vt:lpstr>
      <vt:lpstr>SimSun</vt:lpstr>
      <vt:lpstr>Wingdings</vt:lpstr>
      <vt:lpstr>Arial</vt:lpstr>
      <vt:lpstr>Trebuchet MS</vt:lpstr>
      <vt:lpstr>Times New Roman</vt:lpstr>
      <vt:lpstr>Arial Narrow</vt:lpstr>
      <vt:lpstr>Tahoma</vt:lpstr>
      <vt:lpstr>微软雅黑</vt:lpstr>
      <vt:lpstr>Arial Unicode MS</vt:lpstr>
      <vt:lpstr>文泉驿正黑</vt:lpstr>
      <vt:lpstr>Century Gothic</vt:lpstr>
      <vt:lpstr>Noto Sans Symbols</vt:lpstr>
      <vt:lpstr>Arial MT</vt:lpstr>
      <vt:lpstr>Segoe UI Symbol</vt:lpstr>
      <vt:lpstr>Default Design</vt:lpstr>
      <vt:lpstr>Excel.Sheet.8</vt:lpstr>
      <vt:lpstr>Excel.Sheet.8</vt:lpstr>
      <vt:lpstr>Excel.Sheet.8</vt:lpstr>
      <vt:lpstr>Excel.Sheet.8</vt:lpstr>
      <vt:lpstr>Excel.Sheet.8</vt:lpstr>
      <vt:lpstr>Excel.Sheet.8</vt:lpstr>
      <vt:lpstr>Excel.Sheet.8</vt:lpstr>
      <vt:lpstr>PowerPoint 演示文稿</vt:lpstr>
      <vt:lpstr>PowerPoint 演示文稿</vt:lpstr>
      <vt:lpstr>Pengertian PPh Pasal 21/26</vt:lpstr>
      <vt:lpstr>PowerPoint 演示文稿</vt:lpstr>
      <vt:lpstr>Pemotong PPh Pasal 21/26</vt:lpstr>
      <vt:lpstr>Tidak Termasuk Pemberi Kerja Sebagai Pemotong PPh Pasal 21/26</vt:lpstr>
      <vt:lpstr>Penerima Penghasilan Yang Dipotong PPh Pasal 21/26 (Pasal 3)</vt:lpstr>
      <vt:lpstr>PowerPoint 演示文稿</vt:lpstr>
      <vt:lpstr>Klasifikasi Penghasilan Berkaitan Dengan Obyek PPh Pasal 21</vt:lpstr>
      <vt:lpstr>Penghasilan Yang Dipotong PPh Pasal 21/26</vt:lpstr>
      <vt:lpstr>Penghasilan Yang Tidak Dipotong PPh Pasal 21</vt:lpstr>
      <vt:lpstr>PowerPoint 演示文稿</vt:lpstr>
      <vt:lpstr>PowerPoint 演示文稿</vt:lpstr>
      <vt:lpstr>PowerPoint 演示文稿</vt:lpstr>
      <vt:lpstr>PPh Pasal 21: Pegawai Tetap &amp; Penerima Pensiun Berkala</vt:lpstr>
      <vt:lpstr>Iuran Pensiun Vs Premi Asuransi</vt:lpstr>
      <vt:lpstr>PENGHASILAN TIDAK KENA PAJAK (Sesuai PMK 101/PMK,010/2016)</vt:lpstr>
      <vt:lpstr>PowerPoint 演示文稿</vt:lpstr>
      <vt:lpstr>Penghitungan PPh Pasal 21 yang harus dipotong setiap bulan</vt:lpstr>
      <vt:lpstr>Masa Perolehan Penghasilan Kurang Dari 12 Bulan</vt:lpstr>
      <vt:lpstr>PPh Pasal 21: Pegawai Tidak Tetap/Tenaga Kerja Lepas, Pemagang dan Calon Pegawai</vt:lpstr>
      <vt:lpstr>PowerPoint 演示文稿</vt:lpstr>
      <vt:lpstr>Tarif Pemotongan PPh Pasal 21 (Tidak Final)</vt:lpstr>
      <vt:lpstr>Tarif Pemotongan PPh Pasal 21 (Tidak Final)</vt:lpstr>
      <vt:lpstr>TARIF EFEKTIF BULANAN KATEGORI A</vt:lpstr>
      <vt:lpstr>TARIF EFEKTIF BULANAN KATEGORI B</vt:lpstr>
      <vt:lpstr>TARIF EFEKTIF BULANAN KATEGORI C</vt:lpstr>
      <vt:lpstr>Tarif Pemotongan PPh Pasal 21 (Final)</vt:lpstr>
      <vt:lpstr>Tarif Pemotongan PPh Pasal 21 (Final)</vt:lpstr>
      <vt:lpstr>Pemotongan PPh 21 Tidak Final</vt:lpstr>
      <vt:lpstr>Pemotongan PPh 21 Final</vt:lpstr>
      <vt:lpstr>Penghitungan PPh Pasal 21: Tenaga Ahli Yang Melakukan Pekerjaan Bebas</vt:lpstr>
      <vt:lpstr>Penghitungan PPh Pasal 21: Bukan Pegawai  Selain Tenaga Ahli  Atas Imbalan Berkesinambungan</vt:lpstr>
      <vt:lpstr>PPh Pasal 21 : Bukan Pegawai Selain Tenaga Ahli</vt:lpstr>
      <vt:lpstr>PPh Pasal 21: Peserta Kegiatan</vt:lpstr>
      <vt:lpstr>PPh Pasal 21</vt:lpstr>
      <vt:lpstr>PowerPoint 演示文稿</vt:lpstr>
      <vt:lpstr>PowerPoint 演示文稿</vt:lpstr>
      <vt:lpstr>PPh Pasal 26: WP Luar Negeri</vt:lpstr>
      <vt:lpstr>Penerima Penghasilan Tidak Ber NPWP</vt:lpstr>
      <vt:lpstr>Saat Terutang  PPh Pasal 21/26</vt:lpstr>
      <vt:lpstr>Kewajiban Pemotong</vt:lpstr>
      <vt:lpstr>Bukti Pemotongan PPh Pasal 21</vt:lpstr>
      <vt:lpstr>Kewajiban Penerima Penghasilan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dc:creator>
  <cp:lastModifiedBy>hsl</cp:lastModifiedBy>
  <cp:revision>11</cp:revision>
  <dcterms:created xsi:type="dcterms:W3CDTF">2025-03-18T16:27:03Z</dcterms:created>
  <dcterms:modified xsi:type="dcterms:W3CDTF">2025-03-18T16:27:03Z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272B5B7D11559BFED69ED9674DA37D59_43</vt:lpwstr>
  </property>
  <property fmtid="{D5CDD505-2E9C-101B-9397-08002B2CF9AE}" pid="3" name="KSOProductBuildVer">
    <vt:lpwstr>1033-12.8.2.14803</vt:lpwstr>
  </property>
</Properties>
</file>